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69"/>
  </p:notesMasterIdLst>
  <p:sldIdLst>
    <p:sldId id="286" r:id="rId7"/>
    <p:sldId id="3400" r:id="rId8"/>
    <p:sldId id="1111" r:id="rId9"/>
    <p:sldId id="565" r:id="rId10"/>
    <p:sldId id="256" r:id="rId11"/>
    <p:sldId id="297" r:id="rId12"/>
    <p:sldId id="299" r:id="rId13"/>
    <p:sldId id="298" r:id="rId14"/>
    <p:sldId id="3381" r:id="rId15"/>
    <p:sldId id="291" r:id="rId16"/>
    <p:sldId id="277" r:id="rId17"/>
    <p:sldId id="855" r:id="rId18"/>
    <p:sldId id="856" r:id="rId19"/>
    <p:sldId id="857" r:id="rId20"/>
    <p:sldId id="859" r:id="rId21"/>
    <p:sldId id="860" r:id="rId22"/>
    <p:sldId id="862" r:id="rId23"/>
    <p:sldId id="3343" r:id="rId24"/>
    <p:sldId id="3407" r:id="rId25"/>
    <p:sldId id="858" r:id="rId26"/>
    <p:sldId id="870" r:id="rId27"/>
    <p:sldId id="866" r:id="rId28"/>
    <p:sldId id="869" r:id="rId29"/>
    <p:sldId id="3408" r:id="rId30"/>
    <p:sldId id="832" r:id="rId31"/>
    <p:sldId id="833" r:id="rId32"/>
    <p:sldId id="835" r:id="rId33"/>
    <p:sldId id="868" r:id="rId34"/>
    <p:sldId id="861" r:id="rId35"/>
    <p:sldId id="316" r:id="rId36"/>
    <p:sldId id="3409" r:id="rId37"/>
    <p:sldId id="865" r:id="rId38"/>
    <p:sldId id="864" r:id="rId39"/>
    <p:sldId id="867" r:id="rId40"/>
    <p:sldId id="3410" r:id="rId41"/>
    <p:sldId id="266" r:id="rId42"/>
    <p:sldId id="261" r:id="rId43"/>
    <p:sldId id="3411" r:id="rId44"/>
    <p:sldId id="3382" r:id="rId45"/>
    <p:sldId id="3393" r:id="rId46"/>
    <p:sldId id="278" r:id="rId47"/>
    <p:sldId id="279" r:id="rId48"/>
    <p:sldId id="394" r:id="rId49"/>
    <p:sldId id="398" r:id="rId50"/>
    <p:sldId id="395" r:id="rId51"/>
    <p:sldId id="402" r:id="rId52"/>
    <p:sldId id="393" r:id="rId53"/>
    <p:sldId id="272" r:id="rId54"/>
    <p:sldId id="399" r:id="rId55"/>
    <p:sldId id="290" r:id="rId56"/>
    <p:sldId id="257" r:id="rId57"/>
    <p:sldId id="258" r:id="rId58"/>
    <p:sldId id="267" r:id="rId59"/>
    <p:sldId id="259" r:id="rId60"/>
    <p:sldId id="284" r:id="rId61"/>
    <p:sldId id="289" r:id="rId62"/>
    <p:sldId id="392" r:id="rId63"/>
    <p:sldId id="401" r:id="rId64"/>
    <p:sldId id="385" r:id="rId65"/>
    <p:sldId id="3399" r:id="rId66"/>
    <p:sldId id="334" r:id="rId67"/>
    <p:sldId id="33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lls, Denise" initials="WD" lastIdx="1" clrIdx="0">
    <p:extLst>
      <p:ext uri="{19B8F6BF-5375-455C-9EA6-DF929625EA0E}">
        <p15:presenceInfo xmlns:p15="http://schemas.microsoft.com/office/powerpoint/2012/main" userId="S::Denise.Wells@dhs.ga.gov::ff81447c-3370-4e0d-9bd5-4a9caedbc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232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CCEB0-68A4-4E0B-97B5-8D2EC7C58AD6}" v="18" dt="2021-01-11T13:45:55.590"/>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0"/>
    <p:restoredTop sz="94712"/>
  </p:normalViewPr>
  <p:slideViewPr>
    <p:cSldViewPr snapToGrid="0" snapToObjects="1">
      <p:cViewPr varScale="1">
        <p:scale>
          <a:sx n="115" d="100"/>
          <a:sy n="115"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ory, LaMarva" userId="f8c048f2-7867-496d-be02-cf341f6c9f0c" providerId="ADAL" clId="{A68CCEB0-68A4-4E0B-97B5-8D2EC7C58AD6}"/>
    <pc:docChg chg="undo custSel addSld delSld modSld sldOrd">
      <pc:chgData name="Ivory, LaMarva" userId="f8c048f2-7867-496d-be02-cf341f6c9f0c" providerId="ADAL" clId="{A68CCEB0-68A4-4E0B-97B5-8D2EC7C58AD6}" dt="2021-01-08T19:14:17.997" v="251" actId="14100"/>
      <pc:docMkLst>
        <pc:docMk/>
      </pc:docMkLst>
      <pc:sldChg chg="modSp del mod">
        <pc:chgData name="Ivory, LaMarva" userId="f8c048f2-7867-496d-be02-cf341f6c9f0c" providerId="ADAL" clId="{A68CCEB0-68A4-4E0B-97B5-8D2EC7C58AD6}" dt="2021-01-08T19:14:17.997" v="251" actId="14100"/>
        <pc:sldMkLst>
          <pc:docMk/>
          <pc:sldMk cId="1880286500" sldId="277"/>
        </pc:sldMkLst>
        <pc:spChg chg="mod">
          <ac:chgData name="Ivory, LaMarva" userId="f8c048f2-7867-496d-be02-cf341f6c9f0c" providerId="ADAL" clId="{A68CCEB0-68A4-4E0B-97B5-8D2EC7C58AD6}" dt="2021-01-08T19:14:17.997" v="251" actId="14100"/>
          <ac:spMkLst>
            <pc:docMk/>
            <pc:sldMk cId="1880286500" sldId="277"/>
            <ac:spMk id="6" creationId="{00000000-0000-0000-0000-000000000000}"/>
          </ac:spMkLst>
        </pc:spChg>
      </pc:sldChg>
      <pc:sldChg chg="modSp mod">
        <pc:chgData name="Ivory, LaMarva" userId="f8c048f2-7867-496d-be02-cf341f6c9f0c" providerId="ADAL" clId="{A68CCEB0-68A4-4E0B-97B5-8D2EC7C58AD6}" dt="2021-01-06T22:55:29.045" v="12" actId="20577"/>
        <pc:sldMkLst>
          <pc:docMk/>
          <pc:sldMk cId="3179408204" sldId="286"/>
        </pc:sldMkLst>
        <pc:spChg chg="mod">
          <ac:chgData name="Ivory, LaMarva" userId="f8c048f2-7867-496d-be02-cf341f6c9f0c" providerId="ADAL" clId="{A68CCEB0-68A4-4E0B-97B5-8D2EC7C58AD6}" dt="2021-01-06T22:55:29.045" v="12" actId="20577"/>
          <ac:spMkLst>
            <pc:docMk/>
            <pc:sldMk cId="3179408204" sldId="286"/>
            <ac:spMk id="5" creationId="{00000000-0000-0000-0000-000000000000}"/>
          </ac:spMkLst>
        </pc:spChg>
      </pc:sldChg>
      <pc:sldChg chg="modSp mod">
        <pc:chgData name="Ivory, LaMarva" userId="f8c048f2-7867-496d-be02-cf341f6c9f0c" providerId="ADAL" clId="{A68CCEB0-68A4-4E0B-97B5-8D2EC7C58AD6}" dt="2021-01-06T23:19:08.323" v="177" actId="1076"/>
        <pc:sldMkLst>
          <pc:docMk/>
          <pc:sldMk cId="256131371" sldId="291"/>
        </pc:sldMkLst>
        <pc:spChg chg="mod">
          <ac:chgData name="Ivory, LaMarva" userId="f8c048f2-7867-496d-be02-cf341f6c9f0c" providerId="ADAL" clId="{A68CCEB0-68A4-4E0B-97B5-8D2EC7C58AD6}" dt="2021-01-06T23:19:08.323" v="177" actId="1076"/>
          <ac:spMkLst>
            <pc:docMk/>
            <pc:sldMk cId="256131371" sldId="291"/>
            <ac:spMk id="2" creationId="{D7A79E6A-96DB-45FE-992B-1A22EE4F0354}"/>
          </ac:spMkLst>
        </pc:spChg>
        <pc:picChg chg="mod">
          <ac:chgData name="Ivory, LaMarva" userId="f8c048f2-7867-496d-be02-cf341f6c9f0c" providerId="ADAL" clId="{A68CCEB0-68A4-4E0B-97B5-8D2EC7C58AD6}" dt="2021-01-06T23:15:20.857" v="90" actId="1076"/>
          <ac:picMkLst>
            <pc:docMk/>
            <pc:sldMk cId="256131371" sldId="291"/>
            <ac:picMk id="4" creationId="{386647C7-1C83-49BF-8DE0-6C7066EF1A85}"/>
          </ac:picMkLst>
        </pc:picChg>
      </pc:sldChg>
      <pc:sldChg chg="modSp mod ord">
        <pc:chgData name="Ivory, LaMarva" userId="f8c048f2-7867-496d-be02-cf341f6c9f0c" providerId="ADAL" clId="{A68CCEB0-68A4-4E0B-97B5-8D2EC7C58AD6}" dt="2021-01-06T23:59:28.471" v="236" actId="20577"/>
        <pc:sldMkLst>
          <pc:docMk/>
          <pc:sldMk cId="243982397" sldId="331"/>
        </pc:sldMkLst>
        <pc:spChg chg="mod">
          <ac:chgData name="Ivory, LaMarva" userId="f8c048f2-7867-496d-be02-cf341f6c9f0c" providerId="ADAL" clId="{A68CCEB0-68A4-4E0B-97B5-8D2EC7C58AD6}" dt="2021-01-06T23:59:28.471" v="236" actId="20577"/>
          <ac:spMkLst>
            <pc:docMk/>
            <pc:sldMk cId="243982397" sldId="331"/>
            <ac:spMk id="4" creationId="{9361A1C8-9297-43EF-BD7C-9586DAAECE6B}"/>
          </ac:spMkLst>
        </pc:spChg>
      </pc:sldChg>
      <pc:sldChg chg="ord">
        <pc:chgData name="Ivory, LaMarva" userId="f8c048f2-7867-496d-be02-cf341f6c9f0c" providerId="ADAL" clId="{A68CCEB0-68A4-4E0B-97B5-8D2EC7C58AD6}" dt="2021-01-06T23:55:47.172" v="190"/>
        <pc:sldMkLst>
          <pc:docMk/>
          <pc:sldMk cId="1171594670" sldId="334"/>
        </pc:sldMkLst>
      </pc:sldChg>
      <pc:sldChg chg="modSp mod">
        <pc:chgData name="Ivory, LaMarva" userId="f8c048f2-7867-496d-be02-cf341f6c9f0c" providerId="ADAL" clId="{A68CCEB0-68A4-4E0B-97B5-8D2EC7C58AD6}" dt="2021-01-06T23:06:13.637" v="88" actId="20577"/>
        <pc:sldMkLst>
          <pc:docMk/>
          <pc:sldMk cId="3207716276" sldId="565"/>
        </pc:sldMkLst>
        <pc:spChg chg="mod">
          <ac:chgData name="Ivory, LaMarva" userId="f8c048f2-7867-496d-be02-cf341f6c9f0c" providerId="ADAL" clId="{A68CCEB0-68A4-4E0B-97B5-8D2EC7C58AD6}" dt="2021-01-06T23:06:13.637" v="88" actId="20577"/>
          <ac:spMkLst>
            <pc:docMk/>
            <pc:sldMk cId="3207716276" sldId="565"/>
            <ac:spMk id="4" creationId="{00000000-0000-0000-0000-000000000000}"/>
          </ac:spMkLst>
        </pc:spChg>
      </pc:sldChg>
      <pc:sldChg chg="del">
        <pc:chgData name="Ivory, LaMarva" userId="f8c048f2-7867-496d-be02-cf341f6c9f0c" providerId="ADAL" clId="{A68CCEB0-68A4-4E0B-97B5-8D2EC7C58AD6}" dt="2021-01-08T19:10:34.198" v="242" actId="47"/>
        <pc:sldMkLst>
          <pc:docMk/>
          <pc:sldMk cId="1847806799" sldId="855"/>
        </pc:sldMkLst>
      </pc:sldChg>
      <pc:sldChg chg="modSp del mod">
        <pc:chgData name="Ivory, LaMarva" userId="f8c048f2-7867-496d-be02-cf341f6c9f0c" providerId="ADAL" clId="{A68CCEB0-68A4-4E0B-97B5-8D2EC7C58AD6}" dt="2021-01-08T19:13:49.569" v="249" actId="14100"/>
        <pc:sldMkLst>
          <pc:docMk/>
          <pc:sldMk cId="162272822" sldId="856"/>
        </pc:sldMkLst>
        <pc:spChg chg="mod">
          <ac:chgData name="Ivory, LaMarva" userId="f8c048f2-7867-496d-be02-cf341f6c9f0c" providerId="ADAL" clId="{A68CCEB0-68A4-4E0B-97B5-8D2EC7C58AD6}" dt="2021-01-08T19:13:49.569" v="249" actId="14100"/>
          <ac:spMkLst>
            <pc:docMk/>
            <pc:sldMk cId="162272822" sldId="856"/>
            <ac:spMk id="3" creationId="{431AE50C-75C2-455F-B827-07F2384C2698}"/>
          </ac:spMkLst>
        </pc:spChg>
      </pc:sldChg>
      <pc:sldChg chg="modSp del mod">
        <pc:chgData name="Ivory, LaMarva" userId="f8c048f2-7867-496d-be02-cf341f6c9f0c" providerId="ADAL" clId="{A68CCEB0-68A4-4E0B-97B5-8D2EC7C58AD6}" dt="2021-01-08T19:13:41.029" v="248" actId="14100"/>
        <pc:sldMkLst>
          <pc:docMk/>
          <pc:sldMk cId="3967327679" sldId="857"/>
        </pc:sldMkLst>
        <pc:spChg chg="mod">
          <ac:chgData name="Ivory, LaMarva" userId="f8c048f2-7867-496d-be02-cf341f6c9f0c" providerId="ADAL" clId="{A68CCEB0-68A4-4E0B-97B5-8D2EC7C58AD6}" dt="2021-01-08T19:13:41.029" v="248" actId="14100"/>
          <ac:spMkLst>
            <pc:docMk/>
            <pc:sldMk cId="3967327679" sldId="857"/>
            <ac:spMk id="3" creationId="{27537185-567D-4FF8-88E1-80E55051FECD}"/>
          </ac:spMkLst>
        </pc:spChg>
      </pc:sldChg>
      <pc:sldChg chg="del">
        <pc:chgData name="Ivory, LaMarva" userId="f8c048f2-7867-496d-be02-cf341f6c9f0c" providerId="ADAL" clId="{A68CCEB0-68A4-4E0B-97B5-8D2EC7C58AD6}" dt="2021-01-08T19:10:34.198" v="242" actId="47"/>
        <pc:sldMkLst>
          <pc:docMk/>
          <pc:sldMk cId="2732340592" sldId="858"/>
        </pc:sldMkLst>
      </pc:sldChg>
      <pc:sldChg chg="del">
        <pc:chgData name="Ivory, LaMarva" userId="f8c048f2-7867-496d-be02-cf341f6c9f0c" providerId="ADAL" clId="{A68CCEB0-68A4-4E0B-97B5-8D2EC7C58AD6}" dt="2021-01-08T19:10:34.198" v="242" actId="47"/>
        <pc:sldMkLst>
          <pc:docMk/>
          <pc:sldMk cId="3648564376" sldId="859"/>
        </pc:sldMkLst>
      </pc:sldChg>
      <pc:sldChg chg="modSp del mod">
        <pc:chgData name="Ivory, LaMarva" userId="f8c048f2-7867-496d-be02-cf341f6c9f0c" providerId="ADAL" clId="{A68CCEB0-68A4-4E0B-97B5-8D2EC7C58AD6}" dt="2021-01-08T19:13:08.763" v="243" actId="14100"/>
        <pc:sldMkLst>
          <pc:docMk/>
          <pc:sldMk cId="3994963497" sldId="860"/>
        </pc:sldMkLst>
        <pc:spChg chg="mod">
          <ac:chgData name="Ivory, LaMarva" userId="f8c048f2-7867-496d-be02-cf341f6c9f0c" providerId="ADAL" clId="{A68CCEB0-68A4-4E0B-97B5-8D2EC7C58AD6}" dt="2021-01-08T19:13:08.763" v="243" actId="14100"/>
          <ac:spMkLst>
            <pc:docMk/>
            <pc:sldMk cId="3994963497" sldId="860"/>
            <ac:spMk id="3" creationId="{76B4F99E-3E0D-4D32-A41D-6D97D23B051F}"/>
          </ac:spMkLst>
        </pc:spChg>
      </pc:sldChg>
      <pc:sldChg chg="modSp del mod">
        <pc:chgData name="Ivory, LaMarva" userId="f8c048f2-7867-496d-be02-cf341f6c9f0c" providerId="ADAL" clId="{A68CCEB0-68A4-4E0B-97B5-8D2EC7C58AD6}" dt="2021-01-08T19:13:24.709" v="247" actId="27636"/>
        <pc:sldMkLst>
          <pc:docMk/>
          <pc:sldMk cId="202591142" sldId="862"/>
        </pc:sldMkLst>
        <pc:spChg chg="mod">
          <ac:chgData name="Ivory, LaMarva" userId="f8c048f2-7867-496d-be02-cf341f6c9f0c" providerId="ADAL" clId="{A68CCEB0-68A4-4E0B-97B5-8D2EC7C58AD6}" dt="2021-01-08T19:13:24.709" v="247" actId="27636"/>
          <ac:spMkLst>
            <pc:docMk/>
            <pc:sldMk cId="202591142" sldId="862"/>
            <ac:spMk id="3" creationId="{92E8FDDD-D220-4ACE-8E24-534121C1D12B}"/>
          </ac:spMkLst>
        </pc:spChg>
      </pc:sldChg>
      <pc:sldChg chg="addSp delSp modSp mod">
        <pc:chgData name="Ivory, LaMarva" userId="f8c048f2-7867-496d-be02-cf341f6c9f0c" providerId="ADAL" clId="{A68CCEB0-68A4-4E0B-97B5-8D2EC7C58AD6}" dt="2021-01-07T00:02:17.426" v="241" actId="1076"/>
        <pc:sldMkLst>
          <pc:docMk/>
          <pc:sldMk cId="4078812741" sldId="1111"/>
        </pc:sldMkLst>
        <pc:spChg chg="mod">
          <ac:chgData name="Ivory, LaMarva" userId="f8c048f2-7867-496d-be02-cf341f6c9f0c" providerId="ADAL" clId="{A68CCEB0-68A4-4E0B-97B5-8D2EC7C58AD6}" dt="2021-01-06T23:04:26.539" v="77" actId="20577"/>
          <ac:spMkLst>
            <pc:docMk/>
            <pc:sldMk cId="4078812741" sldId="1111"/>
            <ac:spMk id="5" creationId="{F37AEE5A-212B-4D87-A1A3-B1BE6F4827DC}"/>
          </ac:spMkLst>
        </pc:spChg>
        <pc:picChg chg="del mod">
          <ac:chgData name="Ivory, LaMarva" userId="f8c048f2-7867-496d-be02-cf341f6c9f0c" providerId="ADAL" clId="{A68CCEB0-68A4-4E0B-97B5-8D2EC7C58AD6}" dt="2021-01-06T23:03:58.786" v="64" actId="21"/>
          <ac:picMkLst>
            <pc:docMk/>
            <pc:sldMk cId="4078812741" sldId="1111"/>
            <ac:picMk id="2" creationId="{3811EC40-FCC9-46A9-A3B1-6885CE9EC74F}"/>
          </ac:picMkLst>
        </pc:picChg>
        <pc:picChg chg="add del mod">
          <ac:chgData name="Ivory, LaMarva" userId="f8c048f2-7867-496d-be02-cf341f6c9f0c" providerId="ADAL" clId="{A68CCEB0-68A4-4E0B-97B5-8D2EC7C58AD6}" dt="2021-01-07T00:00:33.629" v="237" actId="21"/>
          <ac:picMkLst>
            <pc:docMk/>
            <pc:sldMk cId="4078812741" sldId="1111"/>
            <ac:picMk id="4" creationId="{D7EA58DD-6658-4023-9603-F7F5C2947B9B}"/>
          </ac:picMkLst>
        </pc:picChg>
        <pc:picChg chg="add mod">
          <ac:chgData name="Ivory, LaMarva" userId="f8c048f2-7867-496d-be02-cf341f6c9f0c" providerId="ADAL" clId="{A68CCEB0-68A4-4E0B-97B5-8D2EC7C58AD6}" dt="2021-01-07T00:02:17.426" v="241" actId="1076"/>
          <ac:picMkLst>
            <pc:docMk/>
            <pc:sldMk cId="4078812741" sldId="1111"/>
            <ac:picMk id="6" creationId="{983A5A0F-0DD9-4D34-8E74-9E20CF7D5E31}"/>
          </ac:picMkLst>
        </pc:picChg>
      </pc:sldChg>
      <pc:sldChg chg="modSp mod">
        <pc:chgData name="Ivory, LaMarva" userId="f8c048f2-7867-496d-be02-cf341f6c9f0c" providerId="ADAL" clId="{A68CCEB0-68A4-4E0B-97B5-8D2EC7C58AD6}" dt="2021-01-06T23:20:46.806" v="178" actId="255"/>
        <pc:sldMkLst>
          <pc:docMk/>
          <pc:sldMk cId="1543203837" sldId="3343"/>
        </pc:sldMkLst>
        <pc:spChg chg="mod">
          <ac:chgData name="Ivory, LaMarva" userId="f8c048f2-7867-496d-be02-cf341f6c9f0c" providerId="ADAL" clId="{A68CCEB0-68A4-4E0B-97B5-8D2EC7C58AD6}" dt="2021-01-06T23:20:46.806" v="178" actId="255"/>
          <ac:spMkLst>
            <pc:docMk/>
            <pc:sldMk cId="1543203837" sldId="3343"/>
            <ac:spMk id="2" creationId="{6C0C20BA-3698-4037-B9E8-943099BD994D}"/>
          </ac:spMkLst>
        </pc:spChg>
      </pc:sldChg>
      <pc:sldChg chg="modSp mod ord">
        <pc:chgData name="Ivory, LaMarva" userId="f8c048f2-7867-496d-be02-cf341f6c9f0c" providerId="ADAL" clId="{A68CCEB0-68A4-4E0B-97B5-8D2EC7C58AD6}" dt="2021-01-06T23:57:22.090" v="226" actId="6549"/>
        <pc:sldMkLst>
          <pc:docMk/>
          <pc:sldMk cId="2278987928" sldId="3399"/>
        </pc:sldMkLst>
        <pc:spChg chg="mod">
          <ac:chgData name="Ivory, LaMarva" userId="f8c048f2-7867-496d-be02-cf341f6c9f0c" providerId="ADAL" clId="{A68CCEB0-68A4-4E0B-97B5-8D2EC7C58AD6}" dt="2021-01-06T23:57:22.090" v="226" actId="6549"/>
          <ac:spMkLst>
            <pc:docMk/>
            <pc:sldMk cId="2278987928" sldId="3399"/>
            <ac:spMk id="2" creationId="{05A8BCF8-D9BA-4D36-BEC9-348C782963E0}"/>
          </ac:spMkLst>
        </pc:spChg>
        <pc:picChg chg="mod">
          <ac:chgData name="Ivory, LaMarva" userId="f8c048f2-7867-496d-be02-cf341f6c9f0c" providerId="ADAL" clId="{A68CCEB0-68A4-4E0B-97B5-8D2EC7C58AD6}" dt="2021-01-06T23:56:35.136" v="220" actId="14100"/>
          <ac:picMkLst>
            <pc:docMk/>
            <pc:sldMk cId="2278987928" sldId="3399"/>
            <ac:picMk id="6" creationId="{EF974493-64D3-44A0-AF1F-29F3D61A8F80}"/>
          </ac:picMkLst>
        </pc:picChg>
      </pc:sldChg>
      <pc:sldChg chg="modSp mod">
        <pc:chgData name="Ivory, LaMarva" userId="f8c048f2-7867-496d-be02-cf341f6c9f0c" providerId="ADAL" clId="{A68CCEB0-68A4-4E0B-97B5-8D2EC7C58AD6}" dt="2021-01-06T22:56:00.232" v="33" actId="20577"/>
        <pc:sldMkLst>
          <pc:docMk/>
          <pc:sldMk cId="1207611658" sldId="3400"/>
        </pc:sldMkLst>
        <pc:spChg chg="mod">
          <ac:chgData name="Ivory, LaMarva" userId="f8c048f2-7867-496d-be02-cf341f6c9f0c" providerId="ADAL" clId="{A68CCEB0-68A4-4E0B-97B5-8D2EC7C58AD6}" dt="2021-01-06T22:56:00.232" v="33" actId="20577"/>
          <ac:spMkLst>
            <pc:docMk/>
            <pc:sldMk cId="1207611658" sldId="3400"/>
            <ac:spMk id="4" creationId="{00000000-0000-0000-0000-000000000000}"/>
          </ac:spMkLst>
        </pc:spChg>
      </pc:sldChg>
      <pc:sldChg chg="addSp modSp new del mod">
        <pc:chgData name="Ivory, LaMarva" userId="f8c048f2-7867-496d-be02-cf341f6c9f0c" providerId="ADAL" clId="{A68CCEB0-68A4-4E0B-97B5-8D2EC7C58AD6}" dt="2021-01-06T23:04:35.720" v="78" actId="47"/>
        <pc:sldMkLst>
          <pc:docMk/>
          <pc:sldMk cId="1095435401" sldId="3401"/>
        </pc:sldMkLst>
        <pc:spChg chg="mod">
          <ac:chgData name="Ivory, LaMarva" userId="f8c048f2-7867-496d-be02-cf341f6c9f0c" providerId="ADAL" clId="{A68CCEB0-68A4-4E0B-97B5-8D2EC7C58AD6}" dt="2021-01-06T23:00:39.992" v="57" actId="27636"/>
          <ac:spMkLst>
            <pc:docMk/>
            <pc:sldMk cId="1095435401" sldId="3401"/>
            <ac:spMk id="2" creationId="{A57D3C02-17FC-45DC-8A99-375CF05D1361}"/>
          </ac:spMkLst>
        </pc:spChg>
        <pc:spChg chg="mod">
          <ac:chgData name="Ivory, LaMarva" userId="f8c048f2-7867-496d-be02-cf341f6c9f0c" providerId="ADAL" clId="{A68CCEB0-68A4-4E0B-97B5-8D2EC7C58AD6}" dt="2021-01-06T23:01:19.834" v="58" actId="1076"/>
          <ac:spMkLst>
            <pc:docMk/>
            <pc:sldMk cId="1095435401" sldId="3401"/>
            <ac:spMk id="3" creationId="{C2E783EA-B615-49E1-BE62-078664EEB7A2}"/>
          </ac:spMkLst>
        </pc:spChg>
        <pc:spChg chg="add mod">
          <ac:chgData name="Ivory, LaMarva" userId="f8c048f2-7867-496d-be02-cf341f6c9f0c" providerId="ADAL" clId="{A68CCEB0-68A4-4E0B-97B5-8D2EC7C58AD6}" dt="2021-01-06T23:00:12.552" v="54" actId="20577"/>
          <ac:spMkLst>
            <pc:docMk/>
            <pc:sldMk cId="1095435401" sldId="3401"/>
            <ac:spMk id="6" creationId="{B42A5A12-FE71-4EB6-A948-390B3D9AA1A0}"/>
          </ac:spMkLst>
        </pc:spChg>
        <pc:picChg chg="add mod">
          <ac:chgData name="Ivory, LaMarva" userId="f8c048f2-7867-496d-be02-cf341f6c9f0c" providerId="ADAL" clId="{A68CCEB0-68A4-4E0B-97B5-8D2EC7C58AD6}" dt="2021-01-06T23:00:19.344" v="55" actId="1076"/>
          <ac:picMkLst>
            <pc:docMk/>
            <pc:sldMk cId="1095435401" sldId="3401"/>
            <ac:picMk id="5" creationId="{A4130F04-0D9F-45A0-8BAE-B1457366F4ED}"/>
          </ac:picMkLst>
        </pc:picChg>
      </pc:sldChg>
      <pc:sldChg chg="new del">
        <pc:chgData name="Ivory, LaMarva" userId="f8c048f2-7867-496d-be02-cf341f6c9f0c" providerId="ADAL" clId="{A68CCEB0-68A4-4E0B-97B5-8D2EC7C58AD6}" dt="2021-01-06T23:02:09.691" v="60" actId="680"/>
        <pc:sldMkLst>
          <pc:docMk/>
          <pc:sldMk cId="3445422890" sldId="3402"/>
        </pc:sldMkLst>
      </pc:sldChg>
      <pc:sldChg chg="addSp del delDesignElem">
        <pc:chgData name="Ivory, LaMarva" userId="f8c048f2-7867-496d-be02-cf341f6c9f0c" providerId="ADAL" clId="{A68CCEB0-68A4-4E0B-97B5-8D2EC7C58AD6}" dt="2021-01-06T23:22:08.491" v="182"/>
        <pc:sldMkLst>
          <pc:docMk/>
          <pc:sldMk cId="1507594346" sldId="3407"/>
        </pc:sldMkLst>
        <pc:spChg chg="add">
          <ac:chgData name="Ivory, LaMarva" userId="f8c048f2-7867-496d-be02-cf341f6c9f0c" providerId="ADAL" clId="{A68CCEB0-68A4-4E0B-97B5-8D2EC7C58AD6}" dt="2021-01-06T23:22:08.491" v="182"/>
          <ac:spMkLst>
            <pc:docMk/>
            <pc:sldMk cId="1507594346" sldId="3407"/>
            <ac:spMk id="7" creationId="{23962611-DFD5-4092-AAFD-559E3DFCE2C9}"/>
          </ac:spMkLst>
        </pc:spChg>
        <pc:picChg chg="add">
          <ac:chgData name="Ivory, LaMarva" userId="f8c048f2-7867-496d-be02-cf341f6c9f0c" providerId="ADAL" clId="{A68CCEB0-68A4-4E0B-97B5-8D2EC7C58AD6}" dt="2021-01-06T23:22:08.491" v="182"/>
          <ac:picMkLst>
            <pc:docMk/>
            <pc:sldMk cId="1507594346" sldId="3407"/>
            <ac:picMk id="9" creationId="{2270F1FA-0425-408F-9861-80BF5AFB276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file:///D:\Reports%20Backup\CurrentInUse\TrndSNAP%20Apps\TrendSNAP%20Apps\Dec20\Trend%20SNAP%20Apps%20Recd%20by%20Date%20and%20Sub%20Mode%20as%20of%20COB%2012312020.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2.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893777368644614E-2"/>
          <c:y val="2.1539442986293383E-2"/>
          <c:w val="0.8269462541705721"/>
          <c:h val="0.87618456547098278"/>
        </c:manualLayout>
      </c:layout>
      <c:barChart>
        <c:barDir val="col"/>
        <c:grouping val="clustered"/>
        <c:varyColors val="0"/>
        <c:ser>
          <c:idx val="0"/>
          <c:order val="0"/>
          <c:tx>
            <c:strRef>
              <c:f>Sheet1!$B$1</c:f>
              <c:strCache>
                <c:ptCount val="1"/>
                <c:pt idx="0">
                  <c:v>Households</c:v>
                </c:pt>
              </c:strCache>
            </c:strRef>
          </c:tx>
          <c:spPr>
            <a:solidFill>
              <a:srgbClr val="CC0000"/>
            </a:solidFill>
            <a:ln>
              <a:noFill/>
            </a:ln>
            <a:effectLst/>
          </c:spPr>
          <c:invertIfNegative val="0"/>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Sheet1!$B$2:$B$16</c:f>
              <c:numCache>
                <c:formatCode>#,##0</c:formatCode>
                <c:ptCount val="15"/>
                <c:pt idx="0">
                  <c:v>388329.5</c:v>
                </c:pt>
                <c:pt idx="1">
                  <c:v>385931.5</c:v>
                </c:pt>
                <c:pt idx="2">
                  <c:v>403027.41666666669</c:v>
                </c:pt>
                <c:pt idx="3">
                  <c:v>497345.41666666669</c:v>
                </c:pt>
                <c:pt idx="4">
                  <c:v>649208.41666666663</c:v>
                </c:pt>
                <c:pt idx="5">
                  <c:v>764660.5</c:v>
                </c:pt>
                <c:pt idx="6">
                  <c:v>860262.5</c:v>
                </c:pt>
                <c:pt idx="7">
                  <c:v>911930.33333333337</c:v>
                </c:pt>
                <c:pt idx="8">
                  <c:v>840955.08333333337</c:v>
                </c:pt>
                <c:pt idx="9">
                  <c:v>850796</c:v>
                </c:pt>
                <c:pt idx="10">
                  <c:v>810749.66666666663</c:v>
                </c:pt>
                <c:pt idx="11">
                  <c:v>762300.75</c:v>
                </c:pt>
                <c:pt idx="12">
                  <c:v>733900.63636363635</c:v>
                </c:pt>
                <c:pt idx="13">
                  <c:v>627808</c:v>
                </c:pt>
                <c:pt idx="14">
                  <c:v>838444</c:v>
                </c:pt>
              </c:numCache>
            </c:numRef>
          </c:val>
          <c:extLst>
            <c:ext xmlns:c16="http://schemas.microsoft.com/office/drawing/2014/chart" uri="{C3380CC4-5D6E-409C-BE32-E72D297353CC}">
              <c16:uniqueId val="{00000000-20F0-40AB-AD0A-4A55F95AFFA2}"/>
            </c:ext>
          </c:extLst>
        </c:ser>
        <c:dLbls>
          <c:showLegendKey val="0"/>
          <c:showVal val="0"/>
          <c:showCatName val="0"/>
          <c:showSerName val="0"/>
          <c:showPercent val="0"/>
          <c:showBubbleSize val="0"/>
        </c:dLbls>
        <c:gapWidth val="150"/>
        <c:axId val="836204880"/>
        <c:axId val="836204224"/>
      </c:barChart>
      <c:lineChart>
        <c:grouping val="standard"/>
        <c:varyColors val="0"/>
        <c:ser>
          <c:idx val="1"/>
          <c:order val="1"/>
          <c:tx>
            <c:strRef>
              <c:f>Sheet1!$C$1</c:f>
              <c:strCache>
                <c:ptCount val="1"/>
                <c:pt idx="0">
                  <c:v>Issuances</c:v>
                </c:pt>
              </c:strCache>
            </c:strRef>
          </c:tx>
          <c:spPr>
            <a:ln w="28575" cap="rnd">
              <a:solidFill>
                <a:srgbClr val="000000"/>
              </a:solidFill>
              <a:round/>
            </a:ln>
            <a:effectLst/>
          </c:spPr>
          <c:marker>
            <c:symbol val="circle"/>
            <c:size val="5"/>
            <c:spPr>
              <a:solidFill>
                <a:srgbClr val="000000"/>
              </a:solidFill>
              <a:ln w="9525">
                <a:solidFill>
                  <a:schemeClr val="accent2"/>
                </a:solidFill>
              </a:ln>
              <a:effectLst/>
            </c:spPr>
          </c:marker>
          <c:cat>
            <c:numRef>
              <c:f>Sheet1!$A$2:$A$16</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Sheet1!$C$2:$C$16</c:f>
              <c:numCache>
                <c:formatCode>"$"#,##0</c:formatCode>
                <c:ptCount val="15"/>
                <c:pt idx="0">
                  <c:v>916099659.00999999</c:v>
                </c:pt>
                <c:pt idx="1">
                  <c:v>1123406450.27</c:v>
                </c:pt>
                <c:pt idx="2">
                  <c:v>1225381860.52</c:v>
                </c:pt>
                <c:pt idx="3" formatCode="&quot;$&quot;#,##0_);\(&quot;$&quot;#,##0\)">
                  <c:v>1713729464.4300001</c:v>
                </c:pt>
                <c:pt idx="4">
                  <c:v>2463461504.4400001</c:v>
                </c:pt>
                <c:pt idx="5">
                  <c:v>2832306225.9400001</c:v>
                </c:pt>
                <c:pt idx="6">
                  <c:v>3078466377.9200001</c:v>
                </c:pt>
                <c:pt idx="7">
                  <c:v>3213261450.2699995</c:v>
                </c:pt>
                <c:pt idx="8">
                  <c:v>2908704594.1399999</c:v>
                </c:pt>
                <c:pt idx="9">
                  <c:v>2841725873.1999998</c:v>
                </c:pt>
                <c:pt idx="10">
                  <c:v>2721041649</c:v>
                </c:pt>
                <c:pt idx="11">
                  <c:v>2338537614.79</c:v>
                </c:pt>
                <c:pt idx="12">
                  <c:v>2297111421.1799998</c:v>
                </c:pt>
                <c:pt idx="13">
                  <c:v>2187623478.3800001</c:v>
                </c:pt>
                <c:pt idx="14">
                  <c:v>2563217016</c:v>
                </c:pt>
              </c:numCache>
            </c:numRef>
          </c:val>
          <c:smooth val="0"/>
          <c:extLst>
            <c:ext xmlns:c16="http://schemas.microsoft.com/office/drawing/2014/chart" uri="{C3380CC4-5D6E-409C-BE32-E72D297353CC}">
              <c16:uniqueId val="{00000001-20F0-40AB-AD0A-4A55F95AFFA2}"/>
            </c:ext>
          </c:extLst>
        </c:ser>
        <c:dLbls>
          <c:showLegendKey val="0"/>
          <c:showVal val="0"/>
          <c:showCatName val="0"/>
          <c:showSerName val="0"/>
          <c:showPercent val="0"/>
          <c:showBubbleSize val="0"/>
        </c:dLbls>
        <c:marker val="1"/>
        <c:smooth val="0"/>
        <c:axId val="540383408"/>
        <c:axId val="540388656"/>
      </c:lineChart>
      <c:catAx>
        <c:axId val="540383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alpha val="94000"/>
                  </a:schemeClr>
                </a:solidFill>
                <a:latin typeface="+mn-lt"/>
                <a:ea typeface="+mn-ea"/>
                <a:cs typeface="+mn-cs"/>
              </a:defRPr>
            </a:pPr>
            <a:endParaRPr lang="en-US"/>
          </a:p>
        </c:txPr>
        <c:crossAx val="540388656"/>
        <c:crosses val="autoZero"/>
        <c:auto val="1"/>
        <c:lblAlgn val="ctr"/>
        <c:lblOffset val="100"/>
        <c:noMultiLvlLbl val="0"/>
      </c:catAx>
      <c:valAx>
        <c:axId val="5403886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alpha val="94000"/>
                  </a:schemeClr>
                </a:solidFill>
                <a:latin typeface="+mn-lt"/>
                <a:ea typeface="+mn-ea"/>
                <a:cs typeface="+mn-cs"/>
              </a:defRPr>
            </a:pPr>
            <a:endParaRPr lang="en-US"/>
          </a:p>
        </c:txPr>
        <c:crossAx val="540383408"/>
        <c:crosses val="autoZero"/>
        <c:crossBetween val="between"/>
      </c:valAx>
      <c:valAx>
        <c:axId val="83620422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alpha val="94000"/>
                  </a:schemeClr>
                </a:solidFill>
                <a:latin typeface="+mn-lt"/>
                <a:ea typeface="+mn-ea"/>
                <a:cs typeface="+mn-cs"/>
              </a:defRPr>
            </a:pPr>
            <a:endParaRPr lang="en-US"/>
          </a:p>
        </c:txPr>
        <c:crossAx val="836204880"/>
        <c:crosses val="max"/>
        <c:crossBetween val="between"/>
      </c:valAx>
      <c:catAx>
        <c:axId val="836204880"/>
        <c:scaling>
          <c:orientation val="minMax"/>
        </c:scaling>
        <c:delete val="1"/>
        <c:axPos val="b"/>
        <c:numFmt formatCode="General" sourceLinked="1"/>
        <c:majorTickMark val="out"/>
        <c:minorTickMark val="none"/>
        <c:tickLblPos val="nextTo"/>
        <c:crossAx val="83620422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alpha val="94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94000"/>
            </a:schemeClr>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337233111895035E-2"/>
          <c:y val="0.1077697540931455"/>
          <c:w val="0.93959244674873921"/>
          <c:h val="0.63710104747168883"/>
        </c:manualLayout>
      </c:layout>
      <c:barChart>
        <c:barDir val="col"/>
        <c:grouping val="clustered"/>
        <c:varyColors val="0"/>
        <c:ser>
          <c:idx val="0"/>
          <c:order val="0"/>
          <c:tx>
            <c:strRef>
              <c:f>Summary!$B$5</c:f>
              <c:strCache>
                <c:ptCount val="1"/>
                <c:pt idx="0">
                  <c:v>Paper</c:v>
                </c:pt>
              </c:strCache>
            </c:strRef>
          </c:tx>
          <c:spPr>
            <a:noFill/>
            <a:ln>
              <a:noFill/>
            </a:ln>
            <a:effectLst/>
          </c:spPr>
          <c:invertIfNegative val="0"/>
          <c:trendline>
            <c:spPr>
              <a:ln w="38100" cap="rnd">
                <a:solidFill>
                  <a:schemeClr val="accent6">
                    <a:lumMod val="75000"/>
                  </a:schemeClr>
                </a:solidFill>
                <a:prstDash val="sysDot"/>
              </a:ln>
              <a:effectLst/>
            </c:spPr>
            <c:trendlineType val="linear"/>
            <c:dispRSqr val="0"/>
            <c:dispEq val="0"/>
          </c:trendline>
          <c:cat>
            <c:strRef>
              <c:f>Summary!$A$46:$A$246</c:f>
              <c:strCache>
                <c:ptCount val="46"/>
                <c:pt idx="0">
                  <c:v>12-Mar</c:v>
                </c:pt>
                <c:pt idx="1">
                  <c:v>13-Mar</c:v>
                </c:pt>
                <c:pt idx="2">
                  <c:v>20-Mar</c:v>
                </c:pt>
                <c:pt idx="3">
                  <c:v>23-Mar</c:v>
                </c:pt>
                <c:pt idx="4">
                  <c:v>27-Mar</c:v>
                </c:pt>
                <c:pt idx="5">
                  <c:v>3-Apr</c:v>
                </c:pt>
                <c:pt idx="6">
                  <c:v>9-Apr</c:v>
                </c:pt>
                <c:pt idx="7">
                  <c:v>17-Apr</c:v>
                </c:pt>
                <c:pt idx="8">
                  <c:v>24-Apr</c:v>
                </c:pt>
                <c:pt idx="9">
                  <c:v>30-Apr</c:v>
                </c:pt>
                <c:pt idx="10">
                  <c:v>1-May</c:v>
                </c:pt>
                <c:pt idx="11">
                  <c:v>8-May</c:v>
                </c:pt>
                <c:pt idx="12">
                  <c:v>15-May</c:v>
                </c:pt>
                <c:pt idx="13">
                  <c:v>22-May</c:v>
                </c:pt>
                <c:pt idx="14">
                  <c:v>29-May</c:v>
                </c:pt>
                <c:pt idx="15">
                  <c:v>5-Jun</c:v>
                </c:pt>
                <c:pt idx="16">
                  <c:v>12-Jun</c:v>
                </c:pt>
                <c:pt idx="17">
                  <c:v>19-Jun</c:v>
                </c:pt>
                <c:pt idx="18">
                  <c:v>26-Jun</c:v>
                </c:pt>
                <c:pt idx="19">
                  <c:v>2-Jul</c:v>
                </c:pt>
                <c:pt idx="20">
                  <c:v>10-Jul</c:v>
                </c:pt>
                <c:pt idx="21">
                  <c:v>17-Jul</c:v>
                </c:pt>
                <c:pt idx="22">
                  <c:v>24-Jul</c:v>
                </c:pt>
                <c:pt idx="23">
                  <c:v>31-Jul</c:v>
                </c:pt>
                <c:pt idx="24">
                  <c:v>7-Aug</c:v>
                </c:pt>
                <c:pt idx="25">
                  <c:v>14-Aug</c:v>
                </c:pt>
                <c:pt idx="26">
                  <c:v>21-Aug</c:v>
                </c:pt>
                <c:pt idx="27">
                  <c:v>28-Aug</c:v>
                </c:pt>
                <c:pt idx="28">
                  <c:v>4-Sep</c:v>
                </c:pt>
                <c:pt idx="29">
                  <c:v>11-Sep</c:v>
                </c:pt>
                <c:pt idx="30">
                  <c:v>18-Sep</c:v>
                </c:pt>
                <c:pt idx="31">
                  <c:v>25-Sep</c:v>
                </c:pt>
                <c:pt idx="32">
                  <c:v>2-Oct</c:v>
                </c:pt>
                <c:pt idx="33">
                  <c:v>9-Oct</c:v>
                </c:pt>
                <c:pt idx="34">
                  <c:v>16-Oct</c:v>
                </c:pt>
                <c:pt idx="35">
                  <c:v>23-Oct</c:v>
                </c:pt>
                <c:pt idx="36">
                  <c:v>30-Oct</c:v>
                </c:pt>
                <c:pt idx="37">
                  <c:v>6-Nov</c:v>
                </c:pt>
                <c:pt idx="38">
                  <c:v>13-Nov</c:v>
                </c:pt>
                <c:pt idx="39">
                  <c:v>20-Nov</c:v>
                </c:pt>
                <c:pt idx="40">
                  <c:v>25-Nov</c:v>
                </c:pt>
                <c:pt idx="41">
                  <c:v>4-Dec</c:v>
                </c:pt>
                <c:pt idx="42">
                  <c:v>11-Dec</c:v>
                </c:pt>
                <c:pt idx="43">
                  <c:v>18-Dec</c:v>
                </c:pt>
                <c:pt idx="44">
                  <c:v>27-Dec</c:v>
                </c:pt>
                <c:pt idx="45">
                  <c:v>31-Dec</c:v>
                </c:pt>
              </c:strCache>
            </c:strRef>
          </c:cat>
          <c:val>
            <c:numRef>
              <c:f>Summary!$B$46:$B$246</c:f>
              <c:numCache>
                <c:formatCode>#,##0</c:formatCode>
                <c:ptCount val="46"/>
                <c:pt idx="0">
                  <c:v>655</c:v>
                </c:pt>
                <c:pt idx="1">
                  <c:v>629</c:v>
                </c:pt>
                <c:pt idx="2">
                  <c:v>676</c:v>
                </c:pt>
                <c:pt idx="3">
                  <c:v>328</c:v>
                </c:pt>
                <c:pt idx="4">
                  <c:v>149</c:v>
                </c:pt>
                <c:pt idx="5">
                  <c:v>160</c:v>
                </c:pt>
                <c:pt idx="6">
                  <c:v>160</c:v>
                </c:pt>
                <c:pt idx="7">
                  <c:v>135</c:v>
                </c:pt>
                <c:pt idx="8">
                  <c:v>105</c:v>
                </c:pt>
                <c:pt idx="9">
                  <c:v>93</c:v>
                </c:pt>
                <c:pt idx="10">
                  <c:v>85</c:v>
                </c:pt>
                <c:pt idx="11">
                  <c:v>60</c:v>
                </c:pt>
                <c:pt idx="12">
                  <c:v>91</c:v>
                </c:pt>
                <c:pt idx="13">
                  <c:v>81</c:v>
                </c:pt>
                <c:pt idx="14">
                  <c:v>69</c:v>
                </c:pt>
                <c:pt idx="15">
                  <c:v>51</c:v>
                </c:pt>
                <c:pt idx="16">
                  <c:v>86</c:v>
                </c:pt>
                <c:pt idx="17">
                  <c:v>85</c:v>
                </c:pt>
                <c:pt idx="18">
                  <c:v>78</c:v>
                </c:pt>
                <c:pt idx="19">
                  <c:v>82</c:v>
                </c:pt>
                <c:pt idx="20">
                  <c:v>73</c:v>
                </c:pt>
                <c:pt idx="21">
                  <c:v>101</c:v>
                </c:pt>
                <c:pt idx="22">
                  <c:v>85</c:v>
                </c:pt>
                <c:pt idx="23">
                  <c:v>99</c:v>
                </c:pt>
                <c:pt idx="24">
                  <c:v>70</c:v>
                </c:pt>
                <c:pt idx="25">
                  <c:v>102</c:v>
                </c:pt>
                <c:pt idx="26">
                  <c:v>98</c:v>
                </c:pt>
                <c:pt idx="27">
                  <c:v>117</c:v>
                </c:pt>
                <c:pt idx="28">
                  <c:v>111</c:v>
                </c:pt>
                <c:pt idx="29">
                  <c:v>93</c:v>
                </c:pt>
                <c:pt idx="30">
                  <c:v>92</c:v>
                </c:pt>
                <c:pt idx="31">
                  <c:v>99</c:v>
                </c:pt>
                <c:pt idx="32" formatCode="_(* #,##0_);_(* \(#,##0\);_(* &quot;-&quot;??_);_(@_)">
                  <c:v>116</c:v>
                </c:pt>
                <c:pt idx="33">
                  <c:v>104</c:v>
                </c:pt>
                <c:pt idx="34">
                  <c:v>123</c:v>
                </c:pt>
                <c:pt idx="35">
                  <c:v>130</c:v>
                </c:pt>
                <c:pt idx="36">
                  <c:v>115</c:v>
                </c:pt>
                <c:pt idx="37">
                  <c:v>176</c:v>
                </c:pt>
                <c:pt idx="38">
                  <c:v>181</c:v>
                </c:pt>
                <c:pt idx="39">
                  <c:v>168</c:v>
                </c:pt>
                <c:pt idx="40">
                  <c:v>149</c:v>
                </c:pt>
                <c:pt idx="41">
                  <c:v>170</c:v>
                </c:pt>
                <c:pt idx="42">
                  <c:v>191</c:v>
                </c:pt>
                <c:pt idx="43">
                  <c:v>191</c:v>
                </c:pt>
                <c:pt idx="44">
                  <c:v>161</c:v>
                </c:pt>
                <c:pt idx="45">
                  <c:v>151</c:v>
                </c:pt>
              </c:numCache>
            </c:numRef>
          </c:val>
          <c:extLst>
            <c:ext xmlns:c16="http://schemas.microsoft.com/office/drawing/2014/chart" uri="{C3380CC4-5D6E-409C-BE32-E72D297353CC}">
              <c16:uniqueId val="{00000001-6454-4B0F-9F39-420D35F6CB52}"/>
            </c:ext>
          </c:extLst>
        </c:ser>
        <c:ser>
          <c:idx val="1"/>
          <c:order val="1"/>
          <c:tx>
            <c:strRef>
              <c:f>Summary!$C$5</c:f>
              <c:strCache>
                <c:ptCount val="1"/>
                <c:pt idx="0">
                  <c:v>Customer Portal</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trendline>
            <c:spPr>
              <a:ln w="38100" cap="rnd">
                <a:solidFill>
                  <a:schemeClr val="accent2"/>
                </a:solidFill>
                <a:prstDash val="sysDot"/>
              </a:ln>
              <a:effectLst/>
            </c:spPr>
            <c:trendlineType val="linear"/>
            <c:dispRSqr val="0"/>
            <c:dispEq val="0"/>
          </c:trendline>
          <c:cat>
            <c:strRef>
              <c:f>Summary!$A$46:$A$246</c:f>
              <c:strCache>
                <c:ptCount val="46"/>
                <c:pt idx="0">
                  <c:v>12-Mar</c:v>
                </c:pt>
                <c:pt idx="1">
                  <c:v>13-Mar</c:v>
                </c:pt>
                <c:pt idx="2">
                  <c:v>20-Mar</c:v>
                </c:pt>
                <c:pt idx="3">
                  <c:v>23-Mar</c:v>
                </c:pt>
                <c:pt idx="4">
                  <c:v>27-Mar</c:v>
                </c:pt>
                <c:pt idx="5">
                  <c:v>3-Apr</c:v>
                </c:pt>
                <c:pt idx="6">
                  <c:v>9-Apr</c:v>
                </c:pt>
                <c:pt idx="7">
                  <c:v>17-Apr</c:v>
                </c:pt>
                <c:pt idx="8">
                  <c:v>24-Apr</c:v>
                </c:pt>
                <c:pt idx="9">
                  <c:v>30-Apr</c:v>
                </c:pt>
                <c:pt idx="10">
                  <c:v>1-May</c:v>
                </c:pt>
                <c:pt idx="11">
                  <c:v>8-May</c:v>
                </c:pt>
                <c:pt idx="12">
                  <c:v>15-May</c:v>
                </c:pt>
                <c:pt idx="13">
                  <c:v>22-May</c:v>
                </c:pt>
                <c:pt idx="14">
                  <c:v>29-May</c:v>
                </c:pt>
                <c:pt idx="15">
                  <c:v>5-Jun</c:v>
                </c:pt>
                <c:pt idx="16">
                  <c:v>12-Jun</c:v>
                </c:pt>
                <c:pt idx="17">
                  <c:v>19-Jun</c:v>
                </c:pt>
                <c:pt idx="18">
                  <c:v>26-Jun</c:v>
                </c:pt>
                <c:pt idx="19">
                  <c:v>2-Jul</c:v>
                </c:pt>
                <c:pt idx="20">
                  <c:v>10-Jul</c:v>
                </c:pt>
                <c:pt idx="21">
                  <c:v>17-Jul</c:v>
                </c:pt>
                <c:pt idx="22">
                  <c:v>24-Jul</c:v>
                </c:pt>
                <c:pt idx="23">
                  <c:v>31-Jul</c:v>
                </c:pt>
                <c:pt idx="24">
                  <c:v>7-Aug</c:v>
                </c:pt>
                <c:pt idx="25">
                  <c:v>14-Aug</c:v>
                </c:pt>
                <c:pt idx="26">
                  <c:v>21-Aug</c:v>
                </c:pt>
                <c:pt idx="27">
                  <c:v>28-Aug</c:v>
                </c:pt>
                <c:pt idx="28">
                  <c:v>4-Sep</c:v>
                </c:pt>
                <c:pt idx="29">
                  <c:v>11-Sep</c:v>
                </c:pt>
                <c:pt idx="30">
                  <c:v>18-Sep</c:v>
                </c:pt>
                <c:pt idx="31">
                  <c:v>25-Sep</c:v>
                </c:pt>
                <c:pt idx="32">
                  <c:v>2-Oct</c:v>
                </c:pt>
                <c:pt idx="33">
                  <c:v>9-Oct</c:v>
                </c:pt>
                <c:pt idx="34">
                  <c:v>16-Oct</c:v>
                </c:pt>
                <c:pt idx="35">
                  <c:v>23-Oct</c:v>
                </c:pt>
                <c:pt idx="36">
                  <c:v>30-Oct</c:v>
                </c:pt>
                <c:pt idx="37">
                  <c:v>6-Nov</c:v>
                </c:pt>
                <c:pt idx="38">
                  <c:v>13-Nov</c:v>
                </c:pt>
                <c:pt idx="39">
                  <c:v>20-Nov</c:v>
                </c:pt>
                <c:pt idx="40">
                  <c:v>25-Nov</c:v>
                </c:pt>
                <c:pt idx="41">
                  <c:v>4-Dec</c:v>
                </c:pt>
                <c:pt idx="42">
                  <c:v>11-Dec</c:v>
                </c:pt>
                <c:pt idx="43">
                  <c:v>18-Dec</c:v>
                </c:pt>
                <c:pt idx="44">
                  <c:v>27-Dec</c:v>
                </c:pt>
                <c:pt idx="45">
                  <c:v>31-Dec</c:v>
                </c:pt>
              </c:strCache>
            </c:strRef>
          </c:cat>
          <c:val>
            <c:numRef>
              <c:f>Summary!$C$46:$C$246</c:f>
              <c:numCache>
                <c:formatCode>#,##0</c:formatCode>
                <c:ptCount val="46"/>
                <c:pt idx="0">
                  <c:v>1353</c:v>
                </c:pt>
                <c:pt idx="1">
                  <c:v>1224</c:v>
                </c:pt>
                <c:pt idx="2">
                  <c:v>3000</c:v>
                </c:pt>
                <c:pt idx="3">
                  <c:v>4732</c:v>
                </c:pt>
                <c:pt idx="4">
                  <c:v>6195</c:v>
                </c:pt>
                <c:pt idx="5">
                  <c:v>9368</c:v>
                </c:pt>
                <c:pt idx="6">
                  <c:v>8433</c:v>
                </c:pt>
                <c:pt idx="7">
                  <c:v>5079</c:v>
                </c:pt>
                <c:pt idx="8">
                  <c:v>4111</c:v>
                </c:pt>
                <c:pt idx="9">
                  <c:v>3733</c:v>
                </c:pt>
                <c:pt idx="10">
                  <c:v>3312</c:v>
                </c:pt>
                <c:pt idx="11">
                  <c:v>2499</c:v>
                </c:pt>
                <c:pt idx="12">
                  <c:v>2733</c:v>
                </c:pt>
                <c:pt idx="13">
                  <c:v>2134</c:v>
                </c:pt>
                <c:pt idx="14">
                  <c:v>1973</c:v>
                </c:pt>
                <c:pt idx="15">
                  <c:v>1955</c:v>
                </c:pt>
                <c:pt idx="16">
                  <c:v>1702</c:v>
                </c:pt>
                <c:pt idx="17">
                  <c:v>1697</c:v>
                </c:pt>
                <c:pt idx="18">
                  <c:v>1919</c:v>
                </c:pt>
                <c:pt idx="19">
                  <c:v>2945</c:v>
                </c:pt>
                <c:pt idx="20">
                  <c:v>1844</c:v>
                </c:pt>
                <c:pt idx="21">
                  <c:v>1757</c:v>
                </c:pt>
                <c:pt idx="22">
                  <c:v>1974</c:v>
                </c:pt>
                <c:pt idx="23">
                  <c:v>2020</c:v>
                </c:pt>
                <c:pt idx="24">
                  <c:v>2013</c:v>
                </c:pt>
                <c:pt idx="25">
                  <c:v>1969</c:v>
                </c:pt>
                <c:pt idx="26">
                  <c:v>1802</c:v>
                </c:pt>
                <c:pt idx="27">
                  <c:v>1703</c:v>
                </c:pt>
                <c:pt idx="28">
                  <c:v>1524</c:v>
                </c:pt>
                <c:pt idx="29">
                  <c:v>1921</c:v>
                </c:pt>
                <c:pt idx="30">
                  <c:v>1594</c:v>
                </c:pt>
                <c:pt idx="31">
                  <c:v>1456</c:v>
                </c:pt>
                <c:pt idx="32" formatCode="_(* #,##0_);_(* \(#,##0\);_(* &quot;-&quot;??_);_(@_)">
                  <c:v>1821</c:v>
                </c:pt>
                <c:pt idx="33">
                  <c:v>1947</c:v>
                </c:pt>
                <c:pt idx="34">
                  <c:v>1828</c:v>
                </c:pt>
                <c:pt idx="35">
                  <c:v>1938</c:v>
                </c:pt>
                <c:pt idx="36">
                  <c:v>1465</c:v>
                </c:pt>
                <c:pt idx="37">
                  <c:v>1969</c:v>
                </c:pt>
                <c:pt idx="38">
                  <c:v>2318</c:v>
                </c:pt>
                <c:pt idx="39">
                  <c:v>2114</c:v>
                </c:pt>
                <c:pt idx="40">
                  <c:v>1368</c:v>
                </c:pt>
                <c:pt idx="41">
                  <c:v>2389</c:v>
                </c:pt>
                <c:pt idx="42">
                  <c:v>2149</c:v>
                </c:pt>
                <c:pt idx="43">
                  <c:v>1886</c:v>
                </c:pt>
                <c:pt idx="44">
                  <c:v>1700</c:v>
                </c:pt>
                <c:pt idx="45">
                  <c:v>1954</c:v>
                </c:pt>
              </c:numCache>
            </c:numRef>
          </c:val>
          <c:extLst>
            <c:ext xmlns:c16="http://schemas.microsoft.com/office/drawing/2014/chart" uri="{C3380CC4-5D6E-409C-BE32-E72D297353CC}">
              <c16:uniqueId val="{00000004-6454-4B0F-9F39-420D35F6CB52}"/>
            </c:ext>
          </c:extLst>
        </c:ser>
        <c:ser>
          <c:idx val="2"/>
          <c:order val="2"/>
          <c:tx>
            <c:strRef>
              <c:f>Summary!$D$5</c:f>
              <c:strCache>
                <c:ptCount val="1"/>
                <c:pt idx="0">
                  <c:v>In Person</c:v>
                </c:pt>
              </c:strCache>
            </c:strRef>
          </c:tx>
          <c:spPr>
            <a:solidFill>
              <a:schemeClr val="accent3"/>
            </a:solidFill>
            <a:ln>
              <a:noFill/>
            </a:ln>
            <a:effectLst/>
          </c:spPr>
          <c:invertIfNegative val="0"/>
          <c:cat>
            <c:strRef>
              <c:f>Summary!$A$46:$A$246</c:f>
              <c:strCache>
                <c:ptCount val="46"/>
                <c:pt idx="0">
                  <c:v>12-Mar</c:v>
                </c:pt>
                <c:pt idx="1">
                  <c:v>13-Mar</c:v>
                </c:pt>
                <c:pt idx="2">
                  <c:v>20-Mar</c:v>
                </c:pt>
                <c:pt idx="3">
                  <c:v>23-Mar</c:v>
                </c:pt>
                <c:pt idx="4">
                  <c:v>27-Mar</c:v>
                </c:pt>
                <c:pt idx="5">
                  <c:v>3-Apr</c:v>
                </c:pt>
                <c:pt idx="6">
                  <c:v>9-Apr</c:v>
                </c:pt>
                <c:pt idx="7">
                  <c:v>17-Apr</c:v>
                </c:pt>
                <c:pt idx="8">
                  <c:v>24-Apr</c:v>
                </c:pt>
                <c:pt idx="9">
                  <c:v>30-Apr</c:v>
                </c:pt>
                <c:pt idx="10">
                  <c:v>1-May</c:v>
                </c:pt>
                <c:pt idx="11">
                  <c:v>8-May</c:v>
                </c:pt>
                <c:pt idx="12">
                  <c:v>15-May</c:v>
                </c:pt>
                <c:pt idx="13">
                  <c:v>22-May</c:v>
                </c:pt>
                <c:pt idx="14">
                  <c:v>29-May</c:v>
                </c:pt>
                <c:pt idx="15">
                  <c:v>5-Jun</c:v>
                </c:pt>
                <c:pt idx="16">
                  <c:v>12-Jun</c:v>
                </c:pt>
                <c:pt idx="17">
                  <c:v>19-Jun</c:v>
                </c:pt>
                <c:pt idx="18">
                  <c:v>26-Jun</c:v>
                </c:pt>
                <c:pt idx="19">
                  <c:v>2-Jul</c:v>
                </c:pt>
                <c:pt idx="20">
                  <c:v>10-Jul</c:v>
                </c:pt>
                <c:pt idx="21">
                  <c:v>17-Jul</c:v>
                </c:pt>
                <c:pt idx="22">
                  <c:v>24-Jul</c:v>
                </c:pt>
                <c:pt idx="23">
                  <c:v>31-Jul</c:v>
                </c:pt>
                <c:pt idx="24">
                  <c:v>7-Aug</c:v>
                </c:pt>
                <c:pt idx="25">
                  <c:v>14-Aug</c:v>
                </c:pt>
                <c:pt idx="26">
                  <c:v>21-Aug</c:v>
                </c:pt>
                <c:pt idx="27">
                  <c:v>28-Aug</c:v>
                </c:pt>
                <c:pt idx="28">
                  <c:v>4-Sep</c:v>
                </c:pt>
                <c:pt idx="29">
                  <c:v>11-Sep</c:v>
                </c:pt>
                <c:pt idx="30">
                  <c:v>18-Sep</c:v>
                </c:pt>
                <c:pt idx="31">
                  <c:v>25-Sep</c:v>
                </c:pt>
                <c:pt idx="32">
                  <c:v>2-Oct</c:v>
                </c:pt>
                <c:pt idx="33">
                  <c:v>9-Oct</c:v>
                </c:pt>
                <c:pt idx="34">
                  <c:v>16-Oct</c:v>
                </c:pt>
                <c:pt idx="35">
                  <c:v>23-Oct</c:v>
                </c:pt>
                <c:pt idx="36">
                  <c:v>30-Oct</c:v>
                </c:pt>
                <c:pt idx="37">
                  <c:v>6-Nov</c:v>
                </c:pt>
                <c:pt idx="38">
                  <c:v>13-Nov</c:v>
                </c:pt>
                <c:pt idx="39">
                  <c:v>20-Nov</c:v>
                </c:pt>
                <c:pt idx="40">
                  <c:v>25-Nov</c:v>
                </c:pt>
                <c:pt idx="41">
                  <c:v>4-Dec</c:v>
                </c:pt>
                <c:pt idx="42">
                  <c:v>11-Dec</c:v>
                </c:pt>
                <c:pt idx="43">
                  <c:v>18-Dec</c:v>
                </c:pt>
                <c:pt idx="44">
                  <c:v>27-Dec</c:v>
                </c:pt>
                <c:pt idx="45">
                  <c:v>31-Dec</c:v>
                </c:pt>
              </c:strCache>
            </c:strRef>
          </c:cat>
          <c:val>
            <c:numRef>
              <c:f>Summary!$D$46:$D$246</c:f>
              <c:numCache>
                <c:formatCode>#,##0</c:formatCode>
                <c:ptCount val="4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5-6454-4B0F-9F39-420D35F6CB52}"/>
            </c:ext>
          </c:extLst>
        </c:ser>
        <c:dLbls>
          <c:showLegendKey val="0"/>
          <c:showVal val="0"/>
          <c:showCatName val="0"/>
          <c:showSerName val="0"/>
          <c:showPercent val="0"/>
          <c:showBubbleSize val="0"/>
        </c:dLbls>
        <c:gapWidth val="150"/>
        <c:axId val="525477983"/>
        <c:axId val="479099807"/>
      </c:barChart>
      <c:barChart>
        <c:barDir val="col"/>
        <c:grouping val="clustered"/>
        <c:varyColors val="0"/>
        <c:ser>
          <c:idx val="4"/>
          <c:order val="3"/>
          <c:tx>
            <c:strRef>
              <c:f>Summary!$G$5</c:f>
              <c:strCache>
                <c:ptCount val="1"/>
                <c:pt idx="0">
                  <c:v>Weekly Totals</c:v>
                </c:pt>
              </c:strCache>
            </c:strRef>
          </c:tx>
          <c:spPr>
            <a:solidFill>
              <a:schemeClr val="accent5"/>
            </a:solidFill>
            <a:ln w="25400">
              <a:noFill/>
            </a:ln>
            <a:effectLst/>
          </c:spPr>
          <c:invertIfNegative val="0"/>
          <c:dLbls>
            <c:dLbl>
              <c:idx val="1"/>
              <c:layout>
                <c:manualLayout>
                  <c:x val="-3.4301286779509265E-3"/>
                  <c:y val="-4.80864643449775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54-4B0F-9F39-420D35F6CB52}"/>
                </c:ext>
              </c:extLst>
            </c:dLbl>
            <c:dLbl>
              <c:idx val="2"/>
              <c:layout>
                <c:manualLayout>
                  <c:x val="1.4819052726936521E-3"/>
                  <c:y val="6.1088752735471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54-4B0F-9F39-420D35F6CB52}"/>
                </c:ext>
              </c:extLst>
            </c:dLbl>
            <c:dLbl>
              <c:idx val="4"/>
              <c:layout>
                <c:manualLayout>
                  <c:x val="-5.7365583793100129E-5"/>
                  <c:y val="1.1138677043743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54-4B0F-9F39-420D35F6CB52}"/>
                </c:ext>
              </c:extLst>
            </c:dLbl>
            <c:dLbl>
              <c:idx val="5"/>
              <c:layout>
                <c:manualLayout>
                  <c:x val="6.262538696909156E-3"/>
                  <c:y val="3.33787141484940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454-4B0F-9F39-420D35F6CB52}"/>
                </c:ext>
              </c:extLst>
            </c:dLbl>
            <c:dLbl>
              <c:idx val="6"/>
              <c:layout>
                <c:manualLayout>
                  <c:x val="-3.3191833680852887E-3"/>
                  <c:y val="7.68807030896660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54-4B0F-9F39-420D35F6CB52}"/>
                </c:ext>
              </c:extLst>
            </c:dLbl>
            <c:dLbl>
              <c:idx val="7"/>
              <c:layout>
                <c:manualLayout>
                  <c:x val="-3.302179026203049E-3"/>
                  <c:y val="-1.97561290707265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454-4B0F-9F39-420D35F6CB52}"/>
                </c:ext>
              </c:extLst>
            </c:dLbl>
            <c:dLbl>
              <c:idx val="8"/>
              <c:layout>
                <c:manualLayout>
                  <c:x val="5.6692475835386424E-3"/>
                  <c:y val="-2.53637742019988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454-4B0F-9F39-420D35F6CB52}"/>
                </c:ext>
              </c:extLst>
            </c:dLbl>
            <c:dLbl>
              <c:idx val="10"/>
              <c:layout>
                <c:manualLayout>
                  <c:x val="-6.1540959128299688E-3"/>
                  <c:y val="-3.5696509514094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454-4B0F-9F39-420D35F6CB52}"/>
                </c:ext>
              </c:extLst>
            </c:dLbl>
            <c:dLbl>
              <c:idx val="11"/>
              <c:layout>
                <c:manualLayout>
                  <c:x val="-3.1094845406469543E-3"/>
                  <c:y val="-5.1017297631994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454-4B0F-9F39-420D35F6CB52}"/>
                </c:ext>
              </c:extLst>
            </c:dLbl>
            <c:dLbl>
              <c:idx val="12"/>
              <c:layout>
                <c:manualLayout>
                  <c:x val="-2.3030295641338003E-3"/>
                  <c:y val="-3.84107333294751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454-4B0F-9F39-420D35F6CB52}"/>
                </c:ext>
              </c:extLst>
            </c:dLbl>
            <c:dLbl>
              <c:idx val="13"/>
              <c:layout>
                <c:manualLayout>
                  <c:x val="-3.8432379346975522E-3"/>
                  <c:y val="-3.1069254034658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454-4B0F-9F39-420D35F6CB52}"/>
                </c:ext>
              </c:extLst>
            </c:dLbl>
            <c:dLbl>
              <c:idx val="14"/>
              <c:layout>
                <c:manualLayout>
                  <c:x val="-2.3512833946827058E-3"/>
                  <c:y val="-4.11414134999326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454-4B0F-9F39-420D35F6CB52}"/>
                </c:ext>
              </c:extLst>
            </c:dLbl>
            <c:dLbl>
              <c:idx val="15"/>
              <c:layout>
                <c:manualLayout>
                  <c:x val="0"/>
                  <c:y val="-4.3416143398083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454-4B0F-9F39-420D35F6CB52}"/>
                </c:ext>
              </c:extLst>
            </c:dLbl>
            <c:dLbl>
              <c:idx val="16"/>
              <c:layout>
                <c:manualLayout>
                  <c:x val="8.1492506379034484E-4"/>
                  <c:y val="-3.5269838504732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454-4B0F-9F39-420D35F6CB52}"/>
                </c:ext>
              </c:extLst>
            </c:dLbl>
            <c:dLbl>
              <c:idx val="17"/>
              <c:layout>
                <c:manualLayout>
                  <c:x val="4.0746253189517237E-3"/>
                  <c:y val="-3.302781754477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454-4B0F-9F39-420D35F6CB52}"/>
                </c:ext>
              </c:extLst>
            </c:dLbl>
            <c:dLbl>
              <c:idx val="18"/>
              <c:layout>
                <c:manualLayout>
                  <c:x val="4.9320933211115959E-3"/>
                  <c:y val="-3.8106756908692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454-4B0F-9F39-420D35F6CB52}"/>
                </c:ext>
              </c:extLst>
            </c:dLbl>
            <c:dLbl>
              <c:idx val="19"/>
              <c:layout>
                <c:manualLayout>
                  <c:x val="5.7554884721790723E-3"/>
                  <c:y val="-5.0639159138866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454-4B0F-9F39-420D35F6CB52}"/>
                </c:ext>
              </c:extLst>
            </c:dLbl>
            <c:dLbl>
              <c:idx val="20"/>
              <c:layout>
                <c:manualLayout>
                  <c:x val="1.2750048045286733E-4"/>
                  <c:y val="-7.0281686765158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454-4B0F-9F39-420D35F6CB52}"/>
                </c:ext>
              </c:extLst>
            </c:dLbl>
            <c:dLbl>
              <c:idx val="21"/>
              <c:layout>
                <c:manualLayout>
                  <c:x val="1.0019032468346792E-3"/>
                  <c:y val="-2.9935518043310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454-4B0F-9F39-420D35F6CB52}"/>
                </c:ext>
              </c:extLst>
            </c:dLbl>
            <c:dLbl>
              <c:idx val="22"/>
              <c:layout>
                <c:manualLayout>
                  <c:x val="3.4382137612609651E-3"/>
                  <c:y val="-1.747525224059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454-4B0F-9F39-420D35F6CB52}"/>
                </c:ext>
              </c:extLst>
            </c:dLbl>
            <c:dLbl>
              <c:idx val="23"/>
              <c:layout>
                <c:manualLayout>
                  <c:x val="1.0103787444443125E-3"/>
                  <c:y val="-4.4740257678354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454-4B0F-9F39-420D35F6CB52}"/>
                </c:ext>
              </c:extLst>
            </c:dLbl>
            <c:dLbl>
              <c:idx val="24"/>
              <c:layout>
                <c:manualLayout>
                  <c:x val="-3.9131161547343776E-3"/>
                  <c:y val="-2.7313060834060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454-4B0F-9F39-420D35F6CB52}"/>
                </c:ext>
              </c:extLst>
            </c:dLbl>
            <c:dLbl>
              <c:idx val="25"/>
              <c:layout>
                <c:manualLayout>
                  <c:x val="-3.0642465745074113E-3"/>
                  <c:y val="-1.45986624647772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454-4B0F-9F39-420D35F6CB52}"/>
                </c:ext>
              </c:extLst>
            </c:dLbl>
            <c:dLbl>
              <c:idx val="26"/>
              <c:layout>
                <c:manualLayout>
                  <c:x val="-1.4173921050444824E-3"/>
                  <c:y val="-1.1872812368410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454-4B0F-9F39-420D35F6CB52}"/>
                </c:ext>
              </c:extLst>
            </c:dLbl>
            <c:dLbl>
              <c:idx val="27"/>
              <c:layout>
                <c:manualLayout>
                  <c:x val="3.7856766447925624E-4"/>
                  <c:y val="-9.93721826681639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454-4B0F-9F39-420D35F6CB52}"/>
                </c:ext>
              </c:extLst>
            </c:dLbl>
            <c:dLbl>
              <c:idx val="28"/>
              <c:layout>
                <c:manualLayout>
                  <c:x val="4.8364327476642542E-3"/>
                  <c:y val="-3.4741411866312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454-4B0F-9F39-420D35F6CB52}"/>
                </c:ext>
              </c:extLst>
            </c:dLbl>
            <c:dLbl>
              <c:idx val="29"/>
              <c:layout>
                <c:manualLayout>
                  <c:x val="-2.5683843453960715E-3"/>
                  <c:y val="5.73424437273231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454-4B0F-9F39-420D35F6CB52}"/>
                </c:ext>
              </c:extLst>
            </c:dLbl>
            <c:dLbl>
              <c:idx val="30"/>
              <c:layout>
                <c:manualLayout>
                  <c:x val="-6.5813694681065554E-3"/>
                  <c:y val="-1.35554507223010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6454-4B0F-9F39-420D35F6CB52}"/>
                </c:ext>
              </c:extLst>
            </c:dLbl>
            <c:dLbl>
              <c:idx val="31"/>
              <c:layout>
                <c:manualLayout>
                  <c:x val="-2.0151383417191808E-3"/>
                  <c:y val="-8.37974937564905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6454-4B0F-9F39-420D35F6CB52}"/>
                </c:ext>
              </c:extLst>
            </c:dLbl>
            <c:dLbl>
              <c:idx val="32"/>
              <c:layout>
                <c:manualLayout>
                  <c:x val="-8.1492506379046432E-4"/>
                  <c:y val="-9.44443562407220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6454-4B0F-9F39-420D35F6CB52}"/>
                </c:ext>
              </c:extLst>
            </c:dLbl>
            <c:dLbl>
              <c:idx val="33"/>
              <c:layout>
                <c:manualLayout>
                  <c:x val="8.1493119410599025E-4"/>
                  <c:y val="-1.0767254569287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454-4B0F-9F39-420D35F6CB52}"/>
                </c:ext>
              </c:extLst>
            </c:dLbl>
            <c:dLbl>
              <c:idx val="34"/>
              <c:layout>
                <c:manualLayout>
                  <c:x val="-8.1492506379034484E-4"/>
                  <c:y val="2.68811869398521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454-4B0F-9F39-420D35F6CB52}"/>
                </c:ext>
              </c:extLst>
            </c:dLbl>
            <c:dLbl>
              <c:idx val="35"/>
              <c:layout>
                <c:manualLayout>
                  <c:x val="-2.4447935823179705E-3"/>
                  <c:y val="-5.73835502776540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454-4B0F-9F39-420D35F6CB52}"/>
                </c:ext>
              </c:extLst>
            </c:dLbl>
            <c:dLbl>
              <c:idx val="36"/>
              <c:layout>
                <c:manualLayout>
                  <c:x val="-4.8895503827420693E-3"/>
                  <c:y val="1.260210683411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6454-4B0F-9F39-420D35F6CB52}"/>
                </c:ext>
              </c:extLst>
            </c:dLbl>
            <c:dLbl>
              <c:idx val="37"/>
              <c:layout>
                <c:manualLayout>
                  <c:x val="-6.5194005103228776E-3"/>
                  <c:y val="-1.7642949567757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454-4B0F-9F39-420D35F6CB52}"/>
                </c:ext>
              </c:extLst>
            </c:dLbl>
            <c:dLbl>
              <c:idx val="38"/>
              <c:layout>
                <c:manualLayout>
                  <c:x val="-1.6298501275806897E-3"/>
                  <c:y val="1.2642885967727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454-4B0F-9F39-420D35F6CB52}"/>
                </c:ext>
              </c:extLst>
            </c:dLbl>
            <c:dLbl>
              <c:idx val="39"/>
              <c:layout>
                <c:manualLayout>
                  <c:x val="-4.0746559705299506E-3"/>
                  <c:y val="-3.478752646877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454-4B0F-9F39-420D35F6CB52}"/>
                </c:ext>
              </c:extLst>
            </c:dLbl>
            <c:dLbl>
              <c:idx val="40"/>
              <c:layout>
                <c:manualLayout>
                  <c:x val="-1.563497170505497E-16"/>
                  <c:y val="-1.5843801856594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6454-4B0F-9F39-420D35F6CB52}"/>
                </c:ext>
              </c:extLst>
            </c:dLbl>
            <c:dLbl>
              <c:idx val="41"/>
              <c:layout>
                <c:manualLayout>
                  <c:x val="-9.7791007654841385E-3"/>
                  <c:y val="-9.073721244419826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6454-4B0F-9F39-420D35F6CB52}"/>
                </c:ext>
              </c:extLst>
            </c:dLbl>
            <c:dLbl>
              <c:idx val="42"/>
              <c:layout>
                <c:manualLayout>
                  <c:x val="-4.889550382742069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6454-4B0F-9F39-420D35F6CB52}"/>
                </c:ext>
              </c:extLst>
            </c:dLbl>
            <c:dLbl>
              <c:idx val="43"/>
              <c:layout>
                <c:manualLayout>
                  <c:x val="8.1492506379022525E-4"/>
                  <c:y val="7.4240395075814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6454-4B0F-9F39-420D35F6CB52}"/>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trendline>
            <c:spPr>
              <a:ln w="38100" cap="rnd">
                <a:solidFill>
                  <a:schemeClr val="accent5"/>
                </a:solidFill>
                <a:prstDash val="sysDot"/>
              </a:ln>
              <a:effectLst/>
            </c:spPr>
            <c:trendlineType val="linear"/>
            <c:dispRSqr val="0"/>
            <c:dispEq val="0"/>
          </c:trendline>
          <c:cat>
            <c:strRef>
              <c:f>Summary!$A$46:$A$246</c:f>
              <c:strCache>
                <c:ptCount val="46"/>
                <c:pt idx="0">
                  <c:v>12-Mar</c:v>
                </c:pt>
                <c:pt idx="1">
                  <c:v>13-Mar</c:v>
                </c:pt>
                <c:pt idx="2">
                  <c:v>20-Mar</c:v>
                </c:pt>
                <c:pt idx="3">
                  <c:v>23-Mar</c:v>
                </c:pt>
                <c:pt idx="4">
                  <c:v>27-Mar</c:v>
                </c:pt>
                <c:pt idx="5">
                  <c:v>3-Apr</c:v>
                </c:pt>
                <c:pt idx="6">
                  <c:v>9-Apr</c:v>
                </c:pt>
                <c:pt idx="7">
                  <c:v>17-Apr</c:v>
                </c:pt>
                <c:pt idx="8">
                  <c:v>24-Apr</c:v>
                </c:pt>
                <c:pt idx="9">
                  <c:v>30-Apr</c:v>
                </c:pt>
                <c:pt idx="10">
                  <c:v>1-May</c:v>
                </c:pt>
                <c:pt idx="11">
                  <c:v>8-May</c:v>
                </c:pt>
                <c:pt idx="12">
                  <c:v>15-May</c:v>
                </c:pt>
                <c:pt idx="13">
                  <c:v>22-May</c:v>
                </c:pt>
                <c:pt idx="14">
                  <c:v>29-May</c:v>
                </c:pt>
                <c:pt idx="15">
                  <c:v>5-Jun</c:v>
                </c:pt>
                <c:pt idx="16">
                  <c:v>12-Jun</c:v>
                </c:pt>
                <c:pt idx="17">
                  <c:v>19-Jun</c:v>
                </c:pt>
                <c:pt idx="18">
                  <c:v>26-Jun</c:v>
                </c:pt>
                <c:pt idx="19">
                  <c:v>2-Jul</c:v>
                </c:pt>
                <c:pt idx="20">
                  <c:v>10-Jul</c:v>
                </c:pt>
                <c:pt idx="21">
                  <c:v>17-Jul</c:v>
                </c:pt>
                <c:pt idx="22">
                  <c:v>24-Jul</c:v>
                </c:pt>
                <c:pt idx="23">
                  <c:v>31-Jul</c:v>
                </c:pt>
                <c:pt idx="24">
                  <c:v>7-Aug</c:v>
                </c:pt>
                <c:pt idx="25">
                  <c:v>14-Aug</c:v>
                </c:pt>
                <c:pt idx="26">
                  <c:v>21-Aug</c:v>
                </c:pt>
                <c:pt idx="27">
                  <c:v>28-Aug</c:v>
                </c:pt>
                <c:pt idx="28">
                  <c:v>4-Sep</c:v>
                </c:pt>
                <c:pt idx="29">
                  <c:v>11-Sep</c:v>
                </c:pt>
                <c:pt idx="30">
                  <c:v>18-Sep</c:v>
                </c:pt>
                <c:pt idx="31">
                  <c:v>25-Sep</c:v>
                </c:pt>
                <c:pt idx="32">
                  <c:v>2-Oct</c:v>
                </c:pt>
                <c:pt idx="33">
                  <c:v>9-Oct</c:v>
                </c:pt>
                <c:pt idx="34">
                  <c:v>16-Oct</c:v>
                </c:pt>
                <c:pt idx="35">
                  <c:v>23-Oct</c:v>
                </c:pt>
                <c:pt idx="36">
                  <c:v>30-Oct</c:v>
                </c:pt>
                <c:pt idx="37">
                  <c:v>6-Nov</c:v>
                </c:pt>
                <c:pt idx="38">
                  <c:v>13-Nov</c:v>
                </c:pt>
                <c:pt idx="39">
                  <c:v>20-Nov</c:v>
                </c:pt>
                <c:pt idx="40">
                  <c:v>25-Nov</c:v>
                </c:pt>
                <c:pt idx="41">
                  <c:v>4-Dec</c:v>
                </c:pt>
                <c:pt idx="42">
                  <c:v>11-Dec</c:v>
                </c:pt>
                <c:pt idx="43">
                  <c:v>18-Dec</c:v>
                </c:pt>
                <c:pt idx="44">
                  <c:v>27-Dec</c:v>
                </c:pt>
                <c:pt idx="45">
                  <c:v>31-Dec</c:v>
                </c:pt>
              </c:strCache>
            </c:strRef>
          </c:cat>
          <c:val>
            <c:numRef>
              <c:f>Summary!$G$46:$G$246</c:f>
              <c:numCache>
                <c:formatCode>#,##0</c:formatCode>
                <c:ptCount val="46"/>
                <c:pt idx="1">
                  <c:v>10017</c:v>
                </c:pt>
                <c:pt idx="2">
                  <c:v>17275</c:v>
                </c:pt>
                <c:pt idx="4">
                  <c:v>34943</c:v>
                </c:pt>
                <c:pt idx="5">
                  <c:v>51341</c:v>
                </c:pt>
                <c:pt idx="6">
                  <c:v>37460</c:v>
                </c:pt>
                <c:pt idx="7">
                  <c:v>37663</c:v>
                </c:pt>
                <c:pt idx="8">
                  <c:v>25099</c:v>
                </c:pt>
                <c:pt idx="10">
                  <c:v>21406</c:v>
                </c:pt>
                <c:pt idx="11">
                  <c:v>17262</c:v>
                </c:pt>
                <c:pt idx="12">
                  <c:v>16950</c:v>
                </c:pt>
                <c:pt idx="13">
                  <c:v>15277</c:v>
                </c:pt>
                <c:pt idx="14">
                  <c:v>12095</c:v>
                </c:pt>
                <c:pt idx="15">
                  <c:v>13107</c:v>
                </c:pt>
                <c:pt idx="16">
                  <c:v>11607</c:v>
                </c:pt>
                <c:pt idx="17">
                  <c:v>12221</c:v>
                </c:pt>
                <c:pt idx="18">
                  <c:v>12404</c:v>
                </c:pt>
                <c:pt idx="19">
                  <c:v>12508</c:v>
                </c:pt>
                <c:pt idx="20">
                  <c:v>13531</c:v>
                </c:pt>
                <c:pt idx="21">
                  <c:v>11632</c:v>
                </c:pt>
                <c:pt idx="22">
                  <c:v>12941</c:v>
                </c:pt>
                <c:pt idx="23">
                  <c:v>13799</c:v>
                </c:pt>
                <c:pt idx="24">
                  <c:v>13136</c:v>
                </c:pt>
                <c:pt idx="25">
                  <c:v>13114</c:v>
                </c:pt>
                <c:pt idx="26">
                  <c:v>12647</c:v>
                </c:pt>
                <c:pt idx="27">
                  <c:v>12060</c:v>
                </c:pt>
                <c:pt idx="28">
                  <c:v>10447</c:v>
                </c:pt>
                <c:pt idx="29">
                  <c:v>9359</c:v>
                </c:pt>
                <c:pt idx="30">
                  <c:v>11144</c:v>
                </c:pt>
                <c:pt idx="31">
                  <c:v>9723</c:v>
                </c:pt>
                <c:pt idx="32">
                  <c:v>10644</c:v>
                </c:pt>
                <c:pt idx="33">
                  <c:v>12722</c:v>
                </c:pt>
                <c:pt idx="34">
                  <c:v>10332</c:v>
                </c:pt>
                <c:pt idx="35">
                  <c:v>12438</c:v>
                </c:pt>
                <c:pt idx="36">
                  <c:v>11529</c:v>
                </c:pt>
                <c:pt idx="37">
                  <c:v>14389</c:v>
                </c:pt>
                <c:pt idx="38">
                  <c:v>13720</c:v>
                </c:pt>
                <c:pt idx="39">
                  <c:v>14784</c:v>
                </c:pt>
                <c:pt idx="40">
                  <c:v>6759</c:v>
                </c:pt>
                <c:pt idx="41">
                  <c:v>15984</c:v>
                </c:pt>
                <c:pt idx="42">
                  <c:v>15125</c:v>
                </c:pt>
                <c:pt idx="43">
                  <c:v>14494</c:v>
                </c:pt>
                <c:pt idx="44">
                  <c:v>7596</c:v>
                </c:pt>
                <c:pt idx="45">
                  <c:v>12109</c:v>
                </c:pt>
              </c:numCache>
            </c:numRef>
          </c:val>
          <c:extLst>
            <c:ext xmlns:c16="http://schemas.microsoft.com/office/drawing/2014/chart" uri="{C3380CC4-5D6E-409C-BE32-E72D297353CC}">
              <c16:uniqueId val="{00000030-6454-4B0F-9F39-420D35F6CB52}"/>
            </c:ext>
          </c:extLst>
        </c:ser>
        <c:dLbls>
          <c:showLegendKey val="0"/>
          <c:showVal val="0"/>
          <c:showCatName val="0"/>
          <c:showSerName val="0"/>
          <c:showPercent val="0"/>
          <c:showBubbleSize val="0"/>
        </c:dLbls>
        <c:gapWidth val="150"/>
        <c:axId val="379215743"/>
        <c:axId val="456106767"/>
      </c:barChart>
      <c:catAx>
        <c:axId val="52547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79099807"/>
        <c:crosses val="autoZero"/>
        <c:auto val="1"/>
        <c:lblAlgn val="ctr"/>
        <c:lblOffset val="100"/>
        <c:noMultiLvlLbl val="0"/>
      </c:catAx>
      <c:valAx>
        <c:axId val="479099807"/>
        <c:scaling>
          <c:orientation val="minMax"/>
          <c:max val="85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477983"/>
        <c:crosses val="autoZero"/>
        <c:crossBetween val="between"/>
        <c:majorUnit val="500"/>
      </c:valAx>
      <c:valAx>
        <c:axId val="456106767"/>
        <c:scaling>
          <c:orientation val="minMax"/>
          <c:max val="100000"/>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79215743"/>
        <c:crosses val="max"/>
        <c:crossBetween val="between"/>
      </c:valAx>
      <c:catAx>
        <c:axId val="379215743"/>
        <c:scaling>
          <c:orientation val="minMax"/>
        </c:scaling>
        <c:delete val="1"/>
        <c:axPos val="b"/>
        <c:numFmt formatCode="General" sourceLinked="1"/>
        <c:majorTickMark val="out"/>
        <c:minorTickMark val="none"/>
        <c:tickLblPos val="nextTo"/>
        <c:crossAx val="456106767"/>
        <c:crosses val="autoZero"/>
        <c:auto val="1"/>
        <c:lblAlgn val="ctr"/>
        <c:lblOffset val="100"/>
        <c:noMultiLvlLbl val="0"/>
      </c:cat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5"/>
        <c:delete val="1"/>
      </c:legendEntry>
      <c:layout>
        <c:manualLayout>
          <c:xMode val="edge"/>
          <c:yMode val="edge"/>
          <c:x val="0.3059760976909387"/>
          <c:y val="0.9188002481542149"/>
          <c:w val="0.40510433442348509"/>
          <c:h val="3.81951468064580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Statewide SNAP</a:t>
            </a:r>
            <a:r>
              <a:rPr lang="en-US" sz="2400" baseline="0" dirty="0"/>
              <a:t> Applications Received-Approved-Denied</a:t>
            </a:r>
          </a:p>
        </c:rich>
      </c:tx>
      <c:layout>
        <c:manualLayout>
          <c:xMode val="edge"/>
          <c:yMode val="edge"/>
          <c:x val="0.1864694842087434"/>
          <c:y val="1.894560625315360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4351751992744954E-2"/>
          <c:y val="0.10831918040489753"/>
          <c:w val="0.92325306692004772"/>
          <c:h val="0.53318274663747933"/>
        </c:manualLayout>
      </c:layout>
      <c:barChart>
        <c:barDir val="col"/>
        <c:grouping val="clustered"/>
        <c:varyColors val="0"/>
        <c:ser>
          <c:idx val="0"/>
          <c:order val="0"/>
          <c:tx>
            <c:strRef>
              <c:f>'SNAP Apps PP'!$A$2</c:f>
              <c:strCache>
                <c:ptCount val="1"/>
                <c:pt idx="0">
                  <c:v># Apps Received</c:v>
                </c:pt>
              </c:strCache>
            </c:strRef>
          </c:tx>
          <c:spPr>
            <a:solidFill>
              <a:srgbClr val="2DA5B5"/>
            </a:solidFill>
            <a:ln>
              <a:noFill/>
            </a:ln>
            <a:effectLst/>
          </c:spPr>
          <c:invertIfNegative val="0"/>
          <c:cat>
            <c:numRef>
              <c:f>'SNAP Apps PP'!$B$1:$L$1</c:f>
              <c:numCache>
                <c:formatCode>mmm\-yyyy</c:formatCode>
                <c:ptCount val="11"/>
                <c:pt idx="0">
                  <c:v>43831</c:v>
                </c:pt>
                <c:pt idx="1">
                  <c:v>43862</c:v>
                </c:pt>
                <c:pt idx="2">
                  <c:v>43891</c:v>
                </c:pt>
                <c:pt idx="3">
                  <c:v>43922</c:v>
                </c:pt>
                <c:pt idx="4">
                  <c:v>43952</c:v>
                </c:pt>
                <c:pt idx="5">
                  <c:v>43983</c:v>
                </c:pt>
                <c:pt idx="6">
                  <c:v>44013</c:v>
                </c:pt>
                <c:pt idx="7">
                  <c:v>44044</c:v>
                </c:pt>
                <c:pt idx="8">
                  <c:v>44075</c:v>
                </c:pt>
                <c:pt idx="9">
                  <c:v>44105</c:v>
                </c:pt>
                <c:pt idx="10">
                  <c:v>44136</c:v>
                </c:pt>
              </c:numCache>
            </c:numRef>
          </c:cat>
          <c:val>
            <c:numRef>
              <c:f>'SNAP Apps PP'!$B$2:$L$2</c:f>
              <c:numCache>
                <c:formatCode>#,##0</c:formatCode>
                <c:ptCount val="11"/>
                <c:pt idx="0">
                  <c:v>39459</c:v>
                </c:pt>
                <c:pt idx="1">
                  <c:v>45477</c:v>
                </c:pt>
                <c:pt idx="2">
                  <c:v>94258</c:v>
                </c:pt>
                <c:pt idx="3">
                  <c:v>151896</c:v>
                </c:pt>
                <c:pt idx="4">
                  <c:v>67308</c:v>
                </c:pt>
                <c:pt idx="5">
                  <c:v>56186</c:v>
                </c:pt>
                <c:pt idx="6">
                  <c:v>59495</c:v>
                </c:pt>
                <c:pt idx="7">
                  <c:v>53584</c:v>
                </c:pt>
                <c:pt idx="8">
                  <c:v>45898</c:v>
                </c:pt>
                <c:pt idx="9">
                  <c:v>52114</c:v>
                </c:pt>
                <c:pt idx="10">
                  <c:v>53616</c:v>
                </c:pt>
              </c:numCache>
            </c:numRef>
          </c:val>
          <c:extLst>
            <c:ext xmlns:c16="http://schemas.microsoft.com/office/drawing/2014/chart" uri="{C3380CC4-5D6E-409C-BE32-E72D297353CC}">
              <c16:uniqueId val="{00000000-D501-4BEF-B5DC-C0D624E5B6D8}"/>
            </c:ext>
          </c:extLst>
        </c:ser>
        <c:ser>
          <c:idx val="1"/>
          <c:order val="1"/>
          <c:tx>
            <c:strRef>
              <c:f>'SNAP Apps PP'!$A$3</c:f>
              <c:strCache>
                <c:ptCount val="1"/>
                <c:pt idx="0">
                  <c:v># Apps Approved</c:v>
                </c:pt>
              </c:strCache>
            </c:strRef>
          </c:tx>
          <c:spPr>
            <a:solidFill>
              <a:srgbClr val="92D050"/>
            </a:solidFill>
            <a:ln>
              <a:noFill/>
            </a:ln>
            <a:effectLst/>
          </c:spPr>
          <c:invertIfNegative val="0"/>
          <c:cat>
            <c:numRef>
              <c:f>'SNAP Apps PP'!$B$1:$L$1</c:f>
              <c:numCache>
                <c:formatCode>mmm\-yyyy</c:formatCode>
                <c:ptCount val="11"/>
                <c:pt idx="0">
                  <c:v>43831</c:v>
                </c:pt>
                <c:pt idx="1">
                  <c:v>43862</c:v>
                </c:pt>
                <c:pt idx="2">
                  <c:v>43891</c:v>
                </c:pt>
                <c:pt idx="3">
                  <c:v>43922</c:v>
                </c:pt>
                <c:pt idx="4">
                  <c:v>43952</c:v>
                </c:pt>
                <c:pt idx="5">
                  <c:v>43983</c:v>
                </c:pt>
                <c:pt idx="6">
                  <c:v>44013</c:v>
                </c:pt>
                <c:pt idx="7">
                  <c:v>44044</c:v>
                </c:pt>
                <c:pt idx="8">
                  <c:v>44075</c:v>
                </c:pt>
                <c:pt idx="9">
                  <c:v>44105</c:v>
                </c:pt>
                <c:pt idx="10">
                  <c:v>44136</c:v>
                </c:pt>
              </c:numCache>
            </c:numRef>
          </c:cat>
          <c:val>
            <c:numRef>
              <c:f>'SNAP Apps PP'!$B$3:$L$3</c:f>
              <c:numCache>
                <c:formatCode>#,##0</c:formatCode>
                <c:ptCount val="11"/>
                <c:pt idx="0">
                  <c:v>26681</c:v>
                </c:pt>
                <c:pt idx="1">
                  <c:v>28242</c:v>
                </c:pt>
                <c:pt idx="2">
                  <c:v>41832</c:v>
                </c:pt>
                <c:pt idx="3">
                  <c:v>140852</c:v>
                </c:pt>
                <c:pt idx="4">
                  <c:v>49792</c:v>
                </c:pt>
                <c:pt idx="5">
                  <c:v>34936</c:v>
                </c:pt>
                <c:pt idx="6">
                  <c:v>27986</c:v>
                </c:pt>
                <c:pt idx="7">
                  <c:v>29601</c:v>
                </c:pt>
                <c:pt idx="8">
                  <c:v>26478</c:v>
                </c:pt>
                <c:pt idx="9">
                  <c:v>27638</c:v>
                </c:pt>
                <c:pt idx="10">
                  <c:v>29171</c:v>
                </c:pt>
              </c:numCache>
            </c:numRef>
          </c:val>
          <c:extLst>
            <c:ext xmlns:c16="http://schemas.microsoft.com/office/drawing/2014/chart" uri="{C3380CC4-5D6E-409C-BE32-E72D297353CC}">
              <c16:uniqueId val="{00000001-D501-4BEF-B5DC-C0D624E5B6D8}"/>
            </c:ext>
          </c:extLst>
        </c:ser>
        <c:ser>
          <c:idx val="2"/>
          <c:order val="2"/>
          <c:tx>
            <c:strRef>
              <c:f>'SNAP Apps PP'!$A$4</c:f>
              <c:strCache>
                <c:ptCount val="1"/>
                <c:pt idx="0">
                  <c:v># Apps Denied</c:v>
                </c:pt>
              </c:strCache>
            </c:strRef>
          </c:tx>
          <c:spPr>
            <a:solidFill>
              <a:srgbClr val="BE308F"/>
            </a:solidFill>
            <a:ln>
              <a:noFill/>
            </a:ln>
            <a:effectLst/>
          </c:spPr>
          <c:invertIfNegative val="0"/>
          <c:cat>
            <c:numRef>
              <c:f>'SNAP Apps PP'!$B$1:$L$1</c:f>
              <c:numCache>
                <c:formatCode>mmm\-yyyy</c:formatCode>
                <c:ptCount val="11"/>
                <c:pt idx="0">
                  <c:v>43831</c:v>
                </c:pt>
                <c:pt idx="1">
                  <c:v>43862</c:v>
                </c:pt>
                <c:pt idx="2">
                  <c:v>43891</c:v>
                </c:pt>
                <c:pt idx="3">
                  <c:v>43922</c:v>
                </c:pt>
                <c:pt idx="4">
                  <c:v>43952</c:v>
                </c:pt>
                <c:pt idx="5">
                  <c:v>43983</c:v>
                </c:pt>
                <c:pt idx="6">
                  <c:v>44013</c:v>
                </c:pt>
                <c:pt idx="7">
                  <c:v>44044</c:v>
                </c:pt>
                <c:pt idx="8">
                  <c:v>44075</c:v>
                </c:pt>
                <c:pt idx="9">
                  <c:v>44105</c:v>
                </c:pt>
                <c:pt idx="10">
                  <c:v>44136</c:v>
                </c:pt>
              </c:numCache>
            </c:numRef>
          </c:cat>
          <c:val>
            <c:numRef>
              <c:f>'SNAP Apps PP'!$B$4:$L$4</c:f>
              <c:numCache>
                <c:formatCode>#,##0</c:formatCode>
                <c:ptCount val="11"/>
                <c:pt idx="0">
                  <c:v>9177</c:v>
                </c:pt>
                <c:pt idx="1">
                  <c:v>11831</c:v>
                </c:pt>
                <c:pt idx="2">
                  <c:v>19377</c:v>
                </c:pt>
                <c:pt idx="3">
                  <c:v>50480</c:v>
                </c:pt>
                <c:pt idx="4">
                  <c:v>25940</c:v>
                </c:pt>
                <c:pt idx="5">
                  <c:v>19874</c:v>
                </c:pt>
                <c:pt idx="6">
                  <c:v>24414</c:v>
                </c:pt>
                <c:pt idx="7">
                  <c:v>22337</c:v>
                </c:pt>
                <c:pt idx="8">
                  <c:v>19978</c:v>
                </c:pt>
                <c:pt idx="9">
                  <c:v>17631</c:v>
                </c:pt>
                <c:pt idx="10">
                  <c:v>19028</c:v>
                </c:pt>
              </c:numCache>
            </c:numRef>
          </c:val>
          <c:extLst>
            <c:ext xmlns:c16="http://schemas.microsoft.com/office/drawing/2014/chart" uri="{C3380CC4-5D6E-409C-BE32-E72D297353CC}">
              <c16:uniqueId val="{00000002-D501-4BEF-B5DC-C0D624E5B6D8}"/>
            </c:ext>
          </c:extLst>
        </c:ser>
        <c:dLbls>
          <c:showLegendKey val="0"/>
          <c:showVal val="0"/>
          <c:showCatName val="0"/>
          <c:showSerName val="0"/>
          <c:showPercent val="0"/>
          <c:showBubbleSize val="0"/>
        </c:dLbls>
        <c:gapWidth val="219"/>
        <c:overlap val="-27"/>
        <c:axId val="129219839"/>
        <c:axId val="1272492319"/>
      </c:barChart>
      <c:dateAx>
        <c:axId val="129219839"/>
        <c:scaling>
          <c:orientation val="minMax"/>
        </c:scaling>
        <c:delete val="0"/>
        <c:axPos val="b"/>
        <c:numFmt formatCode="mmm\-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72492319"/>
        <c:crosses val="autoZero"/>
        <c:auto val="1"/>
        <c:lblOffset val="100"/>
        <c:baseTimeUnit val="months"/>
      </c:dateAx>
      <c:valAx>
        <c:axId val="12724923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219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baseline="0" dirty="0">
                <a:effectLst/>
              </a:rPr>
              <a:t>Statewide Application Timeliness</a:t>
            </a:r>
          </a:p>
        </c:rich>
      </c:tx>
      <c:layout>
        <c:manualLayout>
          <c:xMode val="edge"/>
          <c:yMode val="edge"/>
          <c:x val="0.3055332575727055"/>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59930018544308E-2"/>
          <c:y val="9.2219761328253311E-2"/>
          <c:w val="0.92061955833750364"/>
          <c:h val="0.57952479394384049"/>
        </c:manualLayout>
      </c:layout>
      <c:barChart>
        <c:barDir val="col"/>
        <c:grouping val="clustered"/>
        <c:varyColors val="0"/>
        <c:ser>
          <c:idx val="0"/>
          <c:order val="0"/>
          <c:tx>
            <c:strRef>
              <c:f>'Summary (2)'!$A$9</c:f>
              <c:strCache>
                <c:ptCount val="1"/>
                <c:pt idx="0">
                  <c:v>SNAP</c:v>
                </c:pt>
              </c:strCache>
            </c:strRef>
          </c:tx>
          <c:spPr>
            <a:solidFill>
              <a:srgbClr val="009E9A"/>
            </a:solidFill>
            <a:ln>
              <a:solidFill>
                <a:srgbClr val="00B8B4"/>
              </a:solidFill>
            </a:ln>
            <a:effectLst/>
          </c:spPr>
          <c:invertIfNegative val="0"/>
          <c:dLbls>
            <c:dLbl>
              <c:idx val="0"/>
              <c:layout>
                <c:manualLayout>
                  <c:x val="-1.0683636285015374E-17"/>
                  <c:y val="-6.24511946372618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CA-4D1B-B06B-31670C5B4E75}"/>
                </c:ext>
              </c:extLst>
            </c:dLbl>
            <c:dLbl>
              <c:idx val="5"/>
              <c:layout>
                <c:manualLayout>
                  <c:x val="0"/>
                  <c:y val="2.08170648790872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CA-4D1B-B06B-31670C5B4E7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(2)'!$B$8:$L$8</c:f>
              <c:numCache>
                <c:formatCode>mmm\-yy</c:formatCode>
                <c:ptCount val="11"/>
                <c:pt idx="0">
                  <c:v>43831</c:v>
                </c:pt>
                <c:pt idx="1">
                  <c:v>43862</c:v>
                </c:pt>
                <c:pt idx="2">
                  <c:v>43891</c:v>
                </c:pt>
                <c:pt idx="3">
                  <c:v>43922</c:v>
                </c:pt>
                <c:pt idx="4">
                  <c:v>43952</c:v>
                </c:pt>
                <c:pt idx="5">
                  <c:v>43983</c:v>
                </c:pt>
                <c:pt idx="6">
                  <c:v>44032</c:v>
                </c:pt>
                <c:pt idx="7">
                  <c:v>44063</c:v>
                </c:pt>
                <c:pt idx="8">
                  <c:v>44094</c:v>
                </c:pt>
                <c:pt idx="9">
                  <c:v>44124</c:v>
                </c:pt>
                <c:pt idx="10">
                  <c:v>44155</c:v>
                </c:pt>
              </c:numCache>
            </c:numRef>
          </c:cat>
          <c:val>
            <c:numRef>
              <c:f>'Summary (2)'!$B$9:$L$9</c:f>
              <c:numCache>
                <c:formatCode>0.00%</c:formatCode>
                <c:ptCount val="11"/>
                <c:pt idx="0">
                  <c:v>0.88090000000000002</c:v>
                </c:pt>
                <c:pt idx="1">
                  <c:v>0.88743715034346005</c:v>
                </c:pt>
                <c:pt idx="2">
                  <c:v>0.87801204819277112</c:v>
                </c:pt>
                <c:pt idx="3">
                  <c:v>0.84142930167835739</c:v>
                </c:pt>
                <c:pt idx="4">
                  <c:v>0.97107969151670948</c:v>
                </c:pt>
                <c:pt idx="5">
                  <c:v>0.98754866040760247</c:v>
                </c:pt>
                <c:pt idx="6">
                  <c:v>0.96730000000000005</c:v>
                </c:pt>
                <c:pt idx="7">
                  <c:v>0.96809999999999996</c:v>
                </c:pt>
                <c:pt idx="8">
                  <c:v>0.95909999999999995</c:v>
                </c:pt>
                <c:pt idx="9">
                  <c:v>0.95450000000000002</c:v>
                </c:pt>
                <c:pt idx="10">
                  <c:v>0.93759999999999999</c:v>
                </c:pt>
              </c:numCache>
            </c:numRef>
          </c:val>
          <c:extLst>
            <c:ext xmlns:c16="http://schemas.microsoft.com/office/drawing/2014/chart" uri="{C3380CC4-5D6E-409C-BE32-E72D297353CC}">
              <c16:uniqueId val="{00000000-FCC1-4708-BABC-9D90F7A87338}"/>
            </c:ext>
          </c:extLst>
        </c:ser>
        <c:ser>
          <c:idx val="1"/>
          <c:order val="1"/>
          <c:tx>
            <c:strRef>
              <c:f>'Summary (2)'!$A$10</c:f>
              <c:strCache>
                <c:ptCount val="1"/>
                <c:pt idx="0">
                  <c:v>TANF</c:v>
                </c:pt>
              </c:strCache>
            </c:strRef>
          </c:tx>
          <c:spPr>
            <a:solidFill>
              <a:srgbClr val="B8E08C"/>
            </a:solidFill>
            <a:ln>
              <a:solidFill>
                <a:srgbClr val="B8E08C"/>
              </a:solidFill>
            </a:ln>
            <a:effectLst/>
          </c:spPr>
          <c:invertIfNegative val="0"/>
          <c:dLbls>
            <c:dLbl>
              <c:idx val="1"/>
              <c:layout>
                <c:manualLayout>
                  <c:x val="-4.2734545140061497E-17"/>
                  <c:y val="-1.0408532439543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CA-4D1B-B06B-31670C5B4E75}"/>
                </c:ext>
              </c:extLst>
            </c:dLbl>
            <c:dLbl>
              <c:idx val="3"/>
              <c:layout>
                <c:manualLayout>
                  <c:x val="8.1585074097876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C1-4708-BABC-9D90F7A87338}"/>
                </c:ext>
              </c:extLst>
            </c:dLbl>
            <c:dLbl>
              <c:idx val="4"/>
              <c:layout>
                <c:manualLayout>
                  <c:x val="6.9930063512465956E-3"/>
                  <c:y val="2.08170648790872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1F-4567-A848-9F382654773F}"/>
                </c:ext>
              </c:extLst>
            </c:dLbl>
            <c:dLbl>
              <c:idx val="5"/>
              <c:layout>
                <c:manualLayout>
                  <c:x val="2.3310021170821131E-3"/>
                  <c:y val="-1.2490238927452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CA-4D1B-B06B-31670C5B4E75}"/>
                </c:ext>
              </c:extLst>
            </c:dLbl>
            <c:dLbl>
              <c:idx val="6"/>
              <c:layout>
                <c:manualLayout>
                  <c:x val="0"/>
                  <c:y val="-6.24511946372620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1F-4567-A848-9F382654773F}"/>
                </c:ext>
              </c:extLst>
            </c:dLbl>
            <c:dLbl>
              <c:idx val="7"/>
              <c:layout>
                <c:manualLayout>
                  <c:x val="-1.1655010585410993E-3"/>
                  <c:y val="-4.163412975817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1F-4567-A848-9F382654773F}"/>
                </c:ext>
              </c:extLst>
            </c:dLbl>
            <c:dLbl>
              <c:idx val="8"/>
              <c:layout>
                <c:manualLayout>
                  <c:x val="0"/>
                  <c:y val="-4.1634129758174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1F-4567-A848-9F382654773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(2)'!$B$8:$L$8</c:f>
              <c:numCache>
                <c:formatCode>mmm\-yy</c:formatCode>
                <c:ptCount val="11"/>
                <c:pt idx="0">
                  <c:v>43831</c:v>
                </c:pt>
                <c:pt idx="1">
                  <c:v>43862</c:v>
                </c:pt>
                <c:pt idx="2">
                  <c:v>43891</c:v>
                </c:pt>
                <c:pt idx="3">
                  <c:v>43922</c:v>
                </c:pt>
                <c:pt idx="4">
                  <c:v>43952</c:v>
                </c:pt>
                <c:pt idx="5">
                  <c:v>43983</c:v>
                </c:pt>
                <c:pt idx="6">
                  <c:v>44032</c:v>
                </c:pt>
                <c:pt idx="7">
                  <c:v>44063</c:v>
                </c:pt>
                <c:pt idx="8">
                  <c:v>44094</c:v>
                </c:pt>
                <c:pt idx="9">
                  <c:v>44124</c:v>
                </c:pt>
                <c:pt idx="10">
                  <c:v>44155</c:v>
                </c:pt>
              </c:numCache>
            </c:numRef>
          </c:cat>
          <c:val>
            <c:numRef>
              <c:f>'Summary (2)'!$B$10:$L$10</c:f>
              <c:numCache>
                <c:formatCode>0.00%</c:formatCode>
                <c:ptCount val="11"/>
                <c:pt idx="0">
                  <c:v>0.94283593170007429</c:v>
                </c:pt>
                <c:pt idx="1">
                  <c:v>0.9670726206585476</c:v>
                </c:pt>
                <c:pt idx="2">
                  <c:v>0.98149951314508277</c:v>
                </c:pt>
                <c:pt idx="3">
                  <c:v>0.93144424131627057</c:v>
                </c:pt>
                <c:pt idx="4">
                  <c:v>0.92972972972972978</c:v>
                </c:pt>
                <c:pt idx="5">
                  <c:v>0.99349064279902355</c:v>
                </c:pt>
                <c:pt idx="6">
                  <c:v>0.99819999999999998</c:v>
                </c:pt>
                <c:pt idx="7">
                  <c:v>0.99819999999999998</c:v>
                </c:pt>
                <c:pt idx="8">
                  <c:v>0.99850000000000005</c:v>
                </c:pt>
                <c:pt idx="9">
                  <c:v>0.998</c:v>
                </c:pt>
                <c:pt idx="10">
                  <c:v>0.99539999999999995</c:v>
                </c:pt>
              </c:numCache>
            </c:numRef>
          </c:val>
          <c:extLst>
            <c:ext xmlns:c16="http://schemas.microsoft.com/office/drawing/2014/chart" uri="{C3380CC4-5D6E-409C-BE32-E72D297353CC}">
              <c16:uniqueId val="{00000002-FCC1-4708-BABC-9D90F7A87338}"/>
            </c:ext>
          </c:extLst>
        </c:ser>
        <c:ser>
          <c:idx val="2"/>
          <c:order val="2"/>
          <c:tx>
            <c:strRef>
              <c:f>'Summary (2)'!$A$11</c:f>
              <c:strCache>
                <c:ptCount val="1"/>
                <c:pt idx="0">
                  <c:v>MA</c:v>
                </c:pt>
              </c:strCache>
            </c:strRef>
          </c:tx>
          <c:spPr>
            <a:solidFill>
              <a:srgbClr val="993366"/>
            </a:solidFill>
            <a:ln>
              <a:solidFill>
                <a:srgbClr val="993366"/>
              </a:solidFill>
            </a:ln>
            <a:effectLst/>
          </c:spPr>
          <c:invertIfNegative val="0"/>
          <c:dLbls>
            <c:dLbl>
              <c:idx val="10"/>
              <c:layout>
                <c:manualLayout>
                  <c:x val="0"/>
                  <c:y val="2.08170648790872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71-410D-AF56-E666E296B77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'Summary (2)'!$B$8:$L$8</c:f>
              <c:numCache>
                <c:formatCode>mmm\-yy</c:formatCode>
                <c:ptCount val="11"/>
                <c:pt idx="0">
                  <c:v>43831</c:v>
                </c:pt>
                <c:pt idx="1">
                  <c:v>43862</c:v>
                </c:pt>
                <c:pt idx="2">
                  <c:v>43891</c:v>
                </c:pt>
                <c:pt idx="3">
                  <c:v>43922</c:v>
                </c:pt>
                <c:pt idx="4">
                  <c:v>43952</c:v>
                </c:pt>
                <c:pt idx="5">
                  <c:v>43983</c:v>
                </c:pt>
                <c:pt idx="6">
                  <c:v>44032</c:v>
                </c:pt>
                <c:pt idx="7">
                  <c:v>44063</c:v>
                </c:pt>
                <c:pt idx="8">
                  <c:v>44094</c:v>
                </c:pt>
                <c:pt idx="9">
                  <c:v>44124</c:v>
                </c:pt>
                <c:pt idx="10">
                  <c:v>44155</c:v>
                </c:pt>
              </c:numCache>
            </c:numRef>
          </c:cat>
          <c:val>
            <c:numRef>
              <c:f>'Summary (2)'!$B$11:$L$11</c:f>
              <c:numCache>
                <c:formatCode>0.00%</c:formatCode>
                <c:ptCount val="11"/>
                <c:pt idx="0">
                  <c:v>0.71773267882872982</c:v>
                </c:pt>
                <c:pt idx="1">
                  <c:v>0.69826974985384305</c:v>
                </c:pt>
                <c:pt idx="2">
                  <c:v>0.67659101544220868</c:v>
                </c:pt>
                <c:pt idx="3">
                  <c:v>0.7426120548372831</c:v>
                </c:pt>
                <c:pt idx="4">
                  <c:v>0.54714949182203676</c:v>
                </c:pt>
                <c:pt idx="5">
                  <c:v>0.91337575329091336</c:v>
                </c:pt>
                <c:pt idx="6">
                  <c:v>0.94989999999999997</c:v>
                </c:pt>
                <c:pt idx="7">
                  <c:v>0.96479999999999999</c:v>
                </c:pt>
                <c:pt idx="8">
                  <c:v>0.96430000000000005</c:v>
                </c:pt>
                <c:pt idx="9">
                  <c:v>0.96579999999999999</c:v>
                </c:pt>
                <c:pt idx="10">
                  <c:v>0.96879999999999999</c:v>
                </c:pt>
              </c:numCache>
            </c:numRef>
          </c:val>
          <c:extLst>
            <c:ext xmlns:c16="http://schemas.microsoft.com/office/drawing/2014/chart" uri="{C3380CC4-5D6E-409C-BE32-E72D297353CC}">
              <c16:uniqueId val="{00000003-FCC1-4708-BABC-9D90F7A87338}"/>
            </c:ext>
          </c:extLst>
        </c:ser>
        <c:dLbls>
          <c:showLegendKey val="0"/>
          <c:showVal val="0"/>
          <c:showCatName val="0"/>
          <c:showSerName val="0"/>
          <c:showPercent val="0"/>
          <c:showBubbleSize val="0"/>
        </c:dLbls>
        <c:gapWidth val="219"/>
        <c:overlap val="-27"/>
        <c:axId val="1490489935"/>
        <c:axId val="1491927247"/>
      </c:barChart>
      <c:dateAx>
        <c:axId val="1490489935"/>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491927247"/>
        <c:crosses val="autoZero"/>
        <c:auto val="1"/>
        <c:lblOffset val="100"/>
        <c:baseTimeUnit val="months"/>
      </c:dateAx>
      <c:valAx>
        <c:axId val="1491927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90489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161350545076914E-2"/>
          <c:y val="4.694518878405983E-2"/>
          <c:w val="0.88499534025638105"/>
          <c:h val="0.83552529425595112"/>
        </c:manualLayout>
      </c:layout>
      <c:barChart>
        <c:barDir val="col"/>
        <c:grouping val="clustered"/>
        <c:varyColors val="0"/>
        <c:ser>
          <c:idx val="0"/>
          <c:order val="0"/>
          <c:tx>
            <c:strRef>
              <c:f>Sheet1!$B$1</c:f>
              <c:strCache>
                <c:ptCount val="1"/>
                <c:pt idx="0">
                  <c:v>Regular Issuance</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mmm\-yy</c:formatCode>
                <c:ptCount val="9"/>
                <c:pt idx="0">
                  <c:v>43891</c:v>
                </c:pt>
                <c:pt idx="1">
                  <c:v>43922</c:v>
                </c:pt>
                <c:pt idx="2">
                  <c:v>43952</c:v>
                </c:pt>
                <c:pt idx="3">
                  <c:v>43983</c:v>
                </c:pt>
                <c:pt idx="4">
                  <c:v>44013</c:v>
                </c:pt>
                <c:pt idx="5">
                  <c:v>44044</c:v>
                </c:pt>
                <c:pt idx="6">
                  <c:v>44075</c:v>
                </c:pt>
                <c:pt idx="7">
                  <c:v>44105</c:v>
                </c:pt>
                <c:pt idx="8">
                  <c:v>44136</c:v>
                </c:pt>
              </c:numCache>
            </c:numRef>
          </c:cat>
          <c:val>
            <c:numRef>
              <c:f>Sheet1!$B$2:$B$10</c:f>
              <c:numCache>
                <c:formatCode>"$"#,##0</c:formatCode>
                <c:ptCount val="9"/>
                <c:pt idx="0">
                  <c:v>167986844</c:v>
                </c:pt>
                <c:pt idx="1">
                  <c:v>208256215</c:v>
                </c:pt>
                <c:pt idx="2">
                  <c:v>213258797</c:v>
                </c:pt>
                <c:pt idx="3">
                  <c:v>221195795.12</c:v>
                </c:pt>
                <c:pt idx="4">
                  <c:v>225101929</c:v>
                </c:pt>
                <c:pt idx="5">
                  <c:v>230953257</c:v>
                </c:pt>
                <c:pt idx="6">
                  <c:v>236170166.06</c:v>
                </c:pt>
                <c:pt idx="7">
                  <c:v>231561654.69999999</c:v>
                </c:pt>
                <c:pt idx="8">
                  <c:v>223918763.59</c:v>
                </c:pt>
              </c:numCache>
            </c:numRef>
          </c:val>
          <c:extLst>
            <c:ext xmlns:c16="http://schemas.microsoft.com/office/drawing/2014/chart" uri="{C3380CC4-5D6E-409C-BE32-E72D297353CC}">
              <c16:uniqueId val="{00000000-997A-412E-AF90-81E8BFF4CA7B}"/>
            </c:ext>
          </c:extLst>
        </c:ser>
        <c:ser>
          <c:idx val="1"/>
          <c:order val="1"/>
          <c:tx>
            <c:strRef>
              <c:f>Sheet1!$C$1</c:f>
              <c:strCache>
                <c:ptCount val="1"/>
                <c:pt idx="0">
                  <c:v>P-SNAP Issuance</c:v>
                </c:pt>
              </c:strCache>
            </c:strRef>
          </c:tx>
          <c:spPr>
            <a:solidFill>
              <a:srgbClr val="CCCC00"/>
            </a:solidFill>
            <a:ln>
              <a:noFill/>
            </a:ln>
            <a:effectLst/>
          </c:spPr>
          <c:invertIfNegative val="0"/>
          <c:dLbls>
            <c:dLbl>
              <c:idx val="1"/>
              <c:layout>
                <c:manualLayout>
                  <c:x val="5.5640657039927972E-3"/>
                  <c:y val="-9.187810298024688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A5-4266-8D21-47EE96B25A5E}"/>
                </c:ext>
              </c:extLst>
            </c:dLbl>
            <c:dLbl>
              <c:idx val="2"/>
              <c:layout>
                <c:manualLayout>
                  <c:x val="4.451252563194123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A5-4266-8D21-47EE96B25A5E}"/>
                </c:ext>
              </c:extLst>
            </c:dLbl>
            <c:dLbl>
              <c:idx val="3"/>
              <c:layout>
                <c:manualLayout>
                  <c:x val="7.789691985589777E-3"/>
                  <c:y val="-1.0023181566974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A5-4266-8D21-47EE96B25A5E}"/>
                </c:ext>
              </c:extLst>
            </c:dLbl>
            <c:dLbl>
              <c:idx val="4"/>
              <c:layout>
                <c:manualLayout>
                  <c:x val="5.564065703992756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A5-4266-8D21-47EE96B25A5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mmm\-yy</c:formatCode>
                <c:ptCount val="9"/>
                <c:pt idx="0">
                  <c:v>43891</c:v>
                </c:pt>
                <c:pt idx="1">
                  <c:v>43922</c:v>
                </c:pt>
                <c:pt idx="2">
                  <c:v>43952</c:v>
                </c:pt>
                <c:pt idx="3">
                  <c:v>43983</c:v>
                </c:pt>
                <c:pt idx="4">
                  <c:v>44013</c:v>
                </c:pt>
                <c:pt idx="5">
                  <c:v>44044</c:v>
                </c:pt>
                <c:pt idx="6">
                  <c:v>44075</c:v>
                </c:pt>
                <c:pt idx="7">
                  <c:v>44105</c:v>
                </c:pt>
                <c:pt idx="8">
                  <c:v>44136</c:v>
                </c:pt>
              </c:numCache>
            </c:numRef>
          </c:cat>
          <c:val>
            <c:numRef>
              <c:f>Sheet1!$C$2:$C$10</c:f>
              <c:numCache>
                <c:formatCode>"$"#,##0</c:formatCode>
                <c:ptCount val="9"/>
                <c:pt idx="0">
                  <c:v>63750742</c:v>
                </c:pt>
                <c:pt idx="1">
                  <c:v>71688274</c:v>
                </c:pt>
                <c:pt idx="2">
                  <c:v>108664619</c:v>
                </c:pt>
                <c:pt idx="3">
                  <c:v>80701289</c:v>
                </c:pt>
                <c:pt idx="4">
                  <c:v>83347423</c:v>
                </c:pt>
                <c:pt idx="5">
                  <c:v>84933741</c:v>
                </c:pt>
                <c:pt idx="6">
                  <c:v>87998952</c:v>
                </c:pt>
                <c:pt idx="7">
                  <c:v>85530137</c:v>
                </c:pt>
                <c:pt idx="8">
                  <c:v>91174928</c:v>
                </c:pt>
              </c:numCache>
            </c:numRef>
          </c:val>
          <c:extLst>
            <c:ext xmlns:c16="http://schemas.microsoft.com/office/drawing/2014/chart" uri="{C3380CC4-5D6E-409C-BE32-E72D297353CC}">
              <c16:uniqueId val="{00000001-997A-412E-AF90-81E8BFF4CA7B}"/>
            </c:ext>
          </c:extLst>
        </c:ser>
        <c:ser>
          <c:idx val="2"/>
          <c:order val="2"/>
          <c:tx>
            <c:strRef>
              <c:f>Sheet1!$D$1</c:f>
              <c:strCache>
                <c:ptCount val="1"/>
                <c:pt idx="0">
                  <c:v>P-EBT Issuance</c:v>
                </c:pt>
              </c:strCache>
            </c:strRef>
          </c:tx>
          <c:spPr>
            <a:solidFill>
              <a:schemeClr val="accent3"/>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mmm\-yy</c:formatCode>
                <c:ptCount val="9"/>
                <c:pt idx="0">
                  <c:v>43891</c:v>
                </c:pt>
                <c:pt idx="1">
                  <c:v>43922</c:v>
                </c:pt>
                <c:pt idx="2">
                  <c:v>43952</c:v>
                </c:pt>
                <c:pt idx="3">
                  <c:v>43983</c:v>
                </c:pt>
                <c:pt idx="4">
                  <c:v>44013</c:v>
                </c:pt>
                <c:pt idx="5">
                  <c:v>44044</c:v>
                </c:pt>
                <c:pt idx="6">
                  <c:v>44075</c:v>
                </c:pt>
                <c:pt idx="7">
                  <c:v>44105</c:v>
                </c:pt>
                <c:pt idx="8">
                  <c:v>44136</c:v>
                </c:pt>
              </c:numCache>
            </c:numRef>
          </c:cat>
          <c:val>
            <c:numRef>
              <c:f>Sheet1!$D$2:$D$10</c:f>
              <c:numCache>
                <c:formatCode>General</c:formatCode>
                <c:ptCount val="9"/>
                <c:pt idx="4" formatCode="&quot;$&quot;#,##0">
                  <c:v>155854018</c:v>
                </c:pt>
                <c:pt idx="5" formatCode="#,##0">
                  <c:v>33937002</c:v>
                </c:pt>
                <c:pt idx="6" formatCode="&quot;$&quot;#,##0">
                  <c:v>100385379</c:v>
                </c:pt>
              </c:numCache>
            </c:numRef>
          </c:val>
          <c:extLst>
            <c:ext xmlns:c16="http://schemas.microsoft.com/office/drawing/2014/chart" uri="{C3380CC4-5D6E-409C-BE32-E72D297353CC}">
              <c16:uniqueId val="{00000001-A7AF-4C79-A8A8-C046B1D9EC45}"/>
            </c:ext>
          </c:extLst>
        </c:ser>
        <c:dLbls>
          <c:showLegendKey val="0"/>
          <c:showVal val="0"/>
          <c:showCatName val="0"/>
          <c:showSerName val="0"/>
          <c:showPercent val="0"/>
          <c:showBubbleSize val="0"/>
        </c:dLbls>
        <c:gapWidth val="219"/>
        <c:overlap val="-27"/>
        <c:axId val="670890192"/>
        <c:axId val="670890848"/>
      </c:barChart>
      <c:dateAx>
        <c:axId val="67089019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890848"/>
        <c:crosses val="autoZero"/>
        <c:auto val="1"/>
        <c:lblOffset val="100"/>
        <c:baseTimeUnit val="months"/>
      </c:dateAx>
      <c:valAx>
        <c:axId val="67089084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89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3000" b="1" i="0" u="none" strike="noStrike" kern="1200" cap="all" spc="120" normalizeH="0" baseline="0">
                <a:solidFill>
                  <a:schemeClr val="tx1"/>
                </a:solidFill>
                <a:latin typeface="+mn-lt"/>
                <a:ea typeface="+mn-ea"/>
                <a:cs typeface="+mn-cs"/>
              </a:defRPr>
            </a:pPr>
            <a:r>
              <a:rPr lang="en-US" sz="2000" dirty="0">
                <a:solidFill>
                  <a:schemeClr val="tx1"/>
                </a:solidFill>
              </a:rPr>
              <a:t>Combined SNAP Issuances – November 2019 – November 2020</a:t>
            </a:r>
          </a:p>
        </c:rich>
      </c:tx>
      <c:layout>
        <c:manualLayout>
          <c:xMode val="edge"/>
          <c:yMode val="edge"/>
          <c:x val="0.19097563146929872"/>
          <c:y val="0"/>
        </c:manualLayout>
      </c:layout>
      <c:overlay val="0"/>
      <c:spPr>
        <a:noFill/>
        <a:ln>
          <a:noFill/>
        </a:ln>
        <a:effectLst/>
      </c:spPr>
      <c:txPr>
        <a:bodyPr rot="0" spcFirstLastPara="1" vertOverflow="ellipsis" vert="horz" wrap="square" anchor="ctr" anchorCtr="1"/>
        <a:lstStyle/>
        <a:p>
          <a:pPr algn="ctr">
            <a:defRPr sz="30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2.7916207016759616E-2"/>
          <c:y val="0"/>
          <c:w val="0.97208379298324044"/>
          <c:h val="0.94508805692507769"/>
        </c:manualLayout>
      </c:layout>
      <c:barChart>
        <c:barDir val="col"/>
        <c:grouping val="clustered"/>
        <c:varyColors val="0"/>
        <c:ser>
          <c:idx val="0"/>
          <c:order val="0"/>
          <c:spPr>
            <a:solidFill>
              <a:schemeClr val="accent1"/>
            </a:solidFill>
            <a:ln w="88900">
              <a:solidFill>
                <a:srgbClr val="0070C0"/>
              </a:solidFill>
            </a:ln>
            <a:effectLst/>
          </c:spPr>
          <c:invertIfNegative val="0"/>
          <c:dLbls>
            <c:dLbl>
              <c:idx val="8"/>
              <c:layout>
                <c:manualLayout>
                  <c:x val="-2.5951000672718251E-2"/>
                  <c:y val="0.1132273884570918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65-49C2-8052-C06F68054307}"/>
                </c:ext>
              </c:extLst>
            </c:dLbl>
            <c:dLbl>
              <c:idx val="10"/>
              <c:layout>
                <c:manualLayout>
                  <c:x val="-2.3694391918568761E-2"/>
                  <c:y val="0.144364920282792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65-49C2-8052-C06F68054307}"/>
                </c:ext>
              </c:extLst>
            </c:dLbl>
            <c:dLbl>
              <c:idx val="11"/>
              <c:layout>
                <c:manualLayout>
                  <c:x val="-3.4977435689315793E-2"/>
                  <c:y val="3.39552218853436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31-4430-9388-3FF3284AC969}"/>
                </c:ext>
              </c:extLst>
            </c:dLbl>
            <c:dLbl>
              <c:idx val="12"/>
              <c:layout>
                <c:manualLayout>
                  <c:x val="-1.9181174410269952E-2"/>
                  <c:y val="0"/>
                </c:manualLayout>
              </c:layout>
              <c:spPr>
                <a:noFill/>
                <a:ln>
                  <a:noFill/>
                </a:ln>
                <a:effectLst/>
              </c:spPr>
              <c:txPr>
                <a:bodyPr rot="-5400000" spcFirstLastPara="1" vertOverflow="clip" horzOverflow="clip" vert="horz" wrap="square" lIns="38100" tIns="19050" rIns="38100" bIns="19050" anchor="ctr" anchorCtr="0">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7F-4050-B3E6-A1B1B53D0594}"/>
                </c:ext>
              </c:extLst>
            </c:dLbl>
            <c:dLbl>
              <c:idx val="13"/>
              <c:layout>
                <c:manualLayout>
                  <c:x val="-1.466795690197113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DB-4F9F-87B3-6F9544DAA26F}"/>
                </c:ext>
              </c:extLst>
            </c:dLbl>
            <c:dLbl>
              <c:idx val="14"/>
              <c:layout>
                <c:manualLayout>
                  <c:x val="-1.395810350837980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7F-4050-B3E6-A1B1B53D0594}"/>
                </c:ext>
              </c:extLst>
            </c:dLbl>
            <c:dLbl>
              <c:idx val="15"/>
              <c:layout>
                <c:manualLayout>
                  <c:x val="-1.579626127904584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A7-4058-A9F7-75667791627F}"/>
                </c:ext>
              </c:extLst>
            </c:dLbl>
            <c:spPr>
              <a:noFill/>
              <a:ln>
                <a:noFill/>
              </a:ln>
              <a:effectLst/>
            </c:spPr>
            <c:txPr>
              <a:bodyPr rot="-5400000" spcFirstLastPara="1" vertOverflow="clip" horzOverflow="clip"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 year baseline'!$A$2:$A$14</c:f>
              <c:numCache>
                <c:formatCode>mmm\-yy</c:formatCode>
                <c:ptCount val="13"/>
                <c:pt idx="0">
                  <c:v>43770</c:v>
                </c:pt>
                <c:pt idx="1">
                  <c:v>43800</c:v>
                </c:pt>
                <c:pt idx="2">
                  <c:v>43831</c:v>
                </c:pt>
                <c:pt idx="3">
                  <c:v>43862</c:v>
                </c:pt>
                <c:pt idx="4">
                  <c:v>43910</c:v>
                </c:pt>
                <c:pt idx="5">
                  <c:v>43941</c:v>
                </c:pt>
                <c:pt idx="6">
                  <c:v>43971</c:v>
                </c:pt>
                <c:pt idx="7">
                  <c:v>44002</c:v>
                </c:pt>
                <c:pt idx="8">
                  <c:v>44013</c:v>
                </c:pt>
                <c:pt idx="9">
                  <c:v>44044</c:v>
                </c:pt>
                <c:pt idx="10">
                  <c:v>44075</c:v>
                </c:pt>
                <c:pt idx="11">
                  <c:v>44105</c:v>
                </c:pt>
                <c:pt idx="12">
                  <c:v>44136</c:v>
                </c:pt>
              </c:numCache>
            </c:numRef>
          </c:cat>
          <c:val>
            <c:numRef>
              <c:f>'1 year baseline'!$B$2:$B$14</c:f>
              <c:numCache>
                <c:formatCode>#,##0</c:formatCode>
                <c:ptCount val="13"/>
                <c:pt idx="0">
                  <c:v>171126404</c:v>
                </c:pt>
                <c:pt idx="1">
                  <c:v>167297160.28999999</c:v>
                </c:pt>
                <c:pt idx="2">
                  <c:v>164437751.19999999</c:v>
                </c:pt>
                <c:pt idx="3">
                  <c:v>163247600.75999999</c:v>
                </c:pt>
                <c:pt idx="4">
                  <c:v>231737586</c:v>
                </c:pt>
                <c:pt idx="5">
                  <c:v>279944489</c:v>
                </c:pt>
                <c:pt idx="6">
                  <c:v>321923416</c:v>
                </c:pt>
                <c:pt idx="7" formatCode="&quot;$&quot;#,##0">
                  <c:v>301897084.12</c:v>
                </c:pt>
                <c:pt idx="8" formatCode="&quot;$&quot;#,##0">
                  <c:v>464303370</c:v>
                </c:pt>
                <c:pt idx="9" formatCode="&quot;$&quot;#,##0">
                  <c:v>349824000</c:v>
                </c:pt>
                <c:pt idx="10" formatCode="&quot;$&quot;#,##0">
                  <c:v>424554497.06</c:v>
                </c:pt>
                <c:pt idx="11" formatCode="&quot;$&quot;#,##0">
                  <c:v>317091791.69999999</c:v>
                </c:pt>
                <c:pt idx="12" formatCode="&quot;$&quot;#,##0">
                  <c:v>315093691.59000003</c:v>
                </c:pt>
              </c:numCache>
            </c:numRef>
          </c:val>
          <c:extLst>
            <c:ext xmlns:c16="http://schemas.microsoft.com/office/drawing/2014/chart" uri="{C3380CC4-5D6E-409C-BE32-E72D297353CC}">
              <c16:uniqueId val="{00000002-E07F-4050-B3E6-A1B1B53D0594}"/>
            </c:ext>
          </c:extLst>
        </c:ser>
        <c:dLbls>
          <c:dLblPos val="outEnd"/>
          <c:showLegendKey val="0"/>
          <c:showVal val="1"/>
          <c:showCatName val="0"/>
          <c:showSerName val="0"/>
          <c:showPercent val="0"/>
          <c:showBubbleSize val="0"/>
        </c:dLbls>
        <c:gapWidth val="466"/>
        <c:overlap val="-70"/>
        <c:axId val="743502784"/>
        <c:axId val="743501800"/>
      </c:barChart>
      <c:dateAx>
        <c:axId val="74350278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cap="all" spc="120" normalizeH="0" baseline="0">
                <a:solidFill>
                  <a:schemeClr val="tx1"/>
                </a:solidFill>
                <a:latin typeface="+mn-lt"/>
                <a:ea typeface="+mn-ea"/>
                <a:cs typeface="+mn-cs"/>
              </a:defRPr>
            </a:pPr>
            <a:endParaRPr lang="en-US"/>
          </a:p>
        </c:txPr>
        <c:crossAx val="743501800"/>
        <c:crosses val="autoZero"/>
        <c:auto val="1"/>
        <c:lblOffset val="100"/>
        <c:baseTimeUnit val="months"/>
      </c:dateAx>
      <c:valAx>
        <c:axId val="743501800"/>
        <c:scaling>
          <c:orientation val="minMax"/>
        </c:scaling>
        <c:delete val="1"/>
        <c:axPos val="l"/>
        <c:numFmt formatCode="#,##0" sourceLinked="1"/>
        <c:majorTickMark val="none"/>
        <c:minorTickMark val="none"/>
        <c:tickLblPos val="nextTo"/>
        <c:crossAx val="743502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52715964852215"/>
          <c:y val="6.3422101431789474E-2"/>
          <c:w val="0.31694577579976418"/>
          <c:h val="0.76594256755048673"/>
        </c:manualLayout>
      </c:layout>
      <c:pieChart>
        <c:varyColors val="1"/>
        <c:ser>
          <c:idx val="0"/>
          <c:order val="0"/>
          <c:tx>
            <c:strRef>
              <c:f>Sheet1!$B$1</c:f>
              <c:strCache>
                <c:ptCount val="1"/>
                <c:pt idx="0">
                  <c:v>Aug-20</c:v>
                </c:pt>
              </c:strCache>
            </c:strRef>
          </c:tx>
          <c:spPr>
            <a:effectLst/>
            <a:scene3d>
              <a:camera prst="orthographicFront"/>
              <a:lightRig rig="threePt" dir="t"/>
            </a:scene3d>
            <a:sp3d prstMaterial="matte">
              <a:bevelT w="63500" h="63500" prst="artDeco"/>
              <a:contourClr>
                <a:srgbClr val="000000"/>
              </a:contourClr>
            </a:sp3d>
          </c:spPr>
          <c:dPt>
            <c:idx val="0"/>
            <c:bubble3D val="0"/>
            <c:spPr>
              <a:solidFill>
                <a:srgbClr val="00CC99"/>
              </a:solidFill>
              <a:ln w="19050">
                <a:solidFill>
                  <a:schemeClr val="lt1"/>
                </a:solidFill>
              </a:ln>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1-B4F1-49A3-8ABF-B5C4261BF4C0}"/>
              </c:ext>
            </c:extLst>
          </c:dPt>
          <c:dPt>
            <c:idx val="1"/>
            <c:bubble3D val="0"/>
            <c:spPr>
              <a:solidFill>
                <a:srgbClr val="CCCC00"/>
              </a:solidFill>
              <a:ln w="19050">
                <a:solidFill>
                  <a:schemeClr val="lt1"/>
                </a:solidFill>
              </a:ln>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3-B4F1-49A3-8ABF-B5C4261BF4C0}"/>
              </c:ext>
            </c:extLst>
          </c:dPt>
          <c:dPt>
            <c:idx val="2"/>
            <c:bubble3D val="0"/>
            <c:spPr>
              <a:solidFill>
                <a:srgbClr val="339966"/>
              </a:solidFill>
              <a:ln w="19050">
                <a:solidFill>
                  <a:schemeClr val="lt1"/>
                </a:solidFill>
              </a:ln>
              <a:effectLst/>
              <a:scene3d>
                <a:camera prst="orthographicFront"/>
                <a:lightRig rig="threePt" dir="t"/>
              </a:scene3d>
              <a:sp3d prstMaterial="matte">
                <a:bevelT w="63500" h="63500" prst="artDeco"/>
                <a:contourClr>
                  <a:srgbClr val="000000"/>
                </a:contourClr>
              </a:sp3d>
            </c:spPr>
            <c:extLst>
              <c:ext xmlns:c16="http://schemas.microsoft.com/office/drawing/2014/chart" uri="{C3380CC4-5D6E-409C-BE32-E72D297353CC}">
                <c16:uniqueId val="{00000005-B4F1-49A3-8ABF-B5C4261BF4C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Regular SNAP Issuance*</c:v>
                </c:pt>
                <c:pt idx="1">
                  <c:v>P-SNAP Issuance</c:v>
                </c:pt>
              </c:strCache>
            </c:strRef>
          </c:cat>
          <c:val>
            <c:numRef>
              <c:f>Sheet1!$B$2:$B$3</c:f>
              <c:numCache>
                <c:formatCode>"$"#,##0</c:formatCode>
                <c:ptCount val="2"/>
                <c:pt idx="0">
                  <c:v>230550194.78333333</c:v>
                </c:pt>
                <c:pt idx="1">
                  <c:v>88234672.333333328</c:v>
                </c:pt>
              </c:numCache>
            </c:numRef>
          </c:val>
          <c:extLst>
            <c:ext xmlns:c16="http://schemas.microsoft.com/office/drawing/2014/chart" uri="{C3380CC4-5D6E-409C-BE32-E72D297353CC}">
              <c16:uniqueId val="{00000008-B4F1-49A3-8ABF-B5C4261BF4C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1-06T13:56:43.287" idx="1">
    <p:pos x="10" y="10"/>
    <p:text/>
    <p:extLst>
      <p:ext uri="{C676402C-5697-4E1C-873F-D02D1690AC5C}">
        <p15:threadingInfo xmlns:p15="http://schemas.microsoft.com/office/powerpoint/2012/main" timeZoneBias="300"/>
      </p:ext>
    </p:extLst>
  </p:cm>
</p:cmLst>
</file>

<file path=ppt/drawings/drawing1.xml><?xml version="1.0" encoding="utf-8"?>
<c:userShapes xmlns:c="http://schemas.openxmlformats.org/drawingml/2006/chart">
  <cdr:relSizeAnchor xmlns:cdr="http://schemas.openxmlformats.org/drawingml/2006/chartDrawing">
    <cdr:from>
      <cdr:x>0.35655</cdr:x>
      <cdr:y>0.0829</cdr:y>
    </cdr:from>
    <cdr:to>
      <cdr:x>0.35655</cdr:x>
      <cdr:y>0.74483</cdr:y>
    </cdr:to>
    <cdr:cxnSp macro="">
      <cdr:nvCxnSpPr>
        <cdr:cNvPr id="12" name="Straight Arrow Connector 11">
          <a:extLst xmlns:a="http://schemas.openxmlformats.org/drawingml/2006/main">
            <a:ext uri="{FF2B5EF4-FFF2-40B4-BE49-F238E27FC236}">
              <a16:creationId xmlns:a16="http://schemas.microsoft.com/office/drawing/2014/main" id="{D95A572E-BBEC-4C54-8619-2FCE1B1DFCED}"/>
            </a:ext>
          </a:extLst>
        </cdr:cNvPr>
        <cdr:cNvCxnSpPr/>
      </cdr:nvCxnSpPr>
      <cdr:spPr>
        <a:xfrm xmlns:a="http://schemas.openxmlformats.org/drawingml/2006/main">
          <a:off x="4247748" y="465157"/>
          <a:ext cx="0" cy="3714103"/>
        </a:xfrm>
        <a:prstGeom xmlns:a="http://schemas.openxmlformats.org/drawingml/2006/main" prst="straightConnector1">
          <a:avLst/>
        </a:prstGeom>
        <a:ln xmlns:a="http://schemas.openxmlformats.org/drawingml/2006/main">
          <a:solidFill>
            <a:schemeClr val="accent4">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0.09168</cdr:x>
      <cdr:y>0.03343</cdr:y>
    </cdr:from>
    <cdr:to>
      <cdr:x>0.0923</cdr:x>
      <cdr:y>0.7451</cdr:y>
    </cdr:to>
    <cdr:cxnSp macro="">
      <cdr:nvCxnSpPr>
        <cdr:cNvPr id="5" name="Straight Arrow Connector 4">
          <a:extLst xmlns:a="http://schemas.openxmlformats.org/drawingml/2006/main">
            <a:ext uri="{FF2B5EF4-FFF2-40B4-BE49-F238E27FC236}">
              <a16:creationId xmlns:a16="http://schemas.microsoft.com/office/drawing/2014/main" id="{CB1A5D3B-BFB1-495F-999A-2653514BC52E}"/>
            </a:ext>
          </a:extLst>
        </cdr:cNvPr>
        <cdr:cNvCxnSpPr/>
      </cdr:nvCxnSpPr>
      <cdr:spPr>
        <a:xfrm xmlns:a="http://schemas.openxmlformats.org/drawingml/2006/main">
          <a:off x="1092248" y="187597"/>
          <a:ext cx="7386" cy="3993200"/>
        </a:xfrm>
        <a:prstGeom xmlns:a="http://schemas.openxmlformats.org/drawingml/2006/main" prst="straightConnector1">
          <a:avLst/>
        </a:prstGeom>
        <a:ln xmlns:a="http://schemas.openxmlformats.org/drawingml/2006/main">
          <a:solidFill>
            <a:schemeClr val="accent4">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0.01164</cdr:x>
      <cdr:y>0.93059</cdr:y>
    </cdr:from>
    <cdr:to>
      <cdr:x>0.12082</cdr:x>
      <cdr:y>1</cdr:y>
    </cdr:to>
    <cdr:sp macro="" textlink="">
      <cdr:nvSpPr>
        <cdr:cNvPr id="8" name="TextBox 7">
          <a:extLst xmlns:a="http://schemas.openxmlformats.org/drawingml/2006/main">
            <a:ext uri="{FF2B5EF4-FFF2-40B4-BE49-F238E27FC236}">
              <a16:creationId xmlns:a16="http://schemas.microsoft.com/office/drawing/2014/main" id="{E8199590-9DEE-45CA-898E-65B42FD7ABBA}"/>
            </a:ext>
          </a:extLst>
        </cdr:cNvPr>
        <cdr:cNvSpPr txBox="1"/>
      </cdr:nvSpPr>
      <cdr:spPr>
        <a:xfrm xmlns:a="http://schemas.openxmlformats.org/drawingml/2006/main">
          <a:off x="179917" y="3873500"/>
          <a:ext cx="1686983" cy="2889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0.04726</cdr:x>
      <cdr:y>0.78032</cdr:y>
    </cdr:from>
    <cdr:to>
      <cdr:x>0.10644</cdr:x>
      <cdr:y>1</cdr:y>
    </cdr:to>
    <cdr:sp macro="" textlink="">
      <cdr:nvSpPr>
        <cdr:cNvPr id="9" name="TextBox 8">
          <a:extLst xmlns:a="http://schemas.openxmlformats.org/drawingml/2006/main">
            <a:ext uri="{FF2B5EF4-FFF2-40B4-BE49-F238E27FC236}">
              <a16:creationId xmlns:a16="http://schemas.microsoft.com/office/drawing/2014/main" id="{5993872D-1E49-4060-BDF0-997324A69D30}"/>
            </a:ext>
          </a:extLst>
        </cdr:cNvPr>
        <cdr:cNvSpPr txBox="1"/>
      </cdr:nvSpPr>
      <cdr:spPr>
        <a:xfrm xmlns:a="http://schemas.openxmlformats.org/drawingml/2006/main">
          <a:off x="730250" y="39687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0.03356</cdr:x>
      <cdr:y>0.91533</cdr:y>
    </cdr:from>
    <cdr:to>
      <cdr:x>0.17671</cdr:x>
      <cdr:y>1</cdr:y>
    </cdr:to>
    <cdr:sp macro="" textlink="">
      <cdr:nvSpPr>
        <cdr:cNvPr id="10" name="TextBox 9">
          <a:extLst xmlns:a="http://schemas.openxmlformats.org/drawingml/2006/main">
            <a:ext uri="{FF2B5EF4-FFF2-40B4-BE49-F238E27FC236}">
              <a16:creationId xmlns:a16="http://schemas.microsoft.com/office/drawing/2014/main" id="{242BAFE9-F553-4B4B-B9A1-FF33EEAFE1F8}"/>
            </a:ext>
          </a:extLst>
        </cdr:cNvPr>
        <cdr:cNvSpPr txBox="1"/>
      </cdr:nvSpPr>
      <cdr:spPr>
        <a:xfrm xmlns:a="http://schemas.openxmlformats.org/drawingml/2006/main">
          <a:off x="518582" y="3810000"/>
          <a:ext cx="2211917" cy="3524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a:t>Note: Bars represent</a:t>
          </a:r>
          <a:r>
            <a:rPr lang="en-US" sz="900" baseline="0"/>
            <a:t> Weekly Totals</a:t>
          </a:r>
        </a:p>
      </cdr:txBody>
    </cdr:sp>
  </cdr:relSizeAnchor>
  <cdr:relSizeAnchor xmlns:cdr="http://schemas.openxmlformats.org/drawingml/2006/chartDrawing">
    <cdr:from>
      <cdr:x>0.0324</cdr:x>
      <cdr:y>0.03446</cdr:y>
    </cdr:from>
    <cdr:to>
      <cdr:x>0.03302</cdr:x>
      <cdr:y>0.74613</cdr:y>
    </cdr:to>
    <cdr:cxnSp macro="">
      <cdr:nvCxnSpPr>
        <cdr:cNvPr id="17" name="Straight Arrow Connector 16">
          <a:extLst xmlns:a="http://schemas.openxmlformats.org/drawingml/2006/main">
            <a:ext uri="{FF2B5EF4-FFF2-40B4-BE49-F238E27FC236}">
              <a16:creationId xmlns:a16="http://schemas.microsoft.com/office/drawing/2014/main" id="{ACFDE308-6A29-4E8E-88F2-CB893696375C}"/>
            </a:ext>
          </a:extLst>
        </cdr:cNvPr>
        <cdr:cNvCxnSpPr/>
      </cdr:nvCxnSpPr>
      <cdr:spPr>
        <a:xfrm xmlns:a="http://schemas.openxmlformats.org/drawingml/2006/main">
          <a:off x="386009" y="193376"/>
          <a:ext cx="7386" cy="3993199"/>
        </a:xfrm>
        <a:prstGeom xmlns:a="http://schemas.openxmlformats.org/drawingml/2006/main" prst="straightConnector1">
          <a:avLst/>
        </a:prstGeom>
        <a:ln xmlns:a="http://schemas.openxmlformats.org/drawingml/2006/main">
          <a:solidFill>
            <a:schemeClr val="accent4">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0.0251</cdr:x>
      <cdr:y>0.01563</cdr:y>
    </cdr:from>
    <cdr:to>
      <cdr:x>0.06716</cdr:x>
      <cdr:y>0.10946</cdr:y>
    </cdr:to>
    <cdr:sp macro="" textlink="">
      <cdr:nvSpPr>
        <cdr:cNvPr id="19" name="TextBox 7">
          <a:extLst xmlns:a="http://schemas.openxmlformats.org/drawingml/2006/main">
            <a:ext uri="{FF2B5EF4-FFF2-40B4-BE49-F238E27FC236}">
              <a16:creationId xmlns:a16="http://schemas.microsoft.com/office/drawing/2014/main" id="{8482DA6B-39AA-4F6C-B97F-62DEC1B4F552}"/>
            </a:ext>
          </a:extLst>
        </cdr:cNvPr>
        <cdr:cNvSpPr txBox="1"/>
      </cdr:nvSpPr>
      <cdr:spPr>
        <a:xfrm xmlns:a="http://schemas.openxmlformats.org/drawingml/2006/main">
          <a:off x="299074" y="87683"/>
          <a:ext cx="501041" cy="526520"/>
        </a:xfrm>
        <a:prstGeom xmlns:a="http://schemas.openxmlformats.org/drawingml/2006/main" prst="rect">
          <a:avLst/>
        </a:prstGeom>
        <a:solidFill xmlns:a="http://schemas.openxmlformats.org/drawingml/2006/main">
          <a:srgbClr val="FFC000">
            <a:lumMod val="40000"/>
            <a:lumOff val="60000"/>
          </a:srgbClr>
        </a:solidFill>
        <a:ln xmlns:a="http://schemas.openxmlformats.org/drawingml/2006/main">
          <a:noFill/>
        </a:ln>
        <a:effectLst xmlns:a="http://schemas.openxmlformats.org/drawingml/2006/main"/>
      </cdr:spPr>
      <cdr:txBody>
        <a:bodyPr xmlns:a="http://schemas.openxmlformats.org/drawingml/2006/main" wrap="square"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National Declaration of COVID-19</a:t>
          </a:r>
        </a:p>
      </cdr:txBody>
    </cdr:sp>
  </cdr:relSizeAnchor>
  <cdr:relSizeAnchor xmlns:cdr="http://schemas.openxmlformats.org/drawingml/2006/chartDrawing">
    <cdr:from>
      <cdr:x>0.34452</cdr:x>
      <cdr:y>0.02128</cdr:y>
    </cdr:from>
    <cdr:to>
      <cdr:x>0.4371</cdr:x>
      <cdr:y>0.11037</cdr:y>
    </cdr:to>
    <cdr:sp macro="" textlink="">
      <cdr:nvSpPr>
        <cdr:cNvPr id="11" name="TextBox 17">
          <a:extLst xmlns:a="http://schemas.openxmlformats.org/drawingml/2006/main">
            <a:ext uri="{FF2B5EF4-FFF2-40B4-BE49-F238E27FC236}">
              <a16:creationId xmlns:a16="http://schemas.microsoft.com/office/drawing/2014/main" id="{712ED118-E229-4307-BB40-81B040678726}"/>
            </a:ext>
          </a:extLst>
        </cdr:cNvPr>
        <cdr:cNvSpPr txBox="1"/>
      </cdr:nvSpPr>
      <cdr:spPr>
        <a:xfrm xmlns:a="http://schemas.openxmlformats.org/drawingml/2006/main">
          <a:off x="4104379" y="119389"/>
          <a:ext cx="1102936" cy="499886"/>
        </a:xfrm>
        <a:prstGeom xmlns:a="http://schemas.openxmlformats.org/drawingml/2006/main" prst="rect">
          <a:avLst/>
        </a:prstGeom>
        <a:solidFill xmlns:a="http://schemas.openxmlformats.org/drawingml/2006/main">
          <a:schemeClr val="accent4">
            <a:lumMod val="40000"/>
            <a:lumOff val="60000"/>
          </a:schemeClr>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900" dirty="0"/>
            <a:t>End of Medically Fragile</a:t>
          </a:r>
          <a:r>
            <a:rPr lang="en-US" sz="900" baseline="0" dirty="0"/>
            <a:t> </a:t>
          </a:r>
          <a:r>
            <a:rPr lang="en-US" sz="900" dirty="0"/>
            <a:t>Shelter</a:t>
          </a:r>
          <a:r>
            <a:rPr lang="en-US" sz="900" baseline="0" dirty="0"/>
            <a:t> in Place for GA</a:t>
          </a:r>
        </a:p>
        <a:p xmlns:a="http://schemas.openxmlformats.org/drawingml/2006/main">
          <a:endParaRPr lang="en-US" sz="1100" dirty="0"/>
        </a:p>
      </cdr:txBody>
    </cdr:sp>
  </cdr:relSizeAnchor>
  <cdr:relSizeAnchor xmlns:cdr="http://schemas.openxmlformats.org/drawingml/2006/chartDrawing">
    <cdr:from>
      <cdr:x>0.1338</cdr:x>
      <cdr:y>0.03356</cdr:y>
    </cdr:from>
    <cdr:to>
      <cdr:x>0.13442</cdr:x>
      <cdr:y>0.74523</cdr:y>
    </cdr:to>
    <cdr:cxnSp macro="">
      <cdr:nvCxnSpPr>
        <cdr:cNvPr id="13" name="Straight Arrow Connector 12">
          <a:extLst xmlns:a="http://schemas.openxmlformats.org/drawingml/2006/main">
            <a:ext uri="{FF2B5EF4-FFF2-40B4-BE49-F238E27FC236}">
              <a16:creationId xmlns:a16="http://schemas.microsoft.com/office/drawing/2014/main" id="{8B56BA63-B6FE-4500-91C3-2C6B6B2E379A}"/>
            </a:ext>
          </a:extLst>
        </cdr:cNvPr>
        <cdr:cNvCxnSpPr/>
      </cdr:nvCxnSpPr>
      <cdr:spPr>
        <a:xfrm xmlns:a="http://schemas.openxmlformats.org/drawingml/2006/main">
          <a:off x="1593985" y="188293"/>
          <a:ext cx="7386" cy="3993200"/>
        </a:xfrm>
        <a:prstGeom xmlns:a="http://schemas.openxmlformats.org/drawingml/2006/main" prst="straightConnector1">
          <a:avLst/>
        </a:prstGeom>
        <a:ln xmlns:a="http://schemas.openxmlformats.org/drawingml/2006/main">
          <a:solidFill>
            <a:schemeClr val="accent4">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0.19478</cdr:x>
      <cdr:y>0.03356</cdr:y>
    </cdr:from>
    <cdr:to>
      <cdr:x>0.1954</cdr:x>
      <cdr:y>0.74523</cdr:y>
    </cdr:to>
    <cdr:cxnSp macro="">
      <cdr:nvCxnSpPr>
        <cdr:cNvPr id="14" name="Straight Arrow Connector 13">
          <a:extLst xmlns:a="http://schemas.openxmlformats.org/drawingml/2006/main">
            <a:ext uri="{FF2B5EF4-FFF2-40B4-BE49-F238E27FC236}">
              <a16:creationId xmlns:a16="http://schemas.microsoft.com/office/drawing/2014/main" id="{8B56BA63-B6FE-4500-91C3-2C6B6B2E379A}"/>
            </a:ext>
          </a:extLst>
        </cdr:cNvPr>
        <cdr:cNvCxnSpPr/>
      </cdr:nvCxnSpPr>
      <cdr:spPr>
        <a:xfrm xmlns:a="http://schemas.openxmlformats.org/drawingml/2006/main">
          <a:off x="2320494" y="188293"/>
          <a:ext cx="7386" cy="3993200"/>
        </a:xfrm>
        <a:prstGeom xmlns:a="http://schemas.openxmlformats.org/drawingml/2006/main" prst="straightConnector1">
          <a:avLst/>
        </a:prstGeom>
        <a:ln xmlns:a="http://schemas.openxmlformats.org/drawingml/2006/main">
          <a:solidFill>
            <a:schemeClr val="accent4">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0.22527</cdr:x>
      <cdr:y>0.03356</cdr:y>
    </cdr:from>
    <cdr:to>
      <cdr:x>0.22589</cdr:x>
      <cdr:y>0.74523</cdr:y>
    </cdr:to>
    <cdr:cxnSp macro="">
      <cdr:nvCxnSpPr>
        <cdr:cNvPr id="15" name="Straight Arrow Connector 14">
          <a:extLst xmlns:a="http://schemas.openxmlformats.org/drawingml/2006/main">
            <a:ext uri="{FF2B5EF4-FFF2-40B4-BE49-F238E27FC236}">
              <a16:creationId xmlns:a16="http://schemas.microsoft.com/office/drawing/2014/main" id="{8B56BA63-B6FE-4500-91C3-2C6B6B2E379A}"/>
            </a:ext>
          </a:extLst>
        </cdr:cNvPr>
        <cdr:cNvCxnSpPr/>
      </cdr:nvCxnSpPr>
      <cdr:spPr>
        <a:xfrm xmlns:a="http://schemas.openxmlformats.org/drawingml/2006/main">
          <a:off x="2683749" y="188293"/>
          <a:ext cx="7386" cy="3993200"/>
        </a:xfrm>
        <a:prstGeom xmlns:a="http://schemas.openxmlformats.org/drawingml/2006/main" prst="straightConnector1">
          <a:avLst/>
        </a:prstGeom>
        <a:ln xmlns:a="http://schemas.openxmlformats.org/drawingml/2006/main">
          <a:solidFill>
            <a:schemeClr val="accent4">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0.06769</cdr:x>
      <cdr:y>0.0157</cdr:y>
    </cdr:from>
    <cdr:to>
      <cdr:x>0.10712</cdr:x>
      <cdr:y>0.10723</cdr:y>
    </cdr:to>
    <cdr:sp macro="" textlink="">
      <cdr:nvSpPr>
        <cdr:cNvPr id="16" name="TextBox 22">
          <a:extLst xmlns:a="http://schemas.openxmlformats.org/drawingml/2006/main">
            <a:ext uri="{FF2B5EF4-FFF2-40B4-BE49-F238E27FC236}">
              <a16:creationId xmlns:a16="http://schemas.microsoft.com/office/drawing/2014/main" id="{46DE5E8F-89ED-44AB-A167-C88316EBADBC}"/>
            </a:ext>
          </a:extLst>
        </cdr:cNvPr>
        <cdr:cNvSpPr txBox="1"/>
      </cdr:nvSpPr>
      <cdr:spPr>
        <a:xfrm xmlns:a="http://schemas.openxmlformats.org/drawingml/2006/main">
          <a:off x="806433" y="88111"/>
          <a:ext cx="469671" cy="513566"/>
        </a:xfrm>
        <a:prstGeom xmlns:a="http://schemas.openxmlformats.org/drawingml/2006/main" prst="rect">
          <a:avLst/>
        </a:prstGeom>
        <a:solidFill xmlns:a="http://schemas.openxmlformats.org/drawingml/2006/main">
          <a:srgbClr val="FFC000">
            <a:lumMod val="40000"/>
            <a:lumOff val="60000"/>
          </a:srgbClr>
        </a:solidFill>
        <a:ln xmlns:a="http://schemas.openxmlformats.org/drawingml/2006/main">
          <a:noFill/>
        </a:ln>
        <a:effectLst xmlns:a="http://schemas.openxmlformats.org/drawingml/2006/main"/>
      </cdr:spPr>
      <cdr:txBody>
        <a:bodyPr xmlns:a="http://schemas.openxmlformats.org/drawingml/2006/main" wrap="square"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rPr>
            <a:t>DFCS Lobbies</a:t>
          </a:r>
        </a:p>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Closed	</a:t>
          </a:r>
        </a:p>
      </cdr:txBody>
    </cdr:sp>
  </cdr:relSizeAnchor>
  <cdr:relSizeAnchor xmlns:cdr="http://schemas.openxmlformats.org/drawingml/2006/chartDrawing">
    <cdr:from>
      <cdr:x>0.16948</cdr:x>
      <cdr:y>0.01794</cdr:y>
    </cdr:from>
    <cdr:to>
      <cdr:x>0.22083</cdr:x>
      <cdr:y>0.10641</cdr:y>
    </cdr:to>
    <cdr:sp macro="" textlink="">
      <cdr:nvSpPr>
        <cdr:cNvPr id="18" name="TextBox 23">
          <a:extLst xmlns:a="http://schemas.openxmlformats.org/drawingml/2006/main">
            <a:ext uri="{FF2B5EF4-FFF2-40B4-BE49-F238E27FC236}">
              <a16:creationId xmlns:a16="http://schemas.microsoft.com/office/drawing/2014/main" id="{A026D9D7-8D99-4703-90F8-A4CAFF41C477}"/>
            </a:ext>
          </a:extLst>
        </cdr:cNvPr>
        <cdr:cNvSpPr txBox="1"/>
      </cdr:nvSpPr>
      <cdr:spPr>
        <a:xfrm xmlns:a="http://schemas.openxmlformats.org/drawingml/2006/main">
          <a:off x="2019030" y="100636"/>
          <a:ext cx="611840" cy="496408"/>
        </a:xfrm>
        <a:prstGeom xmlns:a="http://schemas.openxmlformats.org/drawingml/2006/main" prst="rect">
          <a:avLst/>
        </a:prstGeom>
        <a:solidFill xmlns:a="http://schemas.openxmlformats.org/drawingml/2006/main">
          <a:srgbClr val="FFC000">
            <a:lumMod val="40000"/>
            <a:lumOff val="60000"/>
          </a:srgbClr>
        </a:solidFill>
        <a:ln xmlns:a="http://schemas.openxmlformats.org/drawingml/2006/main">
          <a:noFill/>
        </a:ln>
        <a:effectLst xmlns:a="http://schemas.openxmlformats.org/drawingml/2006/main"/>
      </cdr:spPr>
      <cdr:txBody>
        <a:bodyPr xmlns:a="http://schemas.openxmlformats.org/drawingml/2006/main" wrap="square"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Partial Re-Openings for GA</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cdr:txBody>
    </cdr:sp>
  </cdr:relSizeAnchor>
  <cdr:relSizeAnchor xmlns:cdr="http://schemas.openxmlformats.org/drawingml/2006/chartDrawing">
    <cdr:from>
      <cdr:x>0.11247</cdr:x>
      <cdr:y>0.01539</cdr:y>
    </cdr:from>
    <cdr:to>
      <cdr:x>0.16383</cdr:x>
      <cdr:y>0.10969</cdr:y>
    </cdr:to>
    <cdr:sp macro="" textlink="">
      <cdr:nvSpPr>
        <cdr:cNvPr id="20" name="TextBox 26">
          <a:extLst xmlns:a="http://schemas.openxmlformats.org/drawingml/2006/main">
            <a:ext uri="{FF2B5EF4-FFF2-40B4-BE49-F238E27FC236}">
              <a16:creationId xmlns:a16="http://schemas.microsoft.com/office/drawing/2014/main" id="{58E50DC6-9F0A-4959-BF8A-57ECD7508436}"/>
            </a:ext>
          </a:extLst>
        </cdr:cNvPr>
        <cdr:cNvSpPr txBox="1"/>
      </cdr:nvSpPr>
      <cdr:spPr>
        <a:xfrm xmlns:a="http://schemas.openxmlformats.org/drawingml/2006/main">
          <a:off x="1339871" y="86376"/>
          <a:ext cx="611840" cy="529094"/>
        </a:xfrm>
        <a:prstGeom xmlns:a="http://schemas.openxmlformats.org/drawingml/2006/main" prst="rect">
          <a:avLst/>
        </a:prstGeom>
        <a:solidFill xmlns:a="http://schemas.openxmlformats.org/drawingml/2006/main">
          <a:srgbClr val="FFC000">
            <a:lumMod val="40000"/>
            <a:lumOff val="60000"/>
          </a:srgbClr>
        </a:solidFill>
        <a:ln xmlns:a="http://schemas.openxmlformats.org/drawingml/2006/main">
          <a:noFill/>
        </a:ln>
        <a:effectLst xmlns:a="http://schemas.openxmlformats.org/drawingml/2006/main"/>
      </cdr:spPr>
      <cdr:txBody>
        <a:bodyPr xmlns:a="http://schemas.openxmlformats.org/drawingml/2006/main" wrap="square"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Shelter in Place Ordered for GA</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cdr:txBody>
    </cdr:sp>
  </cdr:relSizeAnchor>
  <cdr:relSizeAnchor xmlns:cdr="http://schemas.openxmlformats.org/drawingml/2006/chartDrawing">
    <cdr:from>
      <cdr:x>0.22281</cdr:x>
      <cdr:y>0.01492</cdr:y>
    </cdr:from>
    <cdr:to>
      <cdr:x>0.27417</cdr:x>
      <cdr:y>0.10746</cdr:y>
    </cdr:to>
    <cdr:sp macro="" textlink="">
      <cdr:nvSpPr>
        <cdr:cNvPr id="21" name="TextBox 40">
          <a:extLst xmlns:a="http://schemas.openxmlformats.org/drawingml/2006/main">
            <a:ext uri="{FF2B5EF4-FFF2-40B4-BE49-F238E27FC236}">
              <a16:creationId xmlns:a16="http://schemas.microsoft.com/office/drawing/2014/main" id="{3375DD72-6E42-4D72-9662-8EAE88C681E1}"/>
            </a:ext>
          </a:extLst>
        </cdr:cNvPr>
        <cdr:cNvSpPr txBox="1"/>
      </cdr:nvSpPr>
      <cdr:spPr>
        <a:xfrm xmlns:a="http://schemas.openxmlformats.org/drawingml/2006/main">
          <a:off x="2654411" y="83709"/>
          <a:ext cx="611840" cy="519235"/>
        </a:xfrm>
        <a:prstGeom xmlns:a="http://schemas.openxmlformats.org/drawingml/2006/main" prst="rect">
          <a:avLst/>
        </a:prstGeom>
        <a:solidFill xmlns:a="http://schemas.openxmlformats.org/drawingml/2006/main">
          <a:srgbClr val="FFC000">
            <a:lumMod val="40000"/>
            <a:lumOff val="60000"/>
          </a:srgbClr>
        </a:solidFill>
        <a:ln xmlns:a="http://schemas.openxmlformats.org/drawingml/2006/main">
          <a:noFill/>
        </a:ln>
        <a:effectLst xmlns:a="http://schemas.openxmlformats.org/drawingml/2006/main"/>
      </cdr:spPr>
      <cdr:txBody>
        <a:bodyPr xmlns:a="http://schemas.openxmlformats.org/drawingml/2006/main" wrap="square"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End of Shelter in Place for GA</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0.65957</cdr:x>
      <cdr:y>0.2467</cdr:y>
    </cdr:from>
    <cdr:to>
      <cdr:x>1</cdr:x>
      <cdr:y>0.50477</cdr:y>
    </cdr:to>
    <cdr:sp macro="" textlink="">
      <cdr:nvSpPr>
        <cdr:cNvPr id="2" name="TextBox 1">
          <a:extLst xmlns:a="http://schemas.openxmlformats.org/drawingml/2006/main">
            <a:ext uri="{FF2B5EF4-FFF2-40B4-BE49-F238E27FC236}">
              <a16:creationId xmlns:a16="http://schemas.microsoft.com/office/drawing/2014/main" id="{DF78ADA3-3160-4EFA-9EAA-DDDEAF0E8C3F}"/>
            </a:ext>
          </a:extLst>
        </cdr:cNvPr>
        <cdr:cNvSpPr txBox="1"/>
      </cdr:nvSpPr>
      <cdr:spPr>
        <a:xfrm xmlns:a="http://schemas.openxmlformats.org/drawingml/2006/main">
          <a:off x="7985897" y="1108051"/>
          <a:ext cx="4121835" cy="1159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Total projected issuances for December:  </a:t>
          </a:r>
          <a:r>
            <a:rPr lang="en-US" sz="2000" b="1" dirty="0"/>
            <a:t>$318,784,867</a:t>
          </a:r>
        </a:p>
        <a:p xmlns:a="http://schemas.openxmlformats.org/drawingml/2006/main">
          <a:r>
            <a:rPr lang="en-US" sz="2000" b="1" dirty="0"/>
            <a:t> </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23:08:09.818"/>
    </inkml:context>
    <inkml:brush xml:id="br0">
      <inkml:brushProperty name="width" value="0.2" units="cm"/>
      <inkml:brushProperty name="height" value="0.2" units="cm"/>
      <inkml:brushProperty name="color" value="#AE198D"/>
      <inkml:brushProperty name="ignorePressure" value="1"/>
      <inkml:brushProperty name="inkEffects" value="galaxy"/>
      <inkml:brushProperty name="anchorX" value="0"/>
      <inkml:brushProperty name="anchorY" value="0"/>
      <inkml:brushProperty name="scaleFactor" value="0.5"/>
    </inkml:brush>
  </inkml:definitions>
  <inkml:trace contextRef="#ctx0" brushRef="#br0">284 60,'0'0,"0"0,8-20,0 9,3-1,6 3,4 3,9 4,7 5,10 4,8 5,5 5,5 6,1 4,0 4,-2 5,-4 6,-3 5,-3 6,-4 8,-3 7,-2 7,-3 4,-6 1,-3 1,-5-1,-5-3,-5-1,-5 0,-5-1,-5 0,-4-2,-5 0,-3-2,-5-5,-2-3,-3-6,-3-5,-3-6,-3-4,-1-7,-6-5,-1-5,-4-5,-4-3,-3-6,-2-1,-3-4,-1-3,-2-2,1-3,-1-2,1-4,2-3,0-6,2-6,-1-6,4-7,0-6,3-6,0-5,5-3,2-3,4 3,4 1,4 1,3 2,5 2,4-1,5-3,5-3,8-9,8-7,6-8,7-5,4 1,4 3,0 4,0 7,-3 7,0 4,-5 7,0 5,-2 5,-4 3,1 5,-3 6,-2 4,-3 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23:08:13.652"/>
    </inkml:context>
    <inkml:brush xml:id="br0">
      <inkml:brushProperty name="width" value="0.2" units="cm"/>
      <inkml:brushProperty name="height" value="0.2" units="cm"/>
      <inkml:brushProperty name="color" value="#AE198D"/>
      <inkml:brushProperty name="ignorePressure" value="1"/>
      <inkml:brushProperty name="inkEffects" value="galaxy"/>
      <inkml:brushProperty name="anchorX" value="-985.28772"/>
      <inkml:brushProperty name="anchorY" value="-834.646"/>
      <inkml:brushProperty name="scaleFactor" value="0.5"/>
    </inkml:brush>
  </inkml:definitions>
  <inkml:trace contextRef="#ctx0" brushRef="#br0">448 2,'0'0,"0"0,30 16,-2-6,9 2,10 0,7 2,9 3,6 3,5 2,2 3,-1 2,-2 2,-4 1,-6 2,-5 1,-7 1,-7 2,-5 0,-5 4,-5 2,-3 3,-5 2,-4 2,-4 2,-3 1,-5 0,-3 0,-5 3,-5 0,-5 3,-4 1,-6 1,-5 0,-4-2,-5-4,-5-2,-4-7,-4-5,-4-8,-4-7,-4-7,-3-6,-2-7,-1-4,-1-4,1-4,0-3,4-3,2-2,7-3,4-3,5-3,5-5,4-6,2-8,3-7,0-9,1-9,0-8,-1-5,2-2,1 1,5 4,4 6,6 8,6 7,5 6,6 3,7 3,7 2,6-1,9 0,6 2,6 1,4 1,0 6,-2 3,-4 6,-6 5,-5 6,-5 4,-8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23:08:16.530"/>
    </inkml:context>
    <inkml:brush xml:id="br0">
      <inkml:brushProperty name="width" value="0.2" units="cm"/>
      <inkml:brushProperty name="height" value="0.2" units="cm"/>
      <inkml:brushProperty name="color" value="#AE198D"/>
      <inkml:brushProperty name="ignorePressure" value="1"/>
      <inkml:brushProperty name="inkEffects" value="galaxy"/>
      <inkml:brushProperty name="anchorX" value="-1845.86072"/>
      <inkml:brushProperty name="anchorY" value="-1679.77051"/>
      <inkml:brushProperty name="scaleFactor" value="0.5"/>
    </inkml:brush>
  </inkml:definitions>
  <inkml:trace contextRef="#ctx0" brushRef="#br0">434 0,'0'0,"0"0,-23 12,8-4,0 2,1 0,1 0,3-1,1-1,2-2,3 0,1-1,1 0,2-1,0-2,0 0,0-1,1-1,-1 0,0 0,22 1,9-1,10 1,8-1,6 1,4-1,4 0,2 0,1 0,3 0,2 0,4 1,3 1,4 2,2 1,1 2,-1 2,-2 3,-3 2,-6 2,-5 1,-5 2,-7 1,-4 3,-4 1,-4 3,-3 2,-4 4,-3 3,-3 3,-4 3,-3 4,-4 2,-4 0,-3 0,-4-2,-3-2,-3-3,-3-2,-3-1,-4 1,-3-1,-4 0,-5 0,-3-1,-3-3,-4-1,-5-4,-4-1,-5-4,-7-3,-6-4,-9-3,-8-5,-5-3,-6-4,-2-4,-2-4,-3-4,-4-4,-1-3,-2-4,1-3,1-2,3-2,4-2,5-2,6-1,7-1,7 0,8-1,8 0,7-1,6 0,5-1,4-2,3-1,2-3,3-2,2 0,3-1,3 1,3 3,3 3,4 3,7 1,6-1,9-1,9 0,9 1,6 1,5 5,2 3,0 5,-2 5,-4 4,-5 4,-5 2,-4 1,-9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5BF9A-BA7F-47B5-8854-7CE747B3D8AE}" type="datetimeFigureOut">
              <a:rPr lang="en-US" smtClean="0"/>
              <a:t>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D8483-B31E-46F0-9E97-C9ADDDD26380}" type="slidenum">
              <a:rPr lang="en-US" smtClean="0"/>
              <a:t>‹#›</a:t>
            </a:fld>
            <a:endParaRPr lang="en-US" dirty="0"/>
          </a:p>
        </p:txBody>
      </p:sp>
    </p:spTree>
    <p:extLst>
      <p:ext uri="{BB962C8B-B14F-4D97-AF65-F5344CB8AC3E}">
        <p14:creationId xmlns:p14="http://schemas.microsoft.com/office/powerpoint/2010/main" val="25034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0BC01F3-F991-485A-8650-C32CA8B2A92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24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923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29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936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1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2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AC926-61F8-4AD8-A0FB-F233951C26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07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38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536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62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99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0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83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354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210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305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C01F3-F991-485A-8650-C32CA8B2A9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0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CF8037D-CB2C-4299-9E2B-BDC0008FDD3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27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changes the minimum age of adoption from 25 to 21.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F3225-E314-43F7-A29C-050CE9862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8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C97E8-2858-4AC7-A1DB-0237F3C03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38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01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03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288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10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9147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7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5647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445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3654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27779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058306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98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054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5540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76382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308033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840420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565576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307817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214295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449174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75495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999890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950058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064468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44776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4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userDrawn="1">
            <p:ph type="pic" sz="quarter" idx="29"/>
          </p:nvPr>
        </p:nvSpPr>
        <p:spPr>
          <a:xfrm>
            <a:off x="884309" y="918636"/>
            <a:ext cx="950400" cy="687600"/>
          </a:xfrm>
        </p:spPr>
        <p:txBody>
          <a:bodyPr anchor="ctr" anchorCtr="0">
            <a:normAutofit/>
          </a:bodyPr>
          <a:lstStyle>
            <a:lvl1pPr marL="0" indent="0" algn="ctr">
              <a:buNone/>
              <a:defRPr sz="1200"/>
            </a:lvl1pPr>
          </a:lstStyle>
          <a:p>
            <a:r>
              <a:rPr lang="en-US"/>
              <a:t>Click icon to add picture</a:t>
            </a:r>
            <a:endParaRPr lang="ru-RU" dirty="0"/>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9" name="Rectangle 18">
            <a:extLst>
              <a:ext uri="{FF2B5EF4-FFF2-40B4-BE49-F238E27FC236}">
                <a16:creationId xmlns:a16="http://schemas.microsoft.com/office/drawing/2014/main" id="{50D56C11-4279-4A7A-8ED5-B3CC4B49EBCE}"/>
              </a:ext>
            </a:extLst>
          </p:cNvPr>
          <p:cNvSpPr/>
          <p:nvPr userDrawn="1"/>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5" name="Text Placeholder 67">
            <a:extLst>
              <a:ext uri="{FF2B5EF4-FFF2-40B4-BE49-F238E27FC236}">
                <a16:creationId xmlns:a16="http://schemas.microsoft.com/office/drawing/2014/main" id="{0F809E17-A64D-4926-86F9-F23BA9D43374}"/>
              </a:ext>
            </a:extLst>
          </p:cNvPr>
          <p:cNvSpPr>
            <a:spLocks noGrp="1"/>
          </p:cNvSpPr>
          <p:nvPr userDrawn="1">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1</a:t>
            </a:r>
            <a:endParaRPr lang="ru-RU" dirty="0"/>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6" name="Text Placeholder 67">
            <a:extLst>
              <a:ext uri="{FF2B5EF4-FFF2-40B4-BE49-F238E27FC236}">
                <a16:creationId xmlns:a16="http://schemas.microsoft.com/office/drawing/2014/main" id="{52C8DAAC-AC34-4ADE-B88F-1C9288A5AEAB}"/>
              </a:ext>
            </a:extLst>
          </p:cNvPr>
          <p:cNvSpPr>
            <a:spLocks noGrp="1"/>
          </p:cNvSpPr>
          <p:nvPr userDrawn="1">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2</a:t>
            </a:r>
            <a:endParaRPr lang="ru-RU" dirty="0"/>
          </a:p>
        </p:txBody>
      </p:sp>
      <p:sp>
        <p:nvSpPr>
          <p:cNvPr id="81" name="Text Placeholder 67">
            <a:extLst>
              <a:ext uri="{FF2B5EF4-FFF2-40B4-BE49-F238E27FC236}">
                <a16:creationId xmlns:a16="http://schemas.microsoft.com/office/drawing/2014/main" id="{11C83BFB-0EB8-4D80-943B-BA7A252D4DFE}"/>
              </a:ext>
            </a:extLst>
          </p:cNvPr>
          <p:cNvSpPr>
            <a:spLocks noGrp="1"/>
          </p:cNvSpPr>
          <p:nvPr userDrawn="1">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7" name="Text Placeholder 67">
            <a:extLst>
              <a:ext uri="{FF2B5EF4-FFF2-40B4-BE49-F238E27FC236}">
                <a16:creationId xmlns:a16="http://schemas.microsoft.com/office/drawing/2014/main" id="{2406C601-7B6F-4E9D-A973-B2CC92C0DDA5}"/>
              </a:ext>
            </a:extLst>
          </p:cNvPr>
          <p:cNvSpPr>
            <a:spLocks noGrp="1"/>
          </p:cNvSpPr>
          <p:nvPr userDrawn="1">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3</a:t>
            </a:r>
            <a:endParaRPr lang="ru-RU" dirty="0"/>
          </a:p>
        </p:txBody>
      </p:sp>
      <p:sp>
        <p:nvSpPr>
          <p:cNvPr id="82" name="Text Placeholder 67">
            <a:extLst>
              <a:ext uri="{FF2B5EF4-FFF2-40B4-BE49-F238E27FC236}">
                <a16:creationId xmlns:a16="http://schemas.microsoft.com/office/drawing/2014/main" id="{1863E5AC-A2CE-4EFB-9433-5F599B2B061F}"/>
              </a:ext>
            </a:extLst>
          </p:cNvPr>
          <p:cNvSpPr>
            <a:spLocks noGrp="1"/>
          </p:cNvSpPr>
          <p:nvPr userDrawn="1">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8" name="Text Placeholder 67">
            <a:extLst>
              <a:ext uri="{FF2B5EF4-FFF2-40B4-BE49-F238E27FC236}">
                <a16:creationId xmlns:a16="http://schemas.microsoft.com/office/drawing/2014/main" id="{84AA07B3-267A-4EF3-884B-C7811E2A82E2}"/>
              </a:ext>
            </a:extLst>
          </p:cNvPr>
          <p:cNvSpPr>
            <a:spLocks noGrp="1"/>
          </p:cNvSpPr>
          <p:nvPr userDrawn="1">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4</a:t>
            </a:r>
            <a:endParaRPr lang="ru-RU" dirty="0"/>
          </a:p>
        </p:txBody>
      </p:sp>
      <p:sp>
        <p:nvSpPr>
          <p:cNvPr id="83" name="Text Placeholder 67">
            <a:extLst>
              <a:ext uri="{FF2B5EF4-FFF2-40B4-BE49-F238E27FC236}">
                <a16:creationId xmlns:a16="http://schemas.microsoft.com/office/drawing/2014/main" id="{8200DF41-88E6-45EF-AE9D-B56233AD17E6}"/>
              </a:ext>
            </a:extLst>
          </p:cNvPr>
          <p:cNvSpPr>
            <a:spLocks noGrp="1"/>
          </p:cNvSpPr>
          <p:nvPr userDrawn="1">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userDrawn="1">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9" name="Text Placeholder 67">
            <a:extLst>
              <a:ext uri="{FF2B5EF4-FFF2-40B4-BE49-F238E27FC236}">
                <a16:creationId xmlns:a16="http://schemas.microsoft.com/office/drawing/2014/main" id="{9752F311-54E4-4A2F-A676-CE541AC3AF22}"/>
              </a:ext>
            </a:extLst>
          </p:cNvPr>
          <p:cNvSpPr>
            <a:spLocks noGrp="1"/>
          </p:cNvSpPr>
          <p:nvPr userDrawn="1">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5</a:t>
            </a:r>
            <a:endParaRPr lang="ru-RU" dirty="0"/>
          </a:p>
        </p:txBody>
      </p:sp>
      <p:sp>
        <p:nvSpPr>
          <p:cNvPr id="84" name="Text Placeholder 67">
            <a:extLst>
              <a:ext uri="{FF2B5EF4-FFF2-40B4-BE49-F238E27FC236}">
                <a16:creationId xmlns:a16="http://schemas.microsoft.com/office/drawing/2014/main" id="{293395E1-4412-462F-9A23-3BEF7CCC2498}"/>
              </a:ext>
            </a:extLst>
          </p:cNvPr>
          <p:cNvSpPr>
            <a:spLocks noGrp="1"/>
          </p:cNvSpPr>
          <p:nvPr userDrawn="1">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513CFEE6-155F-4C22-BFC9-BDED101F64A3}" type="datetimeFigureOut">
              <a:rPr lang="ru-RU" smtClean="0"/>
              <a:pPr/>
              <a:t>06.01.2021</a:t>
            </a:fld>
            <a:endParaRPr lang="ru-RU"/>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dirty="0"/>
          </a:p>
        </p:txBody>
      </p:sp>
      <p:sp>
        <p:nvSpPr>
          <p:cNvPr id="6" name="Slide Number Placeholder 5">
            <a:extLst>
              <a:ext uri="{FF2B5EF4-FFF2-40B4-BE49-F238E27FC236}">
                <a16:creationId xmlns:a16="http://schemas.microsoft.com/office/drawing/2014/main" id="{7D0D0389-9377-4F66-90DE-3BF0280F595D}"/>
              </a:ext>
            </a:extLst>
          </p:cNvPr>
          <p:cNvSpPr>
            <a:spLocks noGrp="1"/>
          </p:cNvSpPr>
          <p:nvPr>
            <p:ph type="sldNum" sz="quarter" idx="12"/>
          </p:nvPr>
        </p:nvSpPr>
        <p:spPr/>
        <p:txBody>
          <a:bodyPr/>
          <a:lstStyle/>
          <a:p>
            <a:fld id="{4F4E0FEE-E42D-435A-A441-DBC63D7AFC28}" type="slidenum">
              <a:rPr lang="ru-RU" smtClean="0"/>
              <a:t>‹#›</a:t>
            </a:fld>
            <a:endParaRPr lang="ru-RU" dirty="0"/>
          </a:p>
        </p:txBody>
      </p:sp>
      <p:grpSp>
        <p:nvGrpSpPr>
          <p:cNvPr id="38" name="Group 37">
            <a:extLst>
              <a:ext uri="{FF2B5EF4-FFF2-40B4-BE49-F238E27FC236}">
                <a16:creationId xmlns:a16="http://schemas.microsoft.com/office/drawing/2014/main" id="{045D4B62-FDA7-488E-8EA0-68805217F9F0}"/>
              </a:ext>
            </a:extLst>
          </p:cNvPr>
          <p:cNvGrpSpPr/>
          <p:nvPr userDrawn="1"/>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userDrawn="1"/>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49" name="Group 48">
            <a:extLst>
              <a:ext uri="{FF2B5EF4-FFF2-40B4-BE49-F238E27FC236}">
                <a16:creationId xmlns:a16="http://schemas.microsoft.com/office/drawing/2014/main" id="{063908B3-7B94-471C-A3B6-4DD1BAD057EC}"/>
              </a:ext>
            </a:extLst>
          </p:cNvPr>
          <p:cNvGrpSpPr/>
          <p:nvPr userDrawn="1"/>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0" name="Group 49">
            <a:extLst>
              <a:ext uri="{FF2B5EF4-FFF2-40B4-BE49-F238E27FC236}">
                <a16:creationId xmlns:a16="http://schemas.microsoft.com/office/drawing/2014/main" id="{787AB91B-1402-478A-9277-84A12987C1FE}"/>
              </a:ext>
            </a:extLst>
          </p:cNvPr>
          <p:cNvGrpSpPr/>
          <p:nvPr userDrawn="1"/>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3" name="Group 52">
            <a:extLst>
              <a:ext uri="{FF2B5EF4-FFF2-40B4-BE49-F238E27FC236}">
                <a16:creationId xmlns:a16="http://schemas.microsoft.com/office/drawing/2014/main" id="{FA8C6DB1-44F7-483A-950F-B873D1D5B8D3}"/>
              </a:ext>
            </a:extLst>
          </p:cNvPr>
          <p:cNvGrpSpPr/>
          <p:nvPr userDrawn="1"/>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30" name="Group 29">
            <a:extLst>
              <a:ext uri="{FF2B5EF4-FFF2-40B4-BE49-F238E27FC236}">
                <a16:creationId xmlns:a16="http://schemas.microsoft.com/office/drawing/2014/main" id="{D88F938B-6889-476B-9F04-50877A3FFB94}"/>
              </a:ext>
            </a:extLst>
          </p:cNvPr>
          <p:cNvGrpSpPr/>
          <p:nvPr userDrawn="1"/>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57" name="Oval 56">
            <a:extLst>
              <a:ext uri="{FF2B5EF4-FFF2-40B4-BE49-F238E27FC236}">
                <a16:creationId xmlns:a16="http://schemas.microsoft.com/office/drawing/2014/main" id="{923CFC93-94E9-4366-8810-F0ACAFD54CFD}"/>
              </a:ext>
            </a:extLst>
          </p:cNvPr>
          <p:cNvSpPr/>
          <p:nvPr userDrawn="1"/>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8" name="Oval 57">
            <a:extLst>
              <a:ext uri="{FF2B5EF4-FFF2-40B4-BE49-F238E27FC236}">
                <a16:creationId xmlns:a16="http://schemas.microsoft.com/office/drawing/2014/main" id="{0D6790E5-47B0-4794-ADB1-4FC8402D665C}"/>
              </a:ext>
            </a:extLst>
          </p:cNvPr>
          <p:cNvSpPr/>
          <p:nvPr userDrawn="1"/>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4" name="Group 33">
            <a:extLst>
              <a:ext uri="{FF2B5EF4-FFF2-40B4-BE49-F238E27FC236}">
                <a16:creationId xmlns:a16="http://schemas.microsoft.com/office/drawing/2014/main" id="{596C3237-54C9-480C-AABB-5A95AB84DF38}"/>
              </a:ext>
            </a:extLst>
          </p:cNvPr>
          <p:cNvGrpSpPr/>
          <p:nvPr userDrawn="1"/>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9" name="Group 58">
            <a:extLst>
              <a:ext uri="{FF2B5EF4-FFF2-40B4-BE49-F238E27FC236}">
                <a16:creationId xmlns:a16="http://schemas.microsoft.com/office/drawing/2014/main" id="{46626098-B638-41DE-A19F-347385124AF0}"/>
              </a:ext>
            </a:extLst>
          </p:cNvPr>
          <p:cNvGrpSpPr/>
          <p:nvPr userDrawn="1"/>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Tree>
    <p:extLst>
      <p:ext uri="{BB962C8B-B14F-4D97-AF65-F5344CB8AC3E}">
        <p14:creationId xmlns:p14="http://schemas.microsoft.com/office/powerpoint/2010/main" val="4084510781"/>
      </p:ext>
    </p:extLst>
  </p:cSld>
  <p:clrMapOvr>
    <a:masterClrMapping/>
  </p:clrMapOvr>
  <p:extLst>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2EB66-D8FB-2148-8B0A-8E83C70B6C7B}" type="datetimeFigureOut">
              <a:rPr lang="en-US" smtClean="0"/>
              <a:t>1/6/2021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C836-1C07-E141-9BFB-691395C8A2F7}"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947392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1/6/2021</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1265348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mailto:Kevin.harris@dhs.ga.gov"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3.xml"/><Relationship Id="rId1" Type="http://schemas.openxmlformats.org/officeDocument/2006/relationships/video" Target="https://www.youtube.com/embed/BwbRCP39I1c?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7.gif"/><Relationship Id="rId1" Type="http://schemas.openxmlformats.org/officeDocument/2006/relationships/slideLayout" Target="../slideLayouts/slideLayout13.xml"/><Relationship Id="rId6" Type="http://schemas.openxmlformats.org/officeDocument/2006/relationships/image" Target="../media/image240.png"/><Relationship Id="rId5" Type="http://schemas.openxmlformats.org/officeDocument/2006/relationships/customXml" Target="../ink/ink2.xml"/><Relationship Id="rId4" Type="http://schemas.openxmlformats.org/officeDocument/2006/relationships/image" Target="../media/image2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mailto:Kevin.harris@dhs.ga.gov"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hyperlink" Target="https://genderpolicyreport.umn.edu/gender-masculinity-and-covid-19/"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comments" Target="../comments/comment1.xml"/><Relationship Id="rId4" Type="http://schemas.openxmlformats.org/officeDocument/2006/relationships/hyperlink" Target="https://www.flushdraw.net/news/partypoker-to-force-screenname-changes-in-pending-software-updat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4.jp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hyperlink" Target="https://www.gamespot.com/videos/do-people-care-about-virtual-reality-the-lobby/2300-6430219/"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6"/>
          <p:cNvSpPr txBox="1">
            <a:spLocks noChangeArrowheads="1"/>
          </p:cNvSpPr>
          <p:nvPr/>
        </p:nvSpPr>
        <p:spPr bwMode="auto">
          <a:xfrm>
            <a:off x="2911641" y="4007793"/>
            <a:ext cx="6836331"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Advisory Board Meeting</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January 12, 2021</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2A879-9BE2-FA44-967D-211E21E797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9179AC4-732D-4672-80E8-887B59764E6C}"/>
              </a:ext>
            </a:extLst>
          </p:cNvPr>
          <p:cNvPicPr>
            <a:picLocks noChangeAspect="1"/>
          </p:cNvPicPr>
          <p:nvPr/>
        </p:nvPicPr>
        <p:blipFill>
          <a:blip r:embed="rId3"/>
          <a:stretch>
            <a:fillRect/>
          </a:stretch>
        </p:blipFill>
        <p:spPr>
          <a:xfrm>
            <a:off x="5043512" y="1208690"/>
            <a:ext cx="2639549" cy="2492297"/>
          </a:xfrm>
          <a:prstGeom prst="rect">
            <a:avLst/>
          </a:prstGeom>
        </p:spPr>
      </p:pic>
    </p:spTree>
    <p:extLst>
      <p:ext uri="{BB962C8B-B14F-4D97-AF65-F5344CB8AC3E}">
        <p14:creationId xmlns:p14="http://schemas.microsoft.com/office/powerpoint/2010/main" val="317940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6647C7-1C83-49BF-8DE0-6C7066EF1A85}"/>
              </a:ext>
            </a:extLst>
          </p:cNvPr>
          <p:cNvPicPr>
            <a:picLocks noGrp="1" noChangeAspect="1"/>
          </p:cNvPicPr>
          <p:nvPr>
            <p:ph idx="1"/>
          </p:nvPr>
        </p:nvPicPr>
        <p:blipFill rotWithShape="1">
          <a:blip r:embed="rId2"/>
          <a:srcRect t="9091" r="24160"/>
          <a:stretch/>
        </p:blipFill>
        <p:spPr>
          <a:xfrm>
            <a:off x="3965171" y="598772"/>
            <a:ext cx="7911674" cy="6259227"/>
          </a:xfrm>
          <a:prstGeom prst="rect">
            <a:avLst/>
          </a:prstGeom>
        </p:spPr>
      </p:pic>
      <p:sp>
        <p:nvSpPr>
          <p:cNvPr id="2" name="Title 1">
            <a:extLst>
              <a:ext uri="{FF2B5EF4-FFF2-40B4-BE49-F238E27FC236}">
                <a16:creationId xmlns:a16="http://schemas.microsoft.com/office/drawing/2014/main" id="{D7A79E6A-96DB-45FE-992B-1A22EE4F0354}"/>
              </a:ext>
            </a:extLst>
          </p:cNvPr>
          <p:cNvSpPr>
            <a:spLocks noGrp="1"/>
          </p:cNvSpPr>
          <p:nvPr>
            <p:ph type="title"/>
          </p:nvPr>
        </p:nvSpPr>
        <p:spPr>
          <a:xfrm>
            <a:off x="74815" y="598772"/>
            <a:ext cx="3890356" cy="2655916"/>
          </a:xfrm>
        </p:spPr>
        <p:txBody>
          <a:bodyPr vert="horz" lIns="91440" tIns="45720" rIns="91440" bIns="45720" rtlCol="0" anchor="b">
            <a:normAutofit/>
          </a:bodyPr>
          <a:lstStyle/>
          <a:p>
            <a:r>
              <a:rPr lang="en-US" sz="2400" dirty="0">
                <a:latin typeface="Arial" panose="020B0604020202020204" pitchFamily="34" charset="0"/>
                <a:cs typeface="Arial" panose="020B0604020202020204" pitchFamily="34" charset="0"/>
              </a:rPr>
              <a:t>DFCS Legislative Updates</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Kevin Harris</a:t>
            </a:r>
            <a:br>
              <a:rPr lang="en-US" sz="36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Legislative Affairs Director</a:t>
            </a:r>
          </a:p>
        </p:txBody>
      </p:sp>
    </p:spTree>
    <p:extLst>
      <p:ext uri="{BB962C8B-B14F-4D97-AF65-F5344CB8AC3E}">
        <p14:creationId xmlns:p14="http://schemas.microsoft.com/office/powerpoint/2010/main" val="25613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438"/>
            <a:ext cx="10515600" cy="1325563"/>
          </a:xfrm>
        </p:spPr>
        <p:txBody>
          <a:bodyPr>
            <a:normAutofit/>
          </a:bodyPr>
          <a:lstStyle/>
          <a:p>
            <a:r>
              <a:rPr lang="en-US" dirty="0">
                <a:latin typeface="Arial" panose="020B0604020202020204" pitchFamily="34" charset="0"/>
                <a:cs typeface="Arial" panose="020B0604020202020204" pitchFamily="34" charset="0"/>
              </a:rPr>
              <a:t>2021-2022 Legislative Session</a:t>
            </a:r>
          </a:p>
        </p:txBody>
      </p:sp>
      <p:sp>
        <p:nvSpPr>
          <p:cNvPr id="5" name="Content Placeholder 18"/>
          <p:cNvSpPr>
            <a:spLocks noGrp="1"/>
          </p:cNvSpPr>
          <p:nvPr>
            <p:ph idx="1"/>
          </p:nvPr>
        </p:nvSpPr>
        <p:spPr>
          <a:xfrm>
            <a:off x="663632" y="1371600"/>
            <a:ext cx="9162011" cy="2992582"/>
          </a:xfrm>
        </p:spPr>
        <p:txBody>
          <a:bodyPr>
            <a:normAutofit fontScale="92500" lnSpcReduction="10000"/>
          </a:bodyPr>
          <a:lstStyle/>
          <a:p>
            <a:pPr>
              <a:spcBef>
                <a:spcPts val="0"/>
              </a:spcBef>
            </a:pPr>
            <a:r>
              <a:rPr lang="en-US" sz="2000" dirty="0">
                <a:latin typeface="Arial" panose="020B0604020202020204" pitchFamily="34" charset="0"/>
                <a:cs typeface="Arial" panose="020B0604020202020204" pitchFamily="34" charset="0"/>
              </a:rPr>
              <a:t>Biennial Session</a:t>
            </a:r>
          </a:p>
          <a:p>
            <a:pPr>
              <a:spcBef>
                <a:spcPts val="0"/>
              </a:spcBef>
            </a:pPr>
            <a:r>
              <a:rPr lang="en-US" sz="2000" dirty="0">
                <a:latin typeface="Arial" panose="020B0604020202020204" pitchFamily="34" charset="0"/>
                <a:cs typeface="Arial" panose="020B0604020202020204" pitchFamily="34" charset="0"/>
              </a:rPr>
              <a:t>No more than 40 “working days”</a:t>
            </a:r>
          </a:p>
          <a:p>
            <a:pPr>
              <a:spcBef>
                <a:spcPts val="0"/>
              </a:spcBef>
            </a:pPr>
            <a:r>
              <a:rPr lang="en-US" sz="2000" dirty="0">
                <a:latin typeface="Arial" panose="020B0604020202020204" pitchFamily="34" charset="0"/>
                <a:cs typeface="Arial" panose="020B0604020202020204" pitchFamily="34" charset="0"/>
              </a:rPr>
              <a:t>Legislative Process</a:t>
            </a:r>
          </a:p>
          <a:p>
            <a:pPr lvl="1">
              <a:spcBef>
                <a:spcPts val="0"/>
              </a:spcBef>
            </a:pPr>
            <a:r>
              <a:rPr lang="en-US" sz="1600" dirty="0">
                <a:latin typeface="Arial" panose="020B0604020202020204" pitchFamily="34" charset="0"/>
                <a:cs typeface="Arial" panose="020B0604020202020204" pitchFamily="34" charset="0"/>
              </a:rPr>
              <a:t>State of the Union</a:t>
            </a:r>
          </a:p>
          <a:p>
            <a:pPr lvl="1">
              <a:spcBef>
                <a:spcPts val="0"/>
              </a:spcBef>
            </a:pPr>
            <a:r>
              <a:rPr lang="en-US" sz="1600" dirty="0">
                <a:latin typeface="Arial" panose="020B0604020202020204" pitchFamily="34" charset="0"/>
                <a:cs typeface="Arial" panose="020B0604020202020204" pitchFamily="34" charset="0"/>
              </a:rPr>
              <a:t>MLK Jr. Week</a:t>
            </a:r>
          </a:p>
          <a:p>
            <a:pPr lvl="1">
              <a:spcBef>
                <a:spcPts val="0"/>
              </a:spcBef>
            </a:pPr>
            <a:r>
              <a:rPr lang="en-US" sz="1600" dirty="0">
                <a:latin typeface="Arial" panose="020B0604020202020204" pitchFamily="34" charset="0"/>
                <a:cs typeface="Arial" panose="020B0604020202020204" pitchFamily="34" charset="0"/>
              </a:rPr>
              <a:t>Crossover Day</a:t>
            </a:r>
          </a:p>
          <a:p>
            <a:pPr lvl="1">
              <a:spcBef>
                <a:spcPts val="0"/>
              </a:spcBef>
            </a:pPr>
            <a:r>
              <a:rPr lang="en-US" sz="1600" i="1" dirty="0">
                <a:latin typeface="Arial" panose="020B0604020202020204" pitchFamily="34" charset="0"/>
                <a:cs typeface="Arial" panose="020B0604020202020204" pitchFamily="34" charset="0"/>
              </a:rPr>
              <a:t>Sine Die</a:t>
            </a:r>
          </a:p>
          <a:p>
            <a:pPr>
              <a:spcBef>
                <a:spcPts val="0"/>
              </a:spcBef>
            </a:pPr>
            <a:r>
              <a:rPr lang="en-US" sz="2000" dirty="0">
                <a:latin typeface="Arial" panose="020B0604020202020204" pitchFamily="34" charset="0"/>
                <a:cs typeface="Arial" panose="020B0604020202020204" pitchFamily="34" charset="0"/>
              </a:rPr>
              <a:t>Key Players</a:t>
            </a:r>
          </a:p>
          <a:p>
            <a:pPr lvl="1">
              <a:spcBef>
                <a:spcPts val="0"/>
              </a:spcBef>
            </a:pPr>
            <a:r>
              <a:rPr lang="en-US" sz="1600" dirty="0">
                <a:latin typeface="Arial" panose="020B0604020202020204" pitchFamily="34" charset="0"/>
                <a:cs typeface="Arial" panose="020B0604020202020204" pitchFamily="34" charset="0"/>
              </a:rPr>
              <a:t>Governor Brian Kemp</a:t>
            </a:r>
          </a:p>
          <a:p>
            <a:pPr lvl="2">
              <a:spcBef>
                <a:spcPts val="0"/>
              </a:spcBef>
            </a:pPr>
            <a:r>
              <a:rPr lang="en-US" sz="1200" dirty="0">
                <a:latin typeface="Arial" panose="020B0604020202020204" pitchFamily="34" charset="0"/>
                <a:cs typeface="Arial" panose="020B0604020202020204" pitchFamily="34" charset="0"/>
              </a:rPr>
              <a:t>Floor Leaders</a:t>
            </a:r>
          </a:p>
          <a:p>
            <a:pPr lvl="1">
              <a:spcBef>
                <a:spcPts val="0"/>
              </a:spcBef>
            </a:pPr>
            <a:r>
              <a:rPr lang="en-US" sz="1600" dirty="0">
                <a:latin typeface="Arial" panose="020B0604020202020204" pitchFamily="34" charset="0"/>
                <a:cs typeface="Arial" panose="020B0604020202020204" pitchFamily="34" charset="0"/>
              </a:rPr>
              <a:t>Lt. Gov Geoff Duncan</a:t>
            </a:r>
          </a:p>
          <a:p>
            <a:pPr lvl="2">
              <a:spcBef>
                <a:spcPts val="0"/>
              </a:spcBef>
            </a:pPr>
            <a:r>
              <a:rPr lang="en-US" sz="1200" dirty="0">
                <a:latin typeface="Arial" panose="020B0604020202020204" pitchFamily="34" charset="0"/>
                <a:cs typeface="Arial" panose="020B0604020202020204" pitchFamily="34" charset="0"/>
              </a:rPr>
              <a:t>Speaker Pro Temp and Committee Chairs</a:t>
            </a:r>
          </a:p>
          <a:p>
            <a:pPr lvl="1">
              <a:spcBef>
                <a:spcPts val="0"/>
              </a:spcBef>
            </a:pPr>
            <a:r>
              <a:rPr lang="en-US" sz="1600" dirty="0">
                <a:latin typeface="Arial" panose="020B0604020202020204" pitchFamily="34" charset="0"/>
                <a:cs typeface="Arial" panose="020B0604020202020204" pitchFamily="34" charset="0"/>
              </a:rPr>
              <a:t>Speaker David Ralston</a:t>
            </a:r>
          </a:p>
          <a:p>
            <a:pPr lvl="2">
              <a:spcBef>
                <a:spcPts val="0"/>
              </a:spcBef>
            </a:pPr>
            <a:r>
              <a:rPr lang="en-US" sz="1200" dirty="0">
                <a:latin typeface="Arial" panose="020B0604020202020204" pitchFamily="34" charset="0"/>
                <a:cs typeface="Arial" panose="020B0604020202020204" pitchFamily="34" charset="0"/>
              </a:rPr>
              <a:t>Leadership Team and Committee Chairs</a:t>
            </a:r>
          </a:p>
        </p:txBody>
      </p:sp>
      <p:sp>
        <p:nvSpPr>
          <p:cNvPr id="6" name="Rectangle 5"/>
          <p:cNvSpPr/>
          <p:nvPr/>
        </p:nvSpPr>
        <p:spPr>
          <a:xfrm>
            <a:off x="838200" y="4249356"/>
            <a:ext cx="8555547"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Committees of significance to DFCS this session</a:t>
            </a:r>
          </a:p>
        </p:txBody>
      </p:sp>
      <p:sp>
        <p:nvSpPr>
          <p:cNvPr id="7" name="TextBox 6"/>
          <p:cNvSpPr txBox="1"/>
          <p:nvPr/>
        </p:nvSpPr>
        <p:spPr>
          <a:xfrm>
            <a:off x="838200" y="4789084"/>
            <a:ext cx="7732222" cy="1938992"/>
          </a:xfrm>
          <a:prstGeom prst="rect">
            <a:avLst/>
          </a:prstGeom>
          <a:noFill/>
        </p:spPr>
        <p:txBody>
          <a:bodyPr wrap="square" rtlCol="0">
            <a:spAutoFit/>
          </a:bodyPr>
          <a:lstStyle/>
          <a:p>
            <a:pPr marL="342900" indent="-342900">
              <a:buFont typeface="Arial" pitchFamily="34" charset="0"/>
              <a:buChar char="•"/>
            </a:pPr>
            <a:r>
              <a:rPr lang="en-US" sz="2000" dirty="0">
                <a:latin typeface="Arial" panose="020B0604020202020204" pitchFamily="34" charset="0"/>
                <a:cs typeface="Arial" panose="020B0604020202020204" pitchFamily="34" charset="0"/>
              </a:rPr>
              <a:t>Appropriations (House and Senate)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Juvenile Justice (House)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Judiciary Non-Civil (House) and Judiciary (Senate)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Health and Human Services (House and Senate)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Education (House) &amp; Education and Youth (Senate)</a:t>
            </a:r>
          </a:p>
          <a:p>
            <a:endParaRPr lang="en-US" sz="2000" dirty="0">
              <a:latin typeface="+mn-lt"/>
            </a:endParaRPr>
          </a:p>
        </p:txBody>
      </p:sp>
    </p:spTree>
    <p:extLst>
      <p:ext uri="{BB962C8B-B14F-4D97-AF65-F5344CB8AC3E}">
        <p14:creationId xmlns:p14="http://schemas.microsoft.com/office/powerpoint/2010/main" val="1880286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8DF16-950D-44B5-BD57-C7681DB0FD68}"/>
              </a:ext>
            </a:extLst>
          </p:cNvPr>
          <p:cNvPicPr>
            <a:picLocks noChangeAspect="1"/>
          </p:cNvPicPr>
          <p:nvPr/>
        </p:nvPicPr>
        <p:blipFill>
          <a:blip r:embed="rId2"/>
          <a:stretch>
            <a:fillRect/>
          </a:stretch>
        </p:blipFill>
        <p:spPr>
          <a:xfrm>
            <a:off x="167269" y="601837"/>
            <a:ext cx="5003179" cy="6256163"/>
          </a:xfrm>
          <a:prstGeom prst="rect">
            <a:avLst/>
          </a:prstGeom>
        </p:spPr>
      </p:pic>
      <p:sp>
        <p:nvSpPr>
          <p:cNvPr id="3" name="Text Placeholder 2">
            <a:extLst>
              <a:ext uri="{FF2B5EF4-FFF2-40B4-BE49-F238E27FC236}">
                <a16:creationId xmlns:a16="http://schemas.microsoft.com/office/drawing/2014/main" id="{C1C6FB54-77CC-44C9-9BCF-16D8C4A017BF}"/>
              </a:ext>
            </a:extLst>
          </p:cNvPr>
          <p:cNvSpPr>
            <a:spLocks noGrp="1"/>
          </p:cNvSpPr>
          <p:nvPr>
            <p:ph type="body" idx="1"/>
          </p:nvPr>
        </p:nvSpPr>
        <p:spPr>
          <a:xfrm>
            <a:off x="5649950" y="2705733"/>
            <a:ext cx="5824655" cy="657921"/>
          </a:xfrm>
        </p:spPr>
        <p:txBody>
          <a:bodyPr>
            <a:normAutofit/>
          </a:bodyPr>
          <a:lstStyle/>
          <a:p>
            <a:pPr algn="ctr"/>
            <a:r>
              <a:rPr lang="en-US" sz="3000" b="1" u="sn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Proposed Legislation 2021</a:t>
            </a:r>
          </a:p>
        </p:txBody>
      </p:sp>
    </p:spTree>
    <p:extLst>
      <p:ext uri="{BB962C8B-B14F-4D97-AF65-F5344CB8AC3E}">
        <p14:creationId xmlns:p14="http://schemas.microsoft.com/office/powerpoint/2010/main" val="184780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AE50C-75C2-455F-B827-07F2384C2698}"/>
              </a:ext>
            </a:extLst>
          </p:cNvPr>
          <p:cNvSpPr>
            <a:spLocks noGrp="1"/>
          </p:cNvSpPr>
          <p:nvPr>
            <p:ph idx="1"/>
          </p:nvPr>
        </p:nvSpPr>
        <p:spPr>
          <a:xfrm>
            <a:off x="267629" y="889461"/>
            <a:ext cx="11630722" cy="5756665"/>
          </a:xfrm>
        </p:spPr>
        <p:txBody>
          <a:bodyPr>
            <a:normAutofit/>
          </a:bodyPr>
          <a:lstStyle/>
          <a:p>
            <a:pPr lvl="0"/>
            <a:r>
              <a:rPr lang="en-US" sz="1900" b="1" dirty="0">
                <a:latin typeface="Arial" panose="020B0604020202020204" pitchFamily="34" charset="0"/>
                <a:cs typeface="Arial" panose="020B0604020202020204" pitchFamily="34" charset="0"/>
              </a:rPr>
              <a:t>Description:</a:t>
            </a:r>
            <a:r>
              <a:rPr lang="en-US" sz="1900" dirty="0">
                <a:latin typeface="Arial" panose="020B0604020202020204" pitchFamily="34" charset="0"/>
                <a:cs typeface="Arial" panose="020B0604020202020204" pitchFamily="34" charset="0"/>
              </a:rPr>
              <a:t> Adoption Code Reform and Increased Tax Credit for Adoptions</a:t>
            </a:r>
          </a:p>
          <a:p>
            <a:pPr lvl="1"/>
            <a:r>
              <a:rPr lang="en-US" sz="1900" b="1" dirty="0">
                <a:latin typeface="Arial" panose="020B0604020202020204" pitchFamily="34" charset="0"/>
                <a:cs typeface="Arial" panose="020B0604020202020204" pitchFamily="34" charset="0"/>
              </a:rPr>
              <a:t>Rule/Law:</a:t>
            </a:r>
            <a:r>
              <a:rPr lang="en-US" sz="1900" dirty="0">
                <a:latin typeface="Arial" panose="020B0604020202020204" pitchFamily="34" charset="0"/>
                <a:cs typeface="Arial" panose="020B0604020202020204" pitchFamily="34" charset="0"/>
              </a:rPr>
              <a:t> Title 19 and Title 48</a:t>
            </a:r>
          </a:p>
          <a:p>
            <a:pPr lvl="1"/>
            <a:r>
              <a:rPr lang="en-US" sz="1900" b="1" dirty="0">
                <a:latin typeface="Arial" panose="020B0604020202020204" pitchFamily="34" charset="0"/>
                <a:cs typeface="Arial" panose="020B0604020202020204" pitchFamily="34" charset="0"/>
              </a:rPr>
              <a:t>Recommendation:</a:t>
            </a:r>
            <a:r>
              <a:rPr lang="en-US" sz="1900" dirty="0">
                <a:latin typeface="Arial" panose="020B0604020202020204" pitchFamily="34" charset="0"/>
                <a:cs typeface="Arial" panose="020B0604020202020204" pitchFamily="34" charset="0"/>
              </a:rPr>
              <a:t> During the 2020 legislative session, the Administration proposed House Bill 913 which was sponsored by Representative Bert Reeves.  This important piece of legislation did not pass during the last session but should be recommitted to the General Assembly for further consideration.  In addition, House Bill 934 was proposed during the 2020 legislative session that would have increased the adoption tax credit from $2000 to $6000.  This piece of legislation was supported by Governor Kemp and should be recommitted for consideration.  </a:t>
            </a:r>
          </a:p>
          <a:p>
            <a:pPr lvl="1"/>
            <a:r>
              <a:rPr lang="en-US" sz="1900" b="1" dirty="0">
                <a:latin typeface="Arial" panose="020B0604020202020204" pitchFamily="34" charset="0"/>
                <a:cs typeface="Arial" panose="020B0604020202020204" pitchFamily="34" charset="0"/>
              </a:rPr>
              <a:t>Potential Impact:</a:t>
            </a:r>
            <a:r>
              <a:rPr lang="en-US" sz="1900" dirty="0">
                <a:latin typeface="Arial" panose="020B0604020202020204" pitchFamily="34" charset="0"/>
                <a:cs typeface="Arial" panose="020B0604020202020204" pitchFamily="34" charset="0"/>
              </a:rPr>
              <a:t> The impact of this legislation would be three-fold: First, this legislation would update Georgia’s adoption laws.  Second, if the Governor wishes to include the tax credit, this aims to further incentivize families to adopt children from Georgia’s child welfare system.  Third, the Division proposes including an addition that would provide additional guidance regarding child custody in circumstances where the child is not adopted in the allotted statutory timeframe.  </a:t>
            </a:r>
          </a:p>
          <a:p>
            <a:pPr lvl="1"/>
            <a:r>
              <a:rPr lang="en-US" sz="1900" b="1" dirty="0">
                <a:latin typeface="Arial" panose="020B0604020202020204" pitchFamily="34" charset="0"/>
                <a:cs typeface="Arial" panose="020B0604020202020204" pitchFamily="34" charset="0"/>
              </a:rPr>
              <a:t>Need For Change:</a:t>
            </a:r>
            <a:r>
              <a:rPr lang="en-US" sz="1900" dirty="0">
                <a:latin typeface="Arial" panose="020B0604020202020204" pitchFamily="34" charset="0"/>
                <a:cs typeface="Arial" panose="020B0604020202020204" pitchFamily="34" charset="0"/>
              </a:rPr>
              <a:t>  If this proposal is not endorsed it would leave in place an adoption code that is out-of-date and not tailored to the most up-to-date statutes utilized by other states.  Secondly, without the inclusion of the adoption tax credit, it might present continued challenges for the Division to solicit adoptive families to achieve permanency for children in foster care.  Lastly, without the proposed change, there continues to be a gap in state statute that fails to identify who has legal custodial responsibilities over a child in the event an adoption is not finalized in the prescribed timeframe.  </a:t>
            </a:r>
          </a:p>
          <a:p>
            <a:endParaRPr lang="en-US" dirty="0"/>
          </a:p>
        </p:txBody>
      </p:sp>
    </p:spTree>
    <p:extLst>
      <p:ext uri="{BB962C8B-B14F-4D97-AF65-F5344CB8AC3E}">
        <p14:creationId xmlns:p14="http://schemas.microsoft.com/office/powerpoint/2010/main" val="16227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37185-567D-4FF8-88E1-80E55051FECD}"/>
              </a:ext>
            </a:extLst>
          </p:cNvPr>
          <p:cNvSpPr>
            <a:spLocks noGrp="1"/>
          </p:cNvSpPr>
          <p:nvPr>
            <p:ph idx="1"/>
          </p:nvPr>
        </p:nvSpPr>
        <p:spPr>
          <a:xfrm>
            <a:off x="523702" y="1030778"/>
            <a:ext cx="11129322" cy="5514987"/>
          </a:xfrm>
        </p:spPr>
        <p:txBody>
          <a:bodyPr>
            <a:normAutofit/>
          </a:bodyPr>
          <a:lstStyle/>
          <a:p>
            <a:pPr lvl="0"/>
            <a:r>
              <a:rPr lang="en-US" sz="1900" b="1" dirty="0">
                <a:latin typeface="Arial" panose="020B0604020202020204" pitchFamily="34" charset="0"/>
                <a:cs typeface="Arial" panose="020B0604020202020204" pitchFamily="34" charset="0"/>
              </a:rPr>
              <a:t>Description:</a:t>
            </a:r>
            <a:r>
              <a:rPr lang="en-US" sz="1900" dirty="0">
                <a:latin typeface="Arial" panose="020B0604020202020204" pitchFamily="34" charset="0"/>
                <a:cs typeface="Arial" panose="020B0604020202020204" pitchFamily="34" charset="0"/>
              </a:rPr>
              <a:t> Tuition Waivers – O.C.G.A. § 20-3-66</a:t>
            </a:r>
          </a:p>
          <a:p>
            <a:pPr lvl="1"/>
            <a:r>
              <a:rPr lang="en-US" sz="1900" b="1" dirty="0">
                <a:latin typeface="Arial" panose="020B0604020202020204" pitchFamily="34" charset="0"/>
                <a:cs typeface="Arial" panose="020B0604020202020204" pitchFamily="34" charset="0"/>
              </a:rPr>
              <a:t>Rule/Law:</a:t>
            </a:r>
            <a:r>
              <a:rPr lang="en-US" sz="1900" dirty="0">
                <a:latin typeface="Arial" panose="020B0604020202020204" pitchFamily="34" charset="0"/>
                <a:cs typeface="Arial" panose="020B0604020202020204" pitchFamily="34" charset="0"/>
              </a:rPr>
              <a:t> O.C.G.A. § 20-3-66</a:t>
            </a:r>
          </a:p>
          <a:p>
            <a:pPr lvl="1"/>
            <a:r>
              <a:rPr lang="en-US" sz="1900" b="1" dirty="0">
                <a:latin typeface="Arial" panose="020B0604020202020204" pitchFamily="34" charset="0"/>
                <a:cs typeface="Arial" panose="020B0604020202020204" pitchFamily="34" charset="0"/>
              </a:rPr>
              <a:t>Recommendation:</a:t>
            </a:r>
            <a:r>
              <a:rPr lang="en-US" sz="1900" dirty="0">
                <a:latin typeface="Arial" panose="020B0604020202020204" pitchFamily="34" charset="0"/>
                <a:cs typeface="Arial" panose="020B0604020202020204" pitchFamily="34" charset="0"/>
              </a:rPr>
              <a:t> First, it is recommended that all children who were previously placed in the state’s foster care system for at least 12 months be considered for in-state tuition by the University System of Georgia and the Technical College System of Georgia.   Second, if the youth is qualified and receives DFCS Independent Living Services the amount of in-state tuition costs shall not exceed the available federal reimbursement amount. </a:t>
            </a:r>
          </a:p>
          <a:p>
            <a:pPr lvl="1"/>
            <a:r>
              <a:rPr lang="en-US" sz="1900" b="1" dirty="0">
                <a:latin typeface="Arial" panose="020B0604020202020204" pitchFamily="34" charset="0"/>
                <a:cs typeface="Arial" panose="020B0604020202020204" pitchFamily="34" charset="0"/>
              </a:rPr>
              <a:t>Potential Impact:</a:t>
            </a:r>
            <a:r>
              <a:rPr lang="en-US" sz="1900" dirty="0">
                <a:latin typeface="Arial" panose="020B0604020202020204" pitchFamily="34" charset="0"/>
                <a:cs typeface="Arial" panose="020B0604020202020204" pitchFamily="34" charset="0"/>
              </a:rPr>
              <a:t>  This proposal has the ability to strengthen all youth who have been in the state’s child welfare system for twelve or more months.  Education provided by a university, college, or technical school, is a primary avenue to ensure the success of our children who have previously experienced some form of abuse or neglect.</a:t>
            </a:r>
          </a:p>
          <a:p>
            <a:pPr lvl="1"/>
            <a:r>
              <a:rPr lang="en-US" sz="1900" b="1" dirty="0">
                <a:latin typeface="Arial" panose="020B0604020202020204" pitchFamily="34" charset="0"/>
                <a:cs typeface="Arial" panose="020B0604020202020204" pitchFamily="34" charset="0"/>
              </a:rPr>
              <a:t>Need For Change:</a:t>
            </a:r>
            <a:r>
              <a:rPr lang="en-US" sz="1900" dirty="0">
                <a:latin typeface="Arial" panose="020B0604020202020204" pitchFamily="34" charset="0"/>
                <a:cs typeface="Arial" panose="020B0604020202020204" pitchFamily="34" charset="0"/>
              </a:rPr>
              <a:t> At this time there is a funding gap between the amount of higher education and the available funds to support our young adults who continue to receive Independent Living Services from the Division.  This proposal will close the funding gap that currently exists.  Secondly, the guarantee will help incentivize young adults who either are, or have previously been, in the state’s foster care system to continue to pursue a form of secondary education.  This incentivization will further strengthen Georgia through the young adult’s contributions to the state after finishing their post-secondary education.   </a:t>
            </a:r>
          </a:p>
          <a:p>
            <a:endParaRPr lang="en-US" dirty="0"/>
          </a:p>
        </p:txBody>
      </p:sp>
    </p:spTree>
    <p:extLst>
      <p:ext uri="{BB962C8B-B14F-4D97-AF65-F5344CB8AC3E}">
        <p14:creationId xmlns:p14="http://schemas.microsoft.com/office/powerpoint/2010/main" val="396732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3AD72-AFD0-4117-9496-56EF2A7378C3}"/>
              </a:ext>
            </a:extLst>
          </p:cNvPr>
          <p:cNvSpPr>
            <a:spLocks noGrp="1"/>
          </p:cNvSpPr>
          <p:nvPr>
            <p:ph idx="1"/>
          </p:nvPr>
        </p:nvSpPr>
        <p:spPr>
          <a:xfrm>
            <a:off x="423745" y="780584"/>
            <a:ext cx="11418849" cy="5854391"/>
          </a:xfrm>
        </p:spPr>
        <p:txBody>
          <a:bodyPr>
            <a:normAutofit fontScale="92500"/>
          </a:bodyPr>
          <a:lstStyle/>
          <a:p>
            <a:pPr lvl="0"/>
            <a:r>
              <a:rPr lang="en-US" sz="2200" b="1" dirty="0">
                <a:latin typeface="Arial" panose="020B0604020202020204" pitchFamily="34" charset="0"/>
                <a:cs typeface="Arial" panose="020B0604020202020204" pitchFamily="34" charset="0"/>
              </a:rPr>
              <a:t>Description:</a:t>
            </a:r>
            <a:r>
              <a:rPr lang="en-US" sz="2200" dirty="0">
                <a:latin typeface="Arial" panose="020B0604020202020204" pitchFamily="34" charset="0"/>
                <a:cs typeface="Arial" panose="020B0604020202020204" pitchFamily="34" charset="0"/>
              </a:rPr>
              <a:t> This proposal would add DFCS case managers to the list of individuals where it is required for either a judge of a superior, state, or probate court to issue an arrest warrant.  Presently magistrate judges are also able to issue arrest warrants for DFCS case managers.  There is a heightened standard used by superior, state, and probate courts that would aid in the protection of DFCS case managers.  </a:t>
            </a:r>
          </a:p>
          <a:p>
            <a:pPr lvl="2"/>
            <a:r>
              <a:rPr lang="en-US" sz="1800" dirty="0">
                <a:latin typeface="Arial" panose="020B0604020202020204" pitchFamily="34" charset="0"/>
                <a:cs typeface="Arial" panose="020B0604020202020204" pitchFamily="34" charset="0"/>
              </a:rPr>
              <a:t>This proposal mirrors House Bill 555 from the 2020 Legislative Session.  HB 555 did not have any opposition during the prior session, but, unfortunately, the legislation never made is to the Senate floor for a final vote.  </a:t>
            </a:r>
          </a:p>
          <a:p>
            <a:pPr lvl="1"/>
            <a:r>
              <a:rPr lang="en-US" sz="2200" b="1" dirty="0">
                <a:latin typeface="Arial" panose="020B0604020202020204" pitchFamily="34" charset="0"/>
                <a:cs typeface="Arial" panose="020B0604020202020204" pitchFamily="34" charset="0"/>
              </a:rPr>
              <a:t>Rule/Law:</a:t>
            </a:r>
            <a:r>
              <a:rPr lang="en-US" sz="2200" dirty="0">
                <a:latin typeface="Arial" panose="020B0604020202020204" pitchFamily="34" charset="0"/>
                <a:cs typeface="Arial" panose="020B0604020202020204" pitchFamily="34" charset="0"/>
              </a:rPr>
              <a:t> O.C.G.A. § 17-4-40</a:t>
            </a:r>
          </a:p>
          <a:p>
            <a:pPr lvl="1"/>
            <a:r>
              <a:rPr lang="en-US" sz="2200" b="1" dirty="0">
                <a:latin typeface="Arial" panose="020B0604020202020204" pitchFamily="34" charset="0"/>
                <a:cs typeface="Arial" panose="020B0604020202020204" pitchFamily="34" charset="0"/>
              </a:rPr>
              <a:t>Recommendation:</a:t>
            </a:r>
            <a:r>
              <a:rPr lang="en-US" sz="2200" dirty="0">
                <a:latin typeface="Arial" panose="020B0604020202020204" pitchFamily="34" charset="0"/>
                <a:cs typeface="Arial" panose="020B0604020202020204" pitchFamily="34" charset="0"/>
              </a:rPr>
              <a:t> Include the addition of “DFCS case managers” in O.C.G.A. § 17-4-40.  </a:t>
            </a:r>
          </a:p>
          <a:p>
            <a:pPr lvl="1"/>
            <a:r>
              <a:rPr lang="en-US" sz="2200" b="1" dirty="0">
                <a:latin typeface="Arial" panose="020B0604020202020204" pitchFamily="34" charset="0"/>
                <a:cs typeface="Arial" panose="020B0604020202020204" pitchFamily="34" charset="0"/>
              </a:rPr>
              <a:t>Potential Impact:</a:t>
            </a:r>
            <a:r>
              <a:rPr lang="en-US" sz="2200" dirty="0">
                <a:latin typeface="Arial" panose="020B0604020202020204" pitchFamily="34" charset="0"/>
                <a:cs typeface="Arial" panose="020B0604020202020204" pitchFamily="34" charset="0"/>
              </a:rPr>
              <a:t>  Increases the protections afforded to DFCS case managers to prevent any potential retaliation by caregivers involved in a child protective services investigation.   </a:t>
            </a:r>
          </a:p>
          <a:p>
            <a:pPr lvl="1"/>
            <a:r>
              <a:rPr lang="en-US" sz="2200" b="1" dirty="0">
                <a:latin typeface="Arial" panose="020B0604020202020204" pitchFamily="34" charset="0"/>
                <a:cs typeface="Arial" panose="020B0604020202020204" pitchFamily="34" charset="0"/>
              </a:rPr>
              <a:t>Need For Change:</a:t>
            </a:r>
            <a:r>
              <a:rPr lang="en-US" sz="2200" dirty="0">
                <a:latin typeface="Arial" panose="020B0604020202020204" pitchFamily="34" charset="0"/>
                <a:cs typeface="Arial" panose="020B0604020202020204" pitchFamily="34" charset="0"/>
              </a:rPr>
              <a:t>  There have been instances throughout the State where a caregiver involved in a DFCS child protective services investigation files an arrest warrant through a magistrate court proceeding against an individual DFCS case manager.  The standards used during these proceedings are different and since it is a criminal action, the Division is unable to assist the case manager with a defense.  This proposal would increase the standards required for an arrest warrant to be made against a case manager and align those standards with what is already in place for peace officers, law enforcement officers, teachers, and other school administrators.  </a:t>
            </a:r>
          </a:p>
          <a:p>
            <a:endParaRPr lang="en-US" dirty="0"/>
          </a:p>
        </p:txBody>
      </p:sp>
    </p:spTree>
    <p:extLst>
      <p:ext uri="{BB962C8B-B14F-4D97-AF65-F5344CB8AC3E}">
        <p14:creationId xmlns:p14="http://schemas.microsoft.com/office/powerpoint/2010/main" val="3648564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4F99E-3E0D-4D32-A41D-6D97D23B051F}"/>
              </a:ext>
            </a:extLst>
          </p:cNvPr>
          <p:cNvSpPr>
            <a:spLocks noGrp="1"/>
          </p:cNvSpPr>
          <p:nvPr>
            <p:ph idx="1"/>
          </p:nvPr>
        </p:nvSpPr>
        <p:spPr>
          <a:xfrm>
            <a:off x="290945" y="1246908"/>
            <a:ext cx="11585103" cy="5354613"/>
          </a:xfrm>
        </p:spPr>
        <p:txBody>
          <a:bodyPr>
            <a:normAutofit/>
          </a:bodyPr>
          <a:lstStyle/>
          <a:p>
            <a:pPr lvl="0"/>
            <a:r>
              <a:rPr lang="en-US" sz="2200" b="1" dirty="0">
                <a:latin typeface="Arial" panose="020B0604020202020204" pitchFamily="34" charset="0"/>
                <a:cs typeface="Arial" panose="020B0604020202020204" pitchFamily="34" charset="0"/>
              </a:rPr>
              <a:t>Description:</a:t>
            </a:r>
            <a:r>
              <a:rPr lang="en-US" sz="2200" dirty="0">
                <a:latin typeface="Arial" panose="020B0604020202020204" pitchFamily="34" charset="0"/>
                <a:cs typeface="Arial" panose="020B0604020202020204" pitchFamily="34" charset="0"/>
              </a:rPr>
              <a:t> Amend the identified statute to allow for the filing of a probate court guardianship petition prior to the child turning 18 years of age.  </a:t>
            </a:r>
          </a:p>
          <a:p>
            <a:pPr lvl="1"/>
            <a:r>
              <a:rPr lang="en-US" sz="2200" b="1" dirty="0">
                <a:latin typeface="Arial" panose="020B0604020202020204" pitchFamily="34" charset="0"/>
                <a:cs typeface="Arial" panose="020B0604020202020204" pitchFamily="34" charset="0"/>
              </a:rPr>
              <a:t>Rule/Law:</a:t>
            </a:r>
            <a:r>
              <a:rPr lang="en-US" sz="2200" dirty="0">
                <a:latin typeface="Arial" panose="020B0604020202020204" pitchFamily="34" charset="0"/>
                <a:cs typeface="Arial" panose="020B0604020202020204" pitchFamily="34" charset="0"/>
              </a:rPr>
              <a:t> O.C.G.A. § 29-4-10</a:t>
            </a:r>
          </a:p>
          <a:p>
            <a:pPr lvl="1"/>
            <a:r>
              <a:rPr lang="en-US" sz="2200" b="1" dirty="0">
                <a:latin typeface="Arial" panose="020B0604020202020204" pitchFamily="34" charset="0"/>
                <a:cs typeface="Arial" panose="020B0604020202020204" pitchFamily="34" charset="0"/>
              </a:rPr>
              <a:t>Recommendation:</a:t>
            </a:r>
            <a:r>
              <a:rPr lang="en-US" sz="2200" dirty="0">
                <a:latin typeface="Arial" panose="020B0604020202020204" pitchFamily="34" charset="0"/>
                <a:cs typeface="Arial" panose="020B0604020202020204" pitchFamily="34" charset="0"/>
              </a:rPr>
              <a:t> The proposal would allow for the filing of a probate court guardianship for one year prior to the child turning 18 years of age.  </a:t>
            </a:r>
          </a:p>
          <a:p>
            <a:pPr lvl="1"/>
            <a:r>
              <a:rPr lang="en-US" sz="2200" b="1" dirty="0">
                <a:latin typeface="Arial" panose="020B0604020202020204" pitchFamily="34" charset="0"/>
                <a:cs typeface="Arial" panose="020B0604020202020204" pitchFamily="34" charset="0"/>
              </a:rPr>
              <a:t>Potential Impact:</a:t>
            </a:r>
            <a:r>
              <a:rPr lang="en-US" sz="2200" dirty="0">
                <a:latin typeface="Arial" panose="020B0604020202020204" pitchFamily="34" charset="0"/>
                <a:cs typeface="Arial" panose="020B0604020202020204" pitchFamily="34" charset="0"/>
              </a:rPr>
              <a:t>  This would aid the Division to improve the transition planning for those children that suffer from a life-long developmental disability or mental health condition that would deem them from being incompetent once they reach the age of adulthood.    </a:t>
            </a:r>
          </a:p>
          <a:p>
            <a:pPr lvl="1"/>
            <a:r>
              <a:rPr lang="en-US" sz="2200" b="1" dirty="0">
                <a:latin typeface="Arial" panose="020B0604020202020204" pitchFamily="34" charset="0"/>
                <a:cs typeface="Arial" panose="020B0604020202020204" pitchFamily="34" charset="0"/>
              </a:rPr>
              <a:t>Need For Change:</a:t>
            </a:r>
            <a:r>
              <a:rPr lang="en-US" sz="2200" dirty="0">
                <a:latin typeface="Arial" panose="020B0604020202020204" pitchFamily="34" charset="0"/>
                <a:cs typeface="Arial" panose="020B0604020202020204" pitchFamily="34" charset="0"/>
              </a:rPr>
              <a:t> At this time, appropriately planning for the transition of children who suffer from a developmental disability or mental health condition poses significant challenges for the state’s child welfare system and those other systems who support incompetent adults.  With this proposed change, it will allow for the Division to begin transition planning earlier during the child’s seventeenth birthday allowing for an intentional transition from foster care services to adult services aimed at meeting the individual’s needs.  </a:t>
            </a:r>
          </a:p>
          <a:p>
            <a:endParaRPr lang="en-US" dirty="0"/>
          </a:p>
        </p:txBody>
      </p:sp>
    </p:spTree>
    <p:extLst>
      <p:ext uri="{BB962C8B-B14F-4D97-AF65-F5344CB8AC3E}">
        <p14:creationId xmlns:p14="http://schemas.microsoft.com/office/powerpoint/2010/main" val="3994963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E8FDDD-D220-4ACE-8E24-534121C1D12B}"/>
              </a:ext>
            </a:extLst>
          </p:cNvPr>
          <p:cNvSpPr>
            <a:spLocks noGrp="1"/>
          </p:cNvSpPr>
          <p:nvPr>
            <p:ph idx="1"/>
          </p:nvPr>
        </p:nvSpPr>
        <p:spPr>
          <a:xfrm>
            <a:off x="390293" y="798022"/>
            <a:ext cx="11541512" cy="5892709"/>
          </a:xfrm>
        </p:spPr>
        <p:txBody>
          <a:bodyPr>
            <a:normAutofit fontScale="62500" lnSpcReduction="20000"/>
          </a:bodyPr>
          <a:lstStyle/>
          <a:p>
            <a:r>
              <a:rPr lang="en-US" b="1" dirty="0">
                <a:latin typeface="Arial" panose="020B0604020202020204" pitchFamily="34" charset="0"/>
                <a:cs typeface="Arial" panose="020B0604020202020204" pitchFamily="34" charset="0"/>
              </a:rPr>
              <a:t>Description: </a:t>
            </a:r>
            <a:r>
              <a:rPr lang="en-US" dirty="0">
                <a:latin typeface="Arial" panose="020B0604020202020204" pitchFamily="34" charset="0"/>
                <a:cs typeface="Arial" panose="020B0604020202020204" pitchFamily="34" charset="0"/>
              </a:rPr>
              <a:t>DFCS Clean-up Bill: Update various definitions related to child abuse and neglect in O.C.G.A. § 19-7-5; Update O.C.G.A. § 15-11-133.1 involving Temporary Alternatives to Foster Care; Juvenile Court Hearsay Exceptions, Extended Youth Services for Minors Transitioning to Adulthood, Improving Notice Requirements for Diligent Searches</a:t>
            </a:r>
          </a:p>
          <a:p>
            <a:pPr lvl="1"/>
            <a:endParaRPr lang="en-US" b="1"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Rule/Law: Title 15 and Title 19</a:t>
            </a:r>
          </a:p>
          <a:p>
            <a:pPr lvl="1"/>
            <a:r>
              <a:rPr lang="en-US" b="1" dirty="0">
                <a:latin typeface="Arial" panose="020B0604020202020204" pitchFamily="34" charset="0"/>
                <a:cs typeface="Arial" panose="020B0604020202020204" pitchFamily="34" charset="0"/>
              </a:rPr>
              <a:t>Recommendation: The proposed recommendation includes: </a:t>
            </a:r>
          </a:p>
          <a:p>
            <a:pPr lvl="1"/>
            <a:r>
              <a:rPr lang="en-US" dirty="0">
                <a:latin typeface="Arial" panose="020B0604020202020204" pitchFamily="34" charset="0"/>
                <a:cs typeface="Arial" panose="020B0604020202020204" pitchFamily="34" charset="0"/>
              </a:rPr>
              <a:t>First: Amend various definitions included in O.C.G.A. § 19-7-5 which will align with the definitions contained in Title 15.  </a:t>
            </a:r>
          </a:p>
          <a:p>
            <a:pPr lvl="1"/>
            <a:r>
              <a:rPr lang="en-US" dirty="0">
                <a:latin typeface="Arial" panose="020B0604020202020204" pitchFamily="34" charset="0"/>
                <a:cs typeface="Arial" panose="020B0604020202020204" pitchFamily="34" charset="0"/>
              </a:rPr>
              <a:t>Second: Amend O.C.G.A. § 15-11-133.1 which will further enhance the Temporary Alternative to Foster Care statute that was passed by the Georgia General Assembly in 2019.  </a:t>
            </a:r>
          </a:p>
          <a:p>
            <a:pPr lvl="1"/>
            <a:r>
              <a:rPr lang="en-US" dirty="0">
                <a:latin typeface="Arial" panose="020B0604020202020204" pitchFamily="34" charset="0"/>
                <a:cs typeface="Arial" panose="020B0604020202020204" pitchFamily="34" charset="0"/>
              </a:rPr>
              <a:t>Third: Amend O.C.G.A. §§ 15-11-145, 15-11-215, 15-11-216, 15-11-230, 15-11-233 to authorize the juvenile court to accept all reliable and necessary evidence as dispositional hearings.  </a:t>
            </a:r>
          </a:p>
          <a:p>
            <a:pPr lvl="1"/>
            <a:r>
              <a:rPr lang="en-US" dirty="0">
                <a:latin typeface="Arial" panose="020B0604020202020204" pitchFamily="34" charset="0"/>
                <a:cs typeface="Arial" panose="020B0604020202020204" pitchFamily="34" charset="0"/>
              </a:rPr>
              <a:t>Fourth: Delete O.C.G.A. § 15-11-340(e) that prevents a child from being able to sign a voluntary placement agreement within 12 months of their 21st birthday.  </a:t>
            </a:r>
          </a:p>
          <a:p>
            <a:pPr lvl="1"/>
            <a:r>
              <a:rPr lang="en-US" dirty="0">
                <a:latin typeface="Arial" panose="020B0604020202020204" pitchFamily="34" charset="0"/>
                <a:cs typeface="Arial" panose="020B0604020202020204" pitchFamily="34" charset="0"/>
              </a:rPr>
              <a:t>Fifth: Amends O.C.G.A. § 15-11-211(c) to allow for additional notice to be provided to fictive kin in additional to all others currently listed in the statute.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Potential Impact:  </a:t>
            </a:r>
            <a:r>
              <a:rPr lang="en-US" dirty="0">
                <a:latin typeface="Arial" panose="020B0604020202020204" pitchFamily="34" charset="0"/>
                <a:cs typeface="Arial" panose="020B0604020202020204" pitchFamily="34" charset="0"/>
              </a:rPr>
              <a:t>Each of the above-proposed revisions will strengthen Georgia’s child welfare system by: First aligning various statutes within Georgia’s code; second, ensuring the Division is able to prevent children from entering the foster care system whenever appropriate; third, allowing all appropriate evidence to be presented to a juvenile court for consideration; fourth, allowing children to receive all available services from the Division up until their 21st birthday and; fifth, increases the number of individuals who will receive notice once a child enters foster care in an to attempt to place them with an individual who already has a preexisting relationship with the child.  </a:t>
            </a:r>
          </a:p>
          <a:p>
            <a:r>
              <a:rPr lang="en-US" b="1" dirty="0">
                <a:latin typeface="Arial" panose="020B0604020202020204" pitchFamily="34" charset="0"/>
                <a:cs typeface="Arial" panose="020B0604020202020204" pitchFamily="34" charset="0"/>
              </a:rPr>
              <a:t>Need For Change:  </a:t>
            </a:r>
            <a:r>
              <a:rPr lang="en-US" dirty="0">
                <a:latin typeface="Arial" panose="020B0604020202020204" pitchFamily="34" charset="0"/>
                <a:cs typeface="Arial" panose="020B0604020202020204" pitchFamily="34" charset="0"/>
              </a:rPr>
              <a:t>The above-recommended proposals have been gathered from practitioners throughout the state, juvenile court stakeholders, juvenile court judges, and policy experts to strengthen the work of the Division and of Georgia’s child welfare system. </a:t>
            </a:r>
          </a:p>
        </p:txBody>
      </p:sp>
    </p:spTree>
    <p:extLst>
      <p:ext uri="{BB962C8B-B14F-4D97-AF65-F5344CB8AC3E}">
        <p14:creationId xmlns:p14="http://schemas.microsoft.com/office/powerpoint/2010/main" val="202591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20BA-3698-4037-B9E8-943099BD994D}"/>
              </a:ext>
            </a:extLst>
          </p:cNvPr>
          <p:cNvSpPr>
            <a:spLocks noGrp="1"/>
          </p:cNvSpPr>
          <p:nvPr>
            <p:ph type="title"/>
          </p:nvPr>
        </p:nvSpPr>
        <p:spPr>
          <a:xfrm>
            <a:off x="838200" y="675318"/>
            <a:ext cx="10515600" cy="1325563"/>
          </a:xfrm>
        </p:spPr>
        <p:txBody>
          <a:bodyPr>
            <a:noAutofit/>
          </a:bodyPr>
          <a:lstStyle/>
          <a:p>
            <a:pPr algn="ctr"/>
            <a:r>
              <a:rPr lang="en-US" sz="5400" dirty="0">
                <a:latin typeface="Arial Black" panose="020B0A04020102020204" pitchFamily="34" charset="0"/>
              </a:rPr>
              <a:t>Questions</a:t>
            </a:r>
            <a:endParaRPr lang="en-US" sz="54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27067CE-0D55-44D1-96BE-3D7A8EA5FB3B}"/>
              </a:ext>
            </a:extLst>
          </p:cNvPr>
          <p:cNvSpPr>
            <a:spLocks noGrp="1"/>
          </p:cNvSpPr>
          <p:nvPr>
            <p:ph idx="1"/>
          </p:nvPr>
        </p:nvSpPr>
        <p:spPr>
          <a:xfrm>
            <a:off x="530551" y="2289095"/>
            <a:ext cx="10515600" cy="4042268"/>
          </a:xfrm>
        </p:spPr>
        <p:txBody>
          <a:bodyPr>
            <a:normAutofit/>
          </a:bodyPr>
          <a:lstStyle/>
          <a:p>
            <a:pPr marL="0" indent="0" algn="ctr">
              <a:buNone/>
            </a:pPr>
            <a:r>
              <a:rPr lang="en-US" sz="3600" dirty="0">
                <a:latin typeface="Arial" panose="020B0604020202020204" pitchFamily="34" charset="0"/>
                <a:cs typeface="Arial" panose="020B0604020202020204" pitchFamily="34" charset="0"/>
              </a:rPr>
              <a:t>Kevin Harris, DFCS Director of Legislative Affairs</a:t>
            </a:r>
          </a:p>
          <a:p>
            <a:pPr marL="0" indent="0" algn="ctr">
              <a:buNone/>
            </a:pPr>
            <a:r>
              <a:rPr lang="en-US" sz="3600" dirty="0">
                <a:latin typeface="Arial" panose="020B0604020202020204" pitchFamily="34" charset="0"/>
                <a:cs typeface="Arial" panose="020B0604020202020204" pitchFamily="34" charset="0"/>
                <a:hlinkClick r:id="rId3"/>
              </a:rPr>
              <a:t>Kevin.harris@dhs.ga.gov</a:t>
            </a:r>
            <a:endParaRPr lang="en-US" sz="3600" dirty="0">
              <a:latin typeface="Arial" panose="020B0604020202020204" pitchFamily="34" charset="0"/>
              <a:cs typeface="Arial" panose="020B0604020202020204" pitchFamily="34" charset="0"/>
            </a:endParaRPr>
          </a:p>
          <a:p>
            <a:pPr marL="0" indent="0" algn="ctr">
              <a:buNone/>
            </a:pPr>
            <a:r>
              <a:rPr lang="en-US" sz="3600" dirty="0">
                <a:latin typeface="Arial" panose="020B0604020202020204" pitchFamily="34" charset="0"/>
                <a:cs typeface="Arial" panose="020B0604020202020204" pitchFamily="34" charset="0"/>
              </a:rPr>
              <a:t>404.293.8647 </a:t>
            </a:r>
            <a:endParaRPr lang="en-US" sz="3600" i="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43203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71C862-8171-41E9-B82E-9C1D3B4F4F4F}"/>
              </a:ext>
            </a:extLst>
          </p:cNvPr>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Child Welfare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Updates</a:t>
            </a:r>
          </a:p>
        </p:txBody>
      </p:sp>
    </p:spTree>
    <p:extLst>
      <p:ext uri="{BB962C8B-B14F-4D97-AF65-F5344CB8AC3E}">
        <p14:creationId xmlns:p14="http://schemas.microsoft.com/office/powerpoint/2010/main" val="1507594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4" name="TextBox 3"/>
          <p:cNvSpPr txBox="1"/>
          <p:nvPr/>
        </p:nvSpPr>
        <p:spPr>
          <a:xfrm>
            <a:off x="753925" y="2076450"/>
            <a:ext cx="10684151" cy="1345134"/>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600" b="1" i="0" u="none" strike="noStrike" kern="1200" cap="none" spc="0" normalizeH="0" baseline="0" noProof="0" dirty="0">
                <a:ln>
                  <a:noFill/>
                </a:ln>
                <a:solidFill>
                  <a:srgbClr val="FFFFFF"/>
                </a:solidFill>
                <a:effectLst/>
                <a:uLnTx/>
                <a:uFillTx/>
                <a:latin typeface="Calibri Light" panose="020F0302020204030204"/>
                <a:ea typeface="+mn-ea"/>
                <a:cs typeface="+mn-cs"/>
              </a:rPr>
              <a:t>Welcome and Introductions </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5600" b="1" dirty="0">
                <a:solidFill>
                  <a:srgbClr val="FFFFFF"/>
                </a:solidFill>
                <a:latin typeface="Calibri Light" panose="020F0302020204030204"/>
              </a:rPr>
              <a:t>Happy New Year!</a:t>
            </a:r>
          </a:p>
        </p:txBody>
      </p:sp>
    </p:spTree>
    <p:extLst>
      <p:ext uri="{BB962C8B-B14F-4D97-AF65-F5344CB8AC3E}">
        <p14:creationId xmlns:p14="http://schemas.microsoft.com/office/powerpoint/2010/main" val="1207611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1F053D-131D-4326-9AD7-58293F55FA0D}"/>
              </a:ext>
            </a:extLst>
          </p:cNvPr>
          <p:cNvSpPr>
            <a:spLocks noGrp="1"/>
          </p:cNvSpPr>
          <p:nvPr>
            <p:ph type="title"/>
          </p:nvPr>
        </p:nvSpPr>
        <p:spPr>
          <a:xfrm>
            <a:off x="838200" y="447317"/>
            <a:ext cx="10515600" cy="1325563"/>
          </a:xfrm>
        </p:spPr>
        <p:txBody>
          <a:bodyPr/>
          <a:lstStyle/>
          <a:p>
            <a:r>
              <a:rPr lang="en-US" dirty="0">
                <a:effectLst>
                  <a:outerShdw blurRad="38100" dist="38100" dir="2700000" algn="tl">
                    <a:srgbClr val="000000">
                      <a:alpha val="43137"/>
                    </a:srgbClr>
                  </a:outerShdw>
                </a:effectLst>
              </a:rPr>
              <a:t>2020 in Review </a:t>
            </a:r>
          </a:p>
        </p:txBody>
      </p:sp>
      <p:sp>
        <p:nvSpPr>
          <p:cNvPr id="5" name="Content Placeholder 4">
            <a:extLst>
              <a:ext uri="{FF2B5EF4-FFF2-40B4-BE49-F238E27FC236}">
                <a16:creationId xmlns:a16="http://schemas.microsoft.com/office/drawing/2014/main" id="{4C7157C5-2CD1-405E-A414-E9BC82BAC9CB}"/>
              </a:ext>
            </a:extLst>
          </p:cNvPr>
          <p:cNvSpPr>
            <a:spLocks noGrp="1"/>
          </p:cNvSpPr>
          <p:nvPr>
            <p:ph idx="1"/>
          </p:nvPr>
        </p:nvSpPr>
        <p:spPr>
          <a:xfrm>
            <a:off x="838201" y="1822061"/>
            <a:ext cx="8244154" cy="4351338"/>
          </a:xfrm>
        </p:spPr>
        <p:txBody>
          <a:bodyPr/>
          <a:lstStyle/>
          <a:p>
            <a:r>
              <a:rPr lang="en-US" dirty="0"/>
              <a:t>Virtual Everything: Contacts</a:t>
            </a:r>
          </a:p>
          <a:p>
            <a:r>
              <a:rPr lang="en-US" dirty="0"/>
              <a:t>Innovation: CICC Improvements, PAUSE</a:t>
            </a:r>
          </a:p>
          <a:p>
            <a:r>
              <a:rPr lang="en-US" dirty="0"/>
              <a:t>Simplification </a:t>
            </a:r>
          </a:p>
          <a:p>
            <a:r>
              <a:rPr lang="en-US" dirty="0"/>
              <a:t>Prevention, Safety, Permanency &amp; Well-being</a:t>
            </a:r>
          </a:p>
          <a:p>
            <a:r>
              <a:rPr lang="en-US" dirty="0"/>
              <a:t>Family First: Act and Opportunity </a:t>
            </a:r>
          </a:p>
          <a:p>
            <a:r>
              <a:rPr lang="en-US" dirty="0"/>
              <a:t>Comprehensive Practice Model</a:t>
            </a:r>
          </a:p>
        </p:txBody>
      </p:sp>
      <p:pic>
        <p:nvPicPr>
          <p:cNvPr id="1026" name="Picture 2" descr="Highlights — Know if your marketing is or isn't working!">
            <a:extLst>
              <a:ext uri="{FF2B5EF4-FFF2-40B4-BE49-F238E27FC236}">
                <a16:creationId xmlns:a16="http://schemas.microsoft.com/office/drawing/2014/main" id="{C8DD10BE-BA46-4496-AC6F-A9F6906ED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432" y="4931596"/>
            <a:ext cx="5430428" cy="249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33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CDB9-5656-4B69-9305-916B9D1B801F}"/>
              </a:ext>
            </a:extLst>
          </p:cNvPr>
          <p:cNvSpPr>
            <a:spLocks noGrp="1"/>
          </p:cNvSpPr>
          <p:nvPr>
            <p:ph type="title"/>
          </p:nvPr>
        </p:nvSpPr>
        <p:spPr/>
        <p:txBody>
          <a:bodyPr/>
          <a:lstStyle/>
          <a:p>
            <a:r>
              <a:rPr lang="en-US" dirty="0"/>
              <a:t>Comprehensive Practice Model</a:t>
            </a:r>
          </a:p>
        </p:txBody>
      </p:sp>
      <p:sp>
        <p:nvSpPr>
          <p:cNvPr id="3" name="Content Placeholder 2">
            <a:extLst>
              <a:ext uri="{FF2B5EF4-FFF2-40B4-BE49-F238E27FC236}">
                <a16:creationId xmlns:a16="http://schemas.microsoft.com/office/drawing/2014/main" id="{9EB84B22-41B3-41EF-8DB7-E08F1060E58F}"/>
              </a:ext>
            </a:extLst>
          </p:cNvPr>
          <p:cNvSpPr>
            <a:spLocks noGrp="1"/>
          </p:cNvSpPr>
          <p:nvPr>
            <p:ph idx="1"/>
          </p:nvPr>
        </p:nvSpPr>
        <p:spPr/>
        <p:txBody>
          <a:bodyPr/>
          <a:lstStyle/>
          <a:p>
            <a:r>
              <a:rPr lang="en-US" dirty="0"/>
              <a:t>A consistent basis for decision-making; </a:t>
            </a:r>
          </a:p>
          <a:p>
            <a:r>
              <a:rPr lang="en-US" dirty="0"/>
              <a:t>Clear expectations and values for working with families, children, youth, and with other stakeholders; and</a:t>
            </a:r>
          </a:p>
          <a:p>
            <a:r>
              <a:rPr lang="en-US" dirty="0"/>
              <a:t>A shared focus on outcomes. </a:t>
            </a:r>
          </a:p>
          <a:p>
            <a:endParaRPr lang="en-US" dirty="0"/>
          </a:p>
          <a:p>
            <a:endParaRPr lang="en-US" dirty="0"/>
          </a:p>
          <a:p>
            <a:endParaRPr lang="en-US" dirty="0"/>
          </a:p>
        </p:txBody>
      </p:sp>
    </p:spTree>
    <p:extLst>
      <p:ext uri="{BB962C8B-B14F-4D97-AF65-F5344CB8AC3E}">
        <p14:creationId xmlns:p14="http://schemas.microsoft.com/office/powerpoint/2010/main" val="2758401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2C106A-E580-4EE5-BBC7-72C313AB7401}"/>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01FA9F37-76CD-405F-9C4C-E680EEE7B82D}"/>
              </a:ext>
            </a:extLst>
          </p:cNvPr>
          <p:cNvPicPr>
            <a:picLocks noGrp="1" noChangeAspect="1"/>
          </p:cNvPicPr>
          <p:nvPr>
            <p:ph idx="1"/>
          </p:nvPr>
        </p:nvPicPr>
        <p:blipFill>
          <a:blip r:embed="rId2"/>
          <a:stretch>
            <a:fillRect/>
          </a:stretch>
        </p:blipFill>
        <p:spPr>
          <a:xfrm>
            <a:off x="2364340" y="627831"/>
            <a:ext cx="7463319" cy="2125713"/>
          </a:xfrm>
        </p:spPr>
      </p:pic>
      <p:pic>
        <p:nvPicPr>
          <p:cNvPr id="11" name="Picture 10">
            <a:extLst>
              <a:ext uri="{FF2B5EF4-FFF2-40B4-BE49-F238E27FC236}">
                <a16:creationId xmlns:a16="http://schemas.microsoft.com/office/drawing/2014/main" id="{30D4D06A-88FC-457A-81DB-AAB59FC64914}"/>
              </a:ext>
            </a:extLst>
          </p:cNvPr>
          <p:cNvPicPr>
            <a:picLocks noChangeAspect="1"/>
          </p:cNvPicPr>
          <p:nvPr/>
        </p:nvPicPr>
        <p:blipFill>
          <a:blip r:embed="rId3"/>
          <a:stretch>
            <a:fillRect/>
          </a:stretch>
        </p:blipFill>
        <p:spPr>
          <a:xfrm>
            <a:off x="380947" y="3319628"/>
            <a:ext cx="3297202" cy="317324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6BD21F7-E9E1-4A2A-B24B-4EA9F86D0F40}"/>
              </a:ext>
            </a:extLst>
          </p:cNvPr>
          <p:cNvPicPr>
            <a:picLocks noChangeAspect="1"/>
          </p:cNvPicPr>
          <p:nvPr/>
        </p:nvPicPr>
        <p:blipFill>
          <a:blip r:embed="rId4"/>
          <a:stretch>
            <a:fillRect/>
          </a:stretch>
        </p:blipFill>
        <p:spPr>
          <a:xfrm>
            <a:off x="4447397" y="3153213"/>
            <a:ext cx="3297203" cy="350607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6C913A9-E8A8-489A-AD6D-503800690A55}"/>
              </a:ext>
            </a:extLst>
          </p:cNvPr>
          <p:cNvPicPr>
            <a:picLocks noChangeAspect="1"/>
          </p:cNvPicPr>
          <p:nvPr/>
        </p:nvPicPr>
        <p:blipFill>
          <a:blip r:embed="rId5"/>
          <a:stretch>
            <a:fillRect/>
          </a:stretch>
        </p:blipFill>
        <p:spPr>
          <a:xfrm>
            <a:off x="8701515" y="3153213"/>
            <a:ext cx="2828793" cy="3444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12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B90B-190A-44C9-B4E6-9AE655922F45}"/>
              </a:ext>
            </a:extLst>
          </p:cNvPr>
          <p:cNvSpPr>
            <a:spLocks noGrp="1"/>
          </p:cNvSpPr>
          <p:nvPr>
            <p:ph type="title"/>
          </p:nvPr>
        </p:nvSpPr>
        <p:spPr/>
        <p:txBody>
          <a:bodyPr/>
          <a:lstStyle/>
          <a:p>
            <a:r>
              <a:rPr lang="en-US" dirty="0"/>
              <a:t>Staff Highlight</a:t>
            </a:r>
          </a:p>
        </p:txBody>
      </p:sp>
      <p:pic>
        <p:nvPicPr>
          <p:cNvPr id="5" name="Content Placeholder 4">
            <a:extLst>
              <a:ext uri="{FF2B5EF4-FFF2-40B4-BE49-F238E27FC236}">
                <a16:creationId xmlns:a16="http://schemas.microsoft.com/office/drawing/2014/main" id="{68D1AB40-6A8D-41B1-A92E-479CF030853B}"/>
              </a:ext>
            </a:extLst>
          </p:cNvPr>
          <p:cNvPicPr>
            <a:picLocks noGrp="1" noChangeAspect="1"/>
          </p:cNvPicPr>
          <p:nvPr>
            <p:ph sz="half" idx="1"/>
          </p:nvPr>
        </p:nvPicPr>
        <p:blipFill>
          <a:blip r:embed="rId2"/>
          <a:stretch>
            <a:fillRect/>
          </a:stretch>
        </p:blipFill>
        <p:spPr>
          <a:xfrm>
            <a:off x="1819275" y="2120106"/>
            <a:ext cx="3219450" cy="3762375"/>
          </a:xfrm>
          <a:prstGeom prst="rect">
            <a:avLst/>
          </a:prstGeom>
        </p:spPr>
      </p:pic>
      <p:sp>
        <p:nvSpPr>
          <p:cNvPr id="4" name="Content Placeholder 3">
            <a:extLst>
              <a:ext uri="{FF2B5EF4-FFF2-40B4-BE49-F238E27FC236}">
                <a16:creationId xmlns:a16="http://schemas.microsoft.com/office/drawing/2014/main" id="{C26A1703-CF3D-422D-8401-04044077F500}"/>
              </a:ext>
            </a:extLst>
          </p:cNvPr>
          <p:cNvSpPr>
            <a:spLocks noGrp="1"/>
          </p:cNvSpPr>
          <p:nvPr>
            <p:ph sz="half" idx="2"/>
          </p:nvPr>
        </p:nvSpPr>
        <p:spPr/>
        <p:txBody>
          <a:bodyPr/>
          <a:lstStyle/>
          <a:p>
            <a:r>
              <a:rPr lang="en-US" dirty="0"/>
              <a:t>Natalie Towns</a:t>
            </a:r>
          </a:p>
          <a:p>
            <a:r>
              <a:rPr lang="en-US" dirty="0"/>
              <a:t>Prevention Section Manager</a:t>
            </a:r>
          </a:p>
          <a:p>
            <a:r>
              <a:rPr lang="en-US" dirty="0"/>
              <a:t>Chair, National Family Support Network Steering Committee</a:t>
            </a:r>
          </a:p>
          <a:p>
            <a:r>
              <a:rPr lang="en-US" dirty="0"/>
              <a:t>Parent Advisory Council</a:t>
            </a:r>
          </a:p>
          <a:p>
            <a:r>
              <a:rPr lang="en-US" dirty="0"/>
              <a:t>State Child Abuse Prevention Plan developed</a:t>
            </a:r>
          </a:p>
          <a:p>
            <a:r>
              <a:rPr lang="en-US" dirty="0"/>
              <a:t>Essentials for Childhood</a:t>
            </a:r>
          </a:p>
        </p:txBody>
      </p:sp>
    </p:spTree>
    <p:extLst>
      <p:ext uri="{BB962C8B-B14F-4D97-AF65-F5344CB8AC3E}">
        <p14:creationId xmlns:p14="http://schemas.microsoft.com/office/powerpoint/2010/main" val="372122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872A-8DEC-473B-85F4-577243175ACE}"/>
              </a:ext>
            </a:extLst>
          </p:cNvPr>
          <p:cNvPicPr>
            <a:picLocks noChangeAspect="1"/>
          </p:cNvPicPr>
          <p:nvPr/>
        </p:nvPicPr>
        <p:blipFill>
          <a:blip r:embed="rId2"/>
          <a:stretch>
            <a:fillRect/>
          </a:stretch>
        </p:blipFill>
        <p:spPr>
          <a:xfrm>
            <a:off x="192156" y="910600"/>
            <a:ext cx="9268676" cy="5571067"/>
          </a:xfrm>
          <a:prstGeom prst="rect">
            <a:avLst/>
          </a:prstGeom>
        </p:spPr>
      </p:pic>
      <p:sp>
        <p:nvSpPr>
          <p:cNvPr id="3" name="TextBox 2">
            <a:extLst>
              <a:ext uri="{FF2B5EF4-FFF2-40B4-BE49-F238E27FC236}">
                <a16:creationId xmlns:a16="http://schemas.microsoft.com/office/drawing/2014/main" id="{60B1CC3C-30BB-4323-8CA6-CBA51BF01740}"/>
              </a:ext>
            </a:extLst>
          </p:cNvPr>
          <p:cNvSpPr txBox="1"/>
          <p:nvPr/>
        </p:nvSpPr>
        <p:spPr>
          <a:xfrm>
            <a:off x="9490228" y="834799"/>
            <a:ext cx="249415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Comparison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Florida has an established 34 to 37 (minute) average handle time target. Texas previously had a target of 45 minutes but  reduced it to 35 minutes, with current performance reported to be in the “high 30s.”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CICC recently established an initial AHT target of &lt; 40 minutes. </a:t>
            </a:r>
          </a:p>
        </p:txBody>
      </p:sp>
      <p:pic>
        <p:nvPicPr>
          <p:cNvPr id="1026" name="Picture 2">
            <a:extLst>
              <a:ext uri="{FF2B5EF4-FFF2-40B4-BE49-F238E27FC236}">
                <a16:creationId xmlns:a16="http://schemas.microsoft.com/office/drawing/2014/main" id="{922FA194-8618-4A37-B2D2-39DB9328F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0228" y="3428999"/>
            <a:ext cx="241935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954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3EA9-10A8-490A-AC3E-224C330FCD51}"/>
              </a:ext>
            </a:extLst>
          </p:cNvPr>
          <p:cNvSpPr>
            <a:spLocks noGrp="1"/>
          </p:cNvSpPr>
          <p:nvPr>
            <p:ph type="title"/>
          </p:nvPr>
        </p:nvSpPr>
        <p:spPr>
          <a:xfrm>
            <a:off x="529980" y="365125"/>
            <a:ext cx="10515600" cy="1325563"/>
          </a:xfrm>
        </p:spPr>
        <p:txBody>
          <a:bodyPr/>
          <a:lstStyle/>
          <a:p>
            <a:r>
              <a:rPr lang="en-US" dirty="0">
                <a:effectLst>
                  <a:outerShdw blurRad="38100" dist="38100" dir="2700000" algn="tl">
                    <a:srgbClr val="000000">
                      <a:alpha val="43137"/>
                    </a:srgbClr>
                  </a:outerShdw>
                </a:effectLst>
              </a:rPr>
              <a:t>Assigned Intakes – March 2020</a:t>
            </a:r>
          </a:p>
        </p:txBody>
      </p:sp>
      <p:pic>
        <p:nvPicPr>
          <p:cNvPr id="3" name="Picture 2">
            <a:extLst>
              <a:ext uri="{FF2B5EF4-FFF2-40B4-BE49-F238E27FC236}">
                <a16:creationId xmlns:a16="http://schemas.microsoft.com/office/drawing/2014/main" id="{41287B90-8D1A-45BC-8C80-C7753C15C3E1}"/>
              </a:ext>
            </a:extLst>
          </p:cNvPr>
          <p:cNvPicPr>
            <a:picLocks noChangeAspect="1"/>
          </p:cNvPicPr>
          <p:nvPr/>
        </p:nvPicPr>
        <p:blipFill>
          <a:blip r:embed="rId2"/>
          <a:stretch>
            <a:fillRect/>
          </a:stretch>
        </p:blipFill>
        <p:spPr>
          <a:xfrm>
            <a:off x="379181" y="1349672"/>
            <a:ext cx="9378773" cy="5325448"/>
          </a:xfrm>
          <a:prstGeom prst="rect">
            <a:avLst/>
          </a:prstGeom>
        </p:spPr>
      </p:pic>
    </p:spTree>
    <p:extLst>
      <p:ext uri="{BB962C8B-B14F-4D97-AF65-F5344CB8AC3E}">
        <p14:creationId xmlns:p14="http://schemas.microsoft.com/office/powerpoint/2010/main" val="126809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3EA9-10A8-490A-AC3E-224C330FCD5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Assigned Intakes – June 2020</a:t>
            </a:r>
            <a:endParaRPr lang="en-US"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02FE7EB4-676D-472F-B634-523459A3E03F}"/>
              </a:ext>
            </a:extLst>
          </p:cNvPr>
          <p:cNvPicPr>
            <a:picLocks noChangeAspect="1"/>
          </p:cNvPicPr>
          <p:nvPr/>
        </p:nvPicPr>
        <p:blipFill>
          <a:blip r:embed="rId2"/>
          <a:stretch>
            <a:fillRect/>
          </a:stretch>
        </p:blipFill>
        <p:spPr>
          <a:xfrm>
            <a:off x="627017" y="1431262"/>
            <a:ext cx="8987246" cy="5103132"/>
          </a:xfrm>
          <a:prstGeom prst="rect">
            <a:avLst/>
          </a:prstGeom>
        </p:spPr>
      </p:pic>
    </p:spTree>
    <p:extLst>
      <p:ext uri="{BB962C8B-B14F-4D97-AF65-F5344CB8AC3E}">
        <p14:creationId xmlns:p14="http://schemas.microsoft.com/office/powerpoint/2010/main" val="3272132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2B48-69DC-4868-970A-81651F3AE004}"/>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Assigned Intakes – September 2020</a:t>
            </a:r>
            <a:endParaRPr lang="en-US"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4E75472F-445D-41EB-A0BB-704263CAFB1A}"/>
              </a:ext>
            </a:extLst>
          </p:cNvPr>
          <p:cNvPicPr>
            <a:picLocks noChangeAspect="1"/>
          </p:cNvPicPr>
          <p:nvPr/>
        </p:nvPicPr>
        <p:blipFill>
          <a:blip r:embed="rId2"/>
          <a:stretch>
            <a:fillRect/>
          </a:stretch>
        </p:blipFill>
        <p:spPr>
          <a:xfrm>
            <a:off x="838200" y="1392168"/>
            <a:ext cx="8897962" cy="5183729"/>
          </a:xfrm>
          <a:prstGeom prst="rect">
            <a:avLst/>
          </a:prstGeom>
        </p:spPr>
      </p:pic>
    </p:spTree>
    <p:extLst>
      <p:ext uri="{BB962C8B-B14F-4D97-AF65-F5344CB8AC3E}">
        <p14:creationId xmlns:p14="http://schemas.microsoft.com/office/powerpoint/2010/main" val="831331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46C9-0001-4895-AE06-A6016B4E7E25}"/>
              </a:ext>
            </a:extLst>
          </p:cNvPr>
          <p:cNvSpPr>
            <a:spLocks noGrp="1"/>
          </p:cNvSpPr>
          <p:nvPr>
            <p:ph type="title"/>
          </p:nvPr>
        </p:nvSpPr>
        <p:spPr/>
        <p:txBody>
          <a:bodyPr/>
          <a:lstStyle/>
          <a:p>
            <a:r>
              <a:rPr lang="en-US" dirty="0"/>
              <a:t>Staff Highlight</a:t>
            </a:r>
          </a:p>
        </p:txBody>
      </p:sp>
      <p:sp>
        <p:nvSpPr>
          <p:cNvPr id="3" name="Content Placeholder 2">
            <a:extLst>
              <a:ext uri="{FF2B5EF4-FFF2-40B4-BE49-F238E27FC236}">
                <a16:creationId xmlns:a16="http://schemas.microsoft.com/office/drawing/2014/main" id="{7ACAD630-5AA8-4DBE-8D3D-7260D5C18367}"/>
              </a:ext>
            </a:extLst>
          </p:cNvPr>
          <p:cNvSpPr>
            <a:spLocks noGrp="1"/>
          </p:cNvSpPr>
          <p:nvPr>
            <p:ph sz="half" idx="1"/>
          </p:nvPr>
        </p:nvSpPr>
        <p:spPr/>
        <p:txBody>
          <a:bodyPr>
            <a:normAutofit fontScale="92500" lnSpcReduction="10000"/>
          </a:bodyPr>
          <a:lstStyle/>
          <a:p>
            <a:r>
              <a:rPr lang="en-US" dirty="0" err="1"/>
              <a:t>Nicoisha</a:t>
            </a:r>
            <a:r>
              <a:rPr lang="en-US" dirty="0"/>
              <a:t> Render </a:t>
            </a:r>
          </a:p>
          <a:p>
            <a:r>
              <a:rPr lang="en-US" dirty="0"/>
              <a:t>Social Services Supervisor, Newton County</a:t>
            </a:r>
          </a:p>
          <a:p>
            <a:r>
              <a:rPr lang="en-US" dirty="0"/>
              <a:t>Child Advocate of the Year award by the Newton County Multi-</a:t>
            </a:r>
            <a:r>
              <a:rPr lang="en-US" dirty="0" err="1"/>
              <a:t>Displinary</a:t>
            </a:r>
            <a:r>
              <a:rPr lang="en-US" dirty="0"/>
              <a:t> Team </a:t>
            </a:r>
          </a:p>
          <a:p>
            <a:r>
              <a:rPr lang="en-US" dirty="0" err="1"/>
              <a:t>Nicoisha</a:t>
            </a:r>
            <a:r>
              <a:rPr lang="en-US" dirty="0"/>
              <a:t> goes above and beyond to fight for what these children deserve and what is best for them. She is always willing to assist other agencies and partners working towards the same mission. </a:t>
            </a:r>
          </a:p>
          <a:p>
            <a:endParaRPr lang="en-US" dirty="0"/>
          </a:p>
        </p:txBody>
      </p:sp>
      <p:pic>
        <p:nvPicPr>
          <p:cNvPr id="5" name="Content Placeholder 4">
            <a:extLst>
              <a:ext uri="{FF2B5EF4-FFF2-40B4-BE49-F238E27FC236}">
                <a16:creationId xmlns:a16="http://schemas.microsoft.com/office/drawing/2014/main" id="{13DB8D9B-8D3B-4153-9F0D-032A7BF36F2F}"/>
              </a:ext>
            </a:extLst>
          </p:cNvPr>
          <p:cNvPicPr>
            <a:picLocks noGrp="1" noChangeAspect="1"/>
          </p:cNvPicPr>
          <p:nvPr>
            <p:ph sz="half" idx="2"/>
          </p:nvPr>
        </p:nvPicPr>
        <p:blipFill>
          <a:blip r:embed="rId2"/>
          <a:stretch>
            <a:fillRect/>
          </a:stretch>
        </p:blipFill>
        <p:spPr>
          <a:xfrm>
            <a:off x="7324905" y="2087008"/>
            <a:ext cx="2876190" cy="3828571"/>
          </a:xfrm>
          <a:prstGeom prst="rect">
            <a:avLst/>
          </a:prstGeom>
        </p:spPr>
      </p:pic>
    </p:spTree>
    <p:extLst>
      <p:ext uri="{BB962C8B-B14F-4D97-AF65-F5344CB8AC3E}">
        <p14:creationId xmlns:p14="http://schemas.microsoft.com/office/powerpoint/2010/main" val="139443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425F-AA76-4C5C-8247-6E3DA1EB446C}"/>
              </a:ext>
            </a:extLst>
          </p:cNvPr>
          <p:cNvSpPr>
            <a:spLocks noGrp="1"/>
          </p:cNvSpPr>
          <p:nvPr>
            <p:ph type="title"/>
          </p:nvPr>
        </p:nvSpPr>
        <p:spPr>
          <a:xfrm>
            <a:off x="838200" y="416495"/>
            <a:ext cx="10515600" cy="1325563"/>
          </a:xfrm>
        </p:spPr>
        <p:txBody>
          <a:bodyPr/>
          <a:lstStyle/>
          <a:p>
            <a:r>
              <a:rPr lang="en-US" dirty="0">
                <a:effectLst>
                  <a:outerShdw blurRad="38100" dist="38100" dir="2700000" algn="tl">
                    <a:srgbClr val="000000">
                      <a:alpha val="43137"/>
                    </a:srgbClr>
                  </a:outerShdw>
                </a:effectLst>
              </a:rPr>
              <a:t>Virtual Contacts </a:t>
            </a:r>
          </a:p>
        </p:txBody>
      </p:sp>
      <p:sp>
        <p:nvSpPr>
          <p:cNvPr id="3" name="Content Placeholder 2">
            <a:extLst>
              <a:ext uri="{FF2B5EF4-FFF2-40B4-BE49-F238E27FC236}">
                <a16:creationId xmlns:a16="http://schemas.microsoft.com/office/drawing/2014/main" id="{C5DE433A-8141-4EAA-9E59-5AEAB8C5CB7C}"/>
              </a:ext>
            </a:extLst>
          </p:cNvPr>
          <p:cNvSpPr>
            <a:spLocks noGrp="1"/>
          </p:cNvSpPr>
          <p:nvPr>
            <p:ph idx="1"/>
          </p:nvPr>
        </p:nvSpPr>
        <p:spPr>
          <a:xfrm>
            <a:off x="838200" y="1856447"/>
            <a:ext cx="5338864" cy="4351338"/>
          </a:xfrm>
        </p:spPr>
        <p:txBody>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rPr>
              <a:t>Our final ECEM outcome for FFY2020 is nearly 97%  </a:t>
            </a: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latin typeface="Calibri" panose="020F0502020204030204" pitchFamily="34" charset="0"/>
                <a:ea typeface="Calibri" panose="020F0502020204030204" pitchFamily="34" charset="0"/>
              </a:rPr>
              <a:t>T</a:t>
            </a:r>
            <a:r>
              <a:rPr lang="en-US" sz="2400" dirty="0">
                <a:effectLst/>
                <a:latin typeface="Calibri" panose="020F0502020204030204" pitchFamily="34" charset="0"/>
                <a:ea typeface="Calibri" panose="020F0502020204030204" pitchFamily="34" charset="0"/>
              </a:rPr>
              <a:t>his exceeds the federal requirement of 95% </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Georgia also easily exceeded the 50% in home requirement</a:t>
            </a:r>
            <a:endParaRPr lang="en-US" dirty="0"/>
          </a:p>
        </p:txBody>
      </p:sp>
      <p:pic>
        <p:nvPicPr>
          <p:cNvPr id="5" name="Picture 4">
            <a:extLst>
              <a:ext uri="{FF2B5EF4-FFF2-40B4-BE49-F238E27FC236}">
                <a16:creationId xmlns:a16="http://schemas.microsoft.com/office/drawing/2014/main" id="{474FFBD9-E8B3-4289-99AE-190337D4C73C}"/>
              </a:ext>
            </a:extLst>
          </p:cNvPr>
          <p:cNvPicPr>
            <a:picLocks noChangeAspect="1"/>
          </p:cNvPicPr>
          <p:nvPr/>
        </p:nvPicPr>
        <p:blipFill>
          <a:blip r:embed="rId2"/>
          <a:stretch>
            <a:fillRect/>
          </a:stretch>
        </p:blipFill>
        <p:spPr>
          <a:xfrm>
            <a:off x="6690675" y="1825625"/>
            <a:ext cx="4243214" cy="3204981"/>
          </a:xfrm>
          <a:prstGeom prst="rect">
            <a:avLst/>
          </a:prstGeom>
        </p:spPr>
      </p:pic>
    </p:spTree>
    <p:extLst>
      <p:ext uri="{BB962C8B-B14F-4D97-AF65-F5344CB8AC3E}">
        <p14:creationId xmlns:p14="http://schemas.microsoft.com/office/powerpoint/2010/main" val="355410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AEE5A-212B-4D87-A1A3-B1BE6F4827DC}"/>
              </a:ext>
            </a:extLst>
          </p:cNvPr>
          <p:cNvSpPr/>
          <p:nvPr/>
        </p:nvSpPr>
        <p:spPr>
          <a:xfrm>
            <a:off x="1684421" y="577516"/>
            <a:ext cx="865775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Approval of January 12, 2021 agenda</a:t>
            </a:r>
          </a:p>
        </p:txBody>
      </p:sp>
      <p:pic>
        <p:nvPicPr>
          <p:cNvPr id="6" name="Picture 5">
            <a:extLst>
              <a:ext uri="{FF2B5EF4-FFF2-40B4-BE49-F238E27FC236}">
                <a16:creationId xmlns:a16="http://schemas.microsoft.com/office/drawing/2014/main" id="{983A5A0F-0DD9-4D34-8E74-9E20CF7D5E31}"/>
              </a:ext>
            </a:extLst>
          </p:cNvPr>
          <p:cNvPicPr>
            <a:picLocks noChangeAspect="1"/>
          </p:cNvPicPr>
          <p:nvPr/>
        </p:nvPicPr>
        <p:blipFill>
          <a:blip r:embed="rId2"/>
          <a:stretch>
            <a:fillRect/>
          </a:stretch>
        </p:blipFill>
        <p:spPr>
          <a:xfrm>
            <a:off x="3616514" y="1035345"/>
            <a:ext cx="4563209" cy="5822655"/>
          </a:xfrm>
          <a:prstGeom prst="rect">
            <a:avLst/>
          </a:prstGeom>
        </p:spPr>
      </p:pic>
    </p:spTree>
    <p:extLst>
      <p:ext uri="{BB962C8B-B14F-4D97-AF65-F5344CB8AC3E}">
        <p14:creationId xmlns:p14="http://schemas.microsoft.com/office/powerpoint/2010/main" val="4078812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9343-9FF6-4889-B5A9-CF42676DBA09}"/>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Children / Youth in Foster Care</a:t>
            </a:r>
          </a:p>
        </p:txBody>
      </p:sp>
      <p:pic>
        <p:nvPicPr>
          <p:cNvPr id="5" name="Picture 4">
            <a:extLst>
              <a:ext uri="{FF2B5EF4-FFF2-40B4-BE49-F238E27FC236}">
                <a16:creationId xmlns:a16="http://schemas.microsoft.com/office/drawing/2014/main" id="{8377C18E-9459-4073-8C2B-06DF4CE1B65E}"/>
              </a:ext>
            </a:extLst>
          </p:cNvPr>
          <p:cNvPicPr>
            <a:picLocks noChangeAspect="1"/>
          </p:cNvPicPr>
          <p:nvPr/>
        </p:nvPicPr>
        <p:blipFill>
          <a:blip r:embed="rId2"/>
          <a:stretch>
            <a:fillRect/>
          </a:stretch>
        </p:blipFill>
        <p:spPr>
          <a:xfrm>
            <a:off x="947370" y="1414271"/>
            <a:ext cx="9724483" cy="5078604"/>
          </a:xfrm>
          <a:prstGeom prst="rect">
            <a:avLst/>
          </a:prstGeom>
        </p:spPr>
      </p:pic>
    </p:spTree>
    <p:extLst>
      <p:ext uri="{BB962C8B-B14F-4D97-AF65-F5344CB8AC3E}">
        <p14:creationId xmlns:p14="http://schemas.microsoft.com/office/powerpoint/2010/main" val="2592192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E13267-3FCE-4B3E-A98D-FFB500873833}"/>
              </a:ext>
            </a:extLst>
          </p:cNvPr>
          <p:cNvSpPr>
            <a:spLocks noGrp="1"/>
          </p:cNvSpPr>
          <p:nvPr>
            <p:ph type="title"/>
          </p:nvPr>
        </p:nvSpPr>
        <p:spPr>
          <a:xfrm>
            <a:off x="838200" y="406221"/>
            <a:ext cx="10515600" cy="1325563"/>
          </a:xfrm>
        </p:spPr>
        <p:txBody>
          <a:bodyPr/>
          <a:lstStyle/>
          <a:p>
            <a:r>
              <a:rPr lang="en-US" dirty="0">
                <a:effectLst>
                  <a:outerShdw blurRad="38100" dist="38100" dir="2700000" algn="tl">
                    <a:srgbClr val="000000">
                      <a:alpha val="43137"/>
                    </a:srgbClr>
                  </a:outerShdw>
                </a:effectLst>
              </a:rPr>
              <a:t>Simplification</a:t>
            </a:r>
          </a:p>
        </p:txBody>
      </p:sp>
      <p:sp>
        <p:nvSpPr>
          <p:cNvPr id="5" name="Content Placeholder 4">
            <a:extLst>
              <a:ext uri="{FF2B5EF4-FFF2-40B4-BE49-F238E27FC236}">
                <a16:creationId xmlns:a16="http://schemas.microsoft.com/office/drawing/2014/main" id="{CB221897-0096-4A07-B2F4-07CA75CCE2B5}"/>
              </a:ext>
            </a:extLst>
          </p:cNvPr>
          <p:cNvSpPr>
            <a:spLocks noGrp="1"/>
          </p:cNvSpPr>
          <p:nvPr>
            <p:ph sz="half" idx="1"/>
          </p:nvPr>
        </p:nvSpPr>
        <p:spPr>
          <a:xfrm>
            <a:off x="838200" y="1599597"/>
            <a:ext cx="5181600" cy="4351338"/>
          </a:xfrm>
        </p:spPr>
        <p:txBody>
          <a:bodyPr>
            <a:normAutofit/>
          </a:bodyPr>
          <a:lstStyle/>
          <a:p>
            <a:pPr marL="0" marR="0" lvl="0" indent="0" algn="just">
              <a:lnSpc>
                <a:spcPct val="107000"/>
              </a:lnSpc>
              <a:spcBef>
                <a:spcPts val="0"/>
              </a:spcBef>
              <a:spcAft>
                <a:spcPts val="0"/>
              </a:spcAft>
              <a:buNone/>
            </a:pP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Non-Resident Children Policy </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CICC </a:t>
            </a:r>
            <a:r>
              <a:rPr lang="en-US" sz="2600" dirty="0">
                <a:latin typeface="Calibri" panose="020F0502020204030204" pitchFamily="34" charset="0"/>
                <a:ea typeface="Calibri" panose="020F0502020204030204" pitchFamily="34" charset="0"/>
                <a:cs typeface="Times New Roman" panose="02020603050405020304" pitchFamily="18" charset="0"/>
              </a:rPr>
              <a:t>Emergency Contact </a:t>
            </a:r>
            <a:r>
              <a:rPr lang="en-US" sz="2600" dirty="0">
                <a:effectLst/>
                <a:latin typeface="Calibri" panose="020F0502020204030204" pitchFamily="34" charset="0"/>
                <a:ea typeface="Calibri" panose="020F0502020204030204" pitchFamily="34" charset="0"/>
                <a:cs typeface="Times New Roman" panose="02020603050405020304" pitchFamily="18" charset="0"/>
              </a:rPr>
              <a:t>Lines  </a:t>
            </a:r>
          </a:p>
          <a:p>
            <a:pPr marL="342900" marR="0" lvl="0" indent="-342900" algn="just">
              <a:lnSpc>
                <a:spcPct val="107000"/>
              </a:lnSpc>
              <a:spcBef>
                <a:spcPts val="0"/>
              </a:spcBef>
              <a:spcAft>
                <a:spcPts val="0"/>
              </a:spcAft>
              <a:buFont typeface="Symbol" panose="05050102010706020507" pitchFamily="18"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CICC Emergency SHINES History Screens</a:t>
            </a:r>
          </a:p>
          <a:p>
            <a:pPr marL="342900" marR="0" lvl="0" indent="-342900" algn="just">
              <a:lnSpc>
                <a:spcPct val="107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Permanency Case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Staffings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Dynamic Case Review Process</a:t>
            </a:r>
          </a:p>
          <a:p>
            <a:pPr marL="342900" marR="0" lvl="0" indent="-342900" algn="just">
              <a:lnSpc>
                <a:spcPct val="107000"/>
              </a:lnSpc>
              <a:spcBef>
                <a:spcPts val="0"/>
              </a:spcBef>
              <a:spcAft>
                <a:spcPts val="0"/>
              </a:spcAft>
              <a:buFont typeface="Symbol" panose="05050102010706020507" pitchFamily="18"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CDNFSI Reports Discontinued on Screen-outs</a:t>
            </a:r>
          </a:p>
          <a:p>
            <a:pPr marL="342900" marR="0" lvl="0" indent="-342900" algn="just">
              <a:lnSpc>
                <a:spcPct val="107000"/>
              </a:lnSpc>
              <a:spcBef>
                <a:spcPts val="0"/>
              </a:spcBef>
              <a:spcAft>
                <a:spcPts val="0"/>
              </a:spcAft>
              <a:buFont typeface="Symbol" panose="05050102010706020507" pitchFamily="18"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Calling the Reporter</a:t>
            </a:r>
            <a:endParaRPr lang="en-US" sz="2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6" name="Content Placeholder 5">
            <a:extLst>
              <a:ext uri="{FF2B5EF4-FFF2-40B4-BE49-F238E27FC236}">
                <a16:creationId xmlns:a16="http://schemas.microsoft.com/office/drawing/2014/main" id="{0ECFBAB6-51BF-4A20-BBD9-81EE98F8D17F}"/>
              </a:ext>
            </a:extLst>
          </p:cNvPr>
          <p:cNvSpPr>
            <a:spLocks noGrp="1"/>
          </p:cNvSpPr>
          <p:nvPr>
            <p:ph sz="half" idx="2"/>
          </p:nvPr>
        </p:nvSpPr>
        <p:spPr>
          <a:xfrm>
            <a:off x="6151652" y="1825625"/>
            <a:ext cx="5181600" cy="4351338"/>
          </a:xfrm>
        </p:spPr>
        <p:txBody>
          <a:bodyPr>
            <a:normAutofit/>
          </a:bodyPr>
          <a:lstStyle/>
          <a:p>
            <a:pPr marL="0" marR="0" lvl="0" indent="0" algn="just">
              <a:lnSpc>
                <a:spcPct val="107000"/>
              </a:lnSpc>
              <a:spcBef>
                <a:spcPts val="0"/>
              </a:spcBef>
              <a:spcAft>
                <a:spcPts val="0"/>
              </a:spcAf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descr="A picture containing graphical user interface&#10;&#10;Description automatically generated">
            <a:extLst>
              <a:ext uri="{FF2B5EF4-FFF2-40B4-BE49-F238E27FC236}">
                <a16:creationId xmlns:a16="http://schemas.microsoft.com/office/drawing/2014/main" id="{D53A4C9F-94A5-47AF-B5D7-380786DDC742}"/>
              </a:ext>
            </a:extLst>
          </p:cNvPr>
          <p:cNvPicPr>
            <a:picLocks noChangeAspect="1"/>
          </p:cNvPicPr>
          <p:nvPr/>
        </p:nvPicPr>
        <p:blipFill>
          <a:blip r:embed="rId2"/>
          <a:stretch>
            <a:fillRect/>
          </a:stretch>
        </p:blipFill>
        <p:spPr>
          <a:xfrm>
            <a:off x="6346540" y="2304172"/>
            <a:ext cx="5345452" cy="3207271"/>
          </a:xfrm>
          <a:prstGeom prst="rect">
            <a:avLst/>
          </a:prstGeom>
        </p:spPr>
      </p:pic>
    </p:spTree>
    <p:extLst>
      <p:ext uri="{BB962C8B-B14F-4D97-AF65-F5344CB8AC3E}">
        <p14:creationId xmlns:p14="http://schemas.microsoft.com/office/powerpoint/2010/main" val="2132702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D1D3-02A5-4857-A3E6-A50CD75CC0CA}"/>
              </a:ext>
            </a:extLst>
          </p:cNvPr>
          <p:cNvSpPr>
            <a:spLocks noGrp="1"/>
          </p:cNvSpPr>
          <p:nvPr>
            <p:ph type="title"/>
          </p:nvPr>
        </p:nvSpPr>
        <p:spPr>
          <a:xfrm>
            <a:off x="572493" y="238539"/>
            <a:ext cx="11018520" cy="1434415"/>
          </a:xfrm>
        </p:spPr>
        <p:txBody>
          <a:bodyPr anchor="b">
            <a:normAutofit/>
          </a:bodyPr>
          <a:lstStyle/>
          <a:p>
            <a:r>
              <a:rPr lang="en-US" dirty="0">
                <a:effectLst>
                  <a:outerShdw blurRad="38100" dist="38100" dir="2700000" algn="tl">
                    <a:srgbClr val="000000">
                      <a:alpha val="43137"/>
                    </a:srgbClr>
                  </a:outerShdw>
                </a:effectLst>
              </a:rPr>
              <a:t>2020 National Observances</a:t>
            </a:r>
          </a:p>
        </p:txBody>
      </p:sp>
      <p:sp>
        <p:nvSpPr>
          <p:cNvPr id="3" name="Content Placeholder 2">
            <a:extLst>
              <a:ext uri="{FF2B5EF4-FFF2-40B4-BE49-F238E27FC236}">
                <a16:creationId xmlns:a16="http://schemas.microsoft.com/office/drawing/2014/main" id="{87484CDB-F0DF-4093-8629-1E58576A0B2E}"/>
              </a:ext>
            </a:extLst>
          </p:cNvPr>
          <p:cNvSpPr>
            <a:spLocks noGrp="1"/>
          </p:cNvSpPr>
          <p:nvPr>
            <p:ph idx="1"/>
          </p:nvPr>
        </p:nvSpPr>
        <p:spPr>
          <a:xfrm>
            <a:off x="572493" y="2071316"/>
            <a:ext cx="6713552" cy="4119172"/>
          </a:xfrm>
        </p:spPr>
        <p:txBody>
          <a:bodyPr anchor="t">
            <a:normAutofit/>
          </a:bodyPr>
          <a:lstStyle/>
          <a:p>
            <a:pPr algn="just"/>
            <a:r>
              <a:rPr lang="en-US" sz="2400" dirty="0">
                <a:effectLst/>
                <a:ea typeface="Times New Roman" panose="02020603050405020304" pitchFamily="18" charset="0"/>
              </a:rPr>
              <a:t>April: Child Abuse Prevention Month</a:t>
            </a:r>
          </a:p>
          <a:p>
            <a:pPr algn="just"/>
            <a:r>
              <a:rPr lang="en-US" sz="2400" dirty="0">
                <a:ea typeface="Times New Roman" panose="02020603050405020304" pitchFamily="18" charset="0"/>
              </a:rPr>
              <a:t>May:</a:t>
            </a:r>
            <a:r>
              <a:rPr lang="en-US" sz="2400" dirty="0">
                <a:effectLst/>
                <a:ea typeface="Times New Roman" panose="02020603050405020304" pitchFamily="18" charset="0"/>
              </a:rPr>
              <a:t> Foster Care Month</a:t>
            </a:r>
          </a:p>
          <a:p>
            <a:pPr algn="just"/>
            <a:r>
              <a:rPr lang="en-US" sz="2400" dirty="0">
                <a:ea typeface="Times New Roman" panose="02020603050405020304" pitchFamily="18" charset="0"/>
              </a:rPr>
              <a:t>June: Reunification Month </a:t>
            </a:r>
          </a:p>
          <a:p>
            <a:pPr algn="just"/>
            <a:r>
              <a:rPr lang="en-US" sz="2400" dirty="0">
                <a:ea typeface="Times New Roman" panose="02020603050405020304" pitchFamily="18" charset="0"/>
              </a:rPr>
              <a:t>September:</a:t>
            </a:r>
            <a:r>
              <a:rPr lang="en-US" sz="2400" dirty="0">
                <a:effectLst/>
                <a:ea typeface="Times New Roman" panose="02020603050405020304" pitchFamily="18" charset="0"/>
              </a:rPr>
              <a:t> Kinship Care Month </a:t>
            </a:r>
          </a:p>
          <a:p>
            <a:pPr algn="just"/>
            <a:r>
              <a:rPr lang="en-US" sz="2400" dirty="0">
                <a:ea typeface="Times New Roman" panose="02020603050405020304" pitchFamily="18" charset="0"/>
              </a:rPr>
              <a:t>November: Adoption Month</a:t>
            </a:r>
            <a:endParaRPr lang="en-US" sz="2400" dirty="0">
              <a:effectLst/>
              <a:ea typeface="Times New Roman" panose="02020603050405020304" pitchFamily="18" charset="0"/>
            </a:endParaRPr>
          </a:p>
        </p:txBody>
      </p:sp>
      <p:pic>
        <p:nvPicPr>
          <p:cNvPr id="10" name="Picture 9">
            <a:extLst>
              <a:ext uri="{FF2B5EF4-FFF2-40B4-BE49-F238E27FC236}">
                <a16:creationId xmlns:a16="http://schemas.microsoft.com/office/drawing/2014/main" id="{A769F17C-AFDA-4DE0-8936-548FCE8E23AA}"/>
              </a:ext>
            </a:extLst>
          </p:cNvPr>
          <p:cNvPicPr>
            <a:picLocks noChangeAspect="1"/>
          </p:cNvPicPr>
          <p:nvPr/>
        </p:nvPicPr>
        <p:blipFill>
          <a:blip r:embed="rId3"/>
          <a:stretch>
            <a:fillRect/>
          </a:stretch>
        </p:blipFill>
        <p:spPr>
          <a:xfrm>
            <a:off x="6549963" y="2265677"/>
            <a:ext cx="4655381" cy="2912500"/>
          </a:xfrm>
          <a:prstGeom prst="rect">
            <a:avLst/>
          </a:prstGeom>
        </p:spPr>
      </p:pic>
    </p:spTree>
    <p:extLst>
      <p:ext uri="{BB962C8B-B14F-4D97-AF65-F5344CB8AC3E}">
        <p14:creationId xmlns:p14="http://schemas.microsoft.com/office/powerpoint/2010/main" val="310060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8D9C-B30F-4455-BC3C-ED709E668F00}"/>
              </a:ext>
            </a:extLst>
          </p:cNvPr>
          <p:cNvSpPr>
            <a:spLocks noGrp="1"/>
          </p:cNvSpPr>
          <p:nvPr>
            <p:ph type="title"/>
          </p:nvPr>
        </p:nvSpPr>
        <p:spPr>
          <a:xfrm>
            <a:off x="505618" y="454064"/>
            <a:ext cx="11016380" cy="1200361"/>
          </a:xfrm>
        </p:spPr>
        <p:txBody>
          <a:bodyPr anchor="b">
            <a:noAutofit/>
          </a:bodyPr>
          <a:lstStyle/>
          <a:p>
            <a:r>
              <a:rPr lang="en-US" dirty="0">
                <a:effectLst>
                  <a:outerShdw blurRad="38100" dist="38100" dir="2700000" algn="tl">
                    <a:srgbClr val="000000">
                      <a:alpha val="43137"/>
                    </a:srgbClr>
                  </a:outerShdw>
                </a:effectLst>
              </a:rPr>
              <a:t>Family First: Act</a:t>
            </a:r>
          </a:p>
        </p:txBody>
      </p:sp>
      <p:sp>
        <p:nvSpPr>
          <p:cNvPr id="3" name="Content Placeholder 2">
            <a:extLst>
              <a:ext uri="{FF2B5EF4-FFF2-40B4-BE49-F238E27FC236}">
                <a16:creationId xmlns:a16="http://schemas.microsoft.com/office/drawing/2014/main" id="{BCE770FF-E7D7-4EC9-8555-0BC87EDD329E}"/>
              </a:ext>
            </a:extLst>
          </p:cNvPr>
          <p:cNvSpPr>
            <a:spLocks noGrp="1"/>
          </p:cNvSpPr>
          <p:nvPr>
            <p:ph idx="1"/>
          </p:nvPr>
        </p:nvSpPr>
        <p:spPr>
          <a:xfrm>
            <a:off x="517659" y="2577384"/>
            <a:ext cx="5165008" cy="2616340"/>
          </a:xfrm>
        </p:spPr>
        <p:txBody>
          <a:bodyPr anchor="ctr">
            <a:noAutofit/>
          </a:bodyPr>
          <a:lstStyle/>
          <a:p>
            <a:r>
              <a:rPr lang="en-US" dirty="0"/>
              <a:t>Georgia’s Blueprint for Families First Newsletter</a:t>
            </a:r>
          </a:p>
          <a:p>
            <a:r>
              <a:rPr lang="en-US" dirty="0"/>
              <a:t>Advisory Council </a:t>
            </a:r>
          </a:p>
          <a:p>
            <a:r>
              <a:rPr lang="en-US" dirty="0"/>
              <a:t>Chapin Hall technical assistance</a:t>
            </a:r>
          </a:p>
          <a:p>
            <a:r>
              <a:rPr lang="en-US" dirty="0"/>
              <a:t>Webinar</a:t>
            </a:r>
          </a:p>
          <a:p>
            <a:r>
              <a:rPr lang="en-US" dirty="0"/>
              <a:t>Implementation team members </a:t>
            </a:r>
          </a:p>
          <a:p>
            <a:pPr marL="0" indent="0">
              <a:buNone/>
            </a:pPr>
            <a:endParaRPr lang="en-US" dirty="0"/>
          </a:p>
        </p:txBody>
      </p:sp>
      <p:sp>
        <p:nvSpPr>
          <p:cNvPr id="7" name="TextBox 6">
            <a:extLst>
              <a:ext uri="{FF2B5EF4-FFF2-40B4-BE49-F238E27FC236}">
                <a16:creationId xmlns:a16="http://schemas.microsoft.com/office/drawing/2014/main" id="{8DA1CA78-2ABE-4204-995D-82C8D1984989}"/>
              </a:ext>
            </a:extLst>
          </p:cNvPr>
          <p:cNvSpPr txBox="1"/>
          <p:nvPr/>
        </p:nvSpPr>
        <p:spPr>
          <a:xfrm>
            <a:off x="6760396" y="1726343"/>
            <a:ext cx="50651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11F659BD-4BF8-4F46-87BC-9F0DA1A0153B}"/>
              </a:ext>
            </a:extLst>
          </p:cNvPr>
          <p:cNvPicPr>
            <a:picLocks noChangeAspect="1"/>
          </p:cNvPicPr>
          <p:nvPr/>
        </p:nvPicPr>
        <p:blipFill>
          <a:blip r:embed="rId2"/>
          <a:stretch>
            <a:fillRect/>
          </a:stretch>
        </p:blipFill>
        <p:spPr>
          <a:xfrm>
            <a:off x="5827916" y="1654425"/>
            <a:ext cx="6104762" cy="2552381"/>
          </a:xfrm>
          <a:prstGeom prst="rect">
            <a:avLst/>
          </a:prstGeom>
        </p:spPr>
      </p:pic>
      <p:pic>
        <p:nvPicPr>
          <p:cNvPr id="5" name="Picture 4">
            <a:extLst>
              <a:ext uri="{FF2B5EF4-FFF2-40B4-BE49-F238E27FC236}">
                <a16:creationId xmlns:a16="http://schemas.microsoft.com/office/drawing/2014/main" id="{F78432B7-E6C5-4894-BA28-9E0F3E7A3E71}"/>
              </a:ext>
            </a:extLst>
          </p:cNvPr>
          <p:cNvPicPr>
            <a:picLocks noChangeAspect="1"/>
          </p:cNvPicPr>
          <p:nvPr/>
        </p:nvPicPr>
        <p:blipFill rotWithShape="1">
          <a:blip r:embed="rId3"/>
          <a:srcRect b="46653"/>
          <a:stretch/>
        </p:blipFill>
        <p:spPr>
          <a:xfrm>
            <a:off x="5807368" y="4213086"/>
            <a:ext cx="6218034" cy="2557584"/>
          </a:xfrm>
          <a:prstGeom prst="rect">
            <a:avLst/>
          </a:prstGeom>
        </p:spPr>
      </p:pic>
    </p:spTree>
    <p:extLst>
      <p:ext uri="{BB962C8B-B14F-4D97-AF65-F5344CB8AC3E}">
        <p14:creationId xmlns:p14="http://schemas.microsoft.com/office/powerpoint/2010/main" val="895523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8D9C-B30F-4455-BC3C-ED709E668F00}"/>
              </a:ext>
            </a:extLst>
          </p:cNvPr>
          <p:cNvSpPr>
            <a:spLocks noGrp="1"/>
          </p:cNvSpPr>
          <p:nvPr>
            <p:ph type="title"/>
          </p:nvPr>
        </p:nvSpPr>
        <p:spPr>
          <a:xfrm>
            <a:off x="505618" y="454064"/>
            <a:ext cx="11016380" cy="1200361"/>
          </a:xfrm>
        </p:spPr>
        <p:txBody>
          <a:bodyPr anchor="b">
            <a:noAutofit/>
          </a:bodyPr>
          <a:lstStyle/>
          <a:p>
            <a:r>
              <a:rPr lang="en-US" dirty="0">
                <a:effectLst>
                  <a:outerShdw blurRad="38100" dist="38100" dir="2700000" algn="tl">
                    <a:srgbClr val="000000">
                      <a:alpha val="43137"/>
                    </a:srgbClr>
                  </a:outerShdw>
                </a:effectLst>
              </a:rPr>
              <a:t>Family First: Opportunity</a:t>
            </a:r>
          </a:p>
        </p:txBody>
      </p:sp>
      <p:sp>
        <p:nvSpPr>
          <p:cNvPr id="3" name="Content Placeholder 2">
            <a:extLst>
              <a:ext uri="{FF2B5EF4-FFF2-40B4-BE49-F238E27FC236}">
                <a16:creationId xmlns:a16="http://schemas.microsoft.com/office/drawing/2014/main" id="{BCE770FF-E7D7-4EC9-8555-0BC87EDD329E}"/>
              </a:ext>
            </a:extLst>
          </p:cNvPr>
          <p:cNvSpPr>
            <a:spLocks noGrp="1"/>
          </p:cNvSpPr>
          <p:nvPr>
            <p:ph idx="1"/>
          </p:nvPr>
        </p:nvSpPr>
        <p:spPr>
          <a:xfrm>
            <a:off x="517659" y="1549974"/>
            <a:ext cx="5165008" cy="2616340"/>
          </a:xfrm>
        </p:spPr>
        <p:txBody>
          <a:bodyPr anchor="ctr">
            <a:noAutofit/>
          </a:bodyPr>
          <a:lstStyle/>
          <a:p>
            <a:r>
              <a:rPr lang="en-US" dirty="0"/>
              <a:t>Champions of Blueprint for Family First</a:t>
            </a:r>
          </a:p>
          <a:p>
            <a:r>
              <a:rPr lang="en-US" dirty="0"/>
              <a:t>Family Support Redesign pilot</a:t>
            </a:r>
          </a:p>
        </p:txBody>
      </p:sp>
      <p:pic>
        <p:nvPicPr>
          <p:cNvPr id="6" name="Online Media 5" title="Champions of Blueprint for Family First – Jamie Crews">
            <a:hlinkClick r:id="" action="ppaction://media"/>
            <a:extLst>
              <a:ext uri="{FF2B5EF4-FFF2-40B4-BE49-F238E27FC236}">
                <a16:creationId xmlns:a16="http://schemas.microsoft.com/office/drawing/2014/main" id="{06C7611A-3097-43C8-BF65-912827634B4F}"/>
              </a:ext>
            </a:extLst>
          </p:cNvPr>
          <p:cNvPicPr>
            <a:picLocks noRot="1" noChangeAspect="1"/>
          </p:cNvPicPr>
          <p:nvPr>
            <a:videoFile r:link="rId1"/>
          </p:nvPr>
        </p:nvPicPr>
        <p:blipFill>
          <a:blip r:embed="rId3"/>
          <a:stretch>
            <a:fillRect/>
          </a:stretch>
        </p:blipFill>
        <p:spPr>
          <a:xfrm>
            <a:off x="5807078" y="2080330"/>
            <a:ext cx="5800304" cy="3277172"/>
          </a:xfrm>
          <a:prstGeom prst="rect">
            <a:avLst/>
          </a:prstGeom>
        </p:spPr>
      </p:pic>
      <p:sp>
        <p:nvSpPr>
          <p:cNvPr id="7" name="TextBox 6">
            <a:extLst>
              <a:ext uri="{FF2B5EF4-FFF2-40B4-BE49-F238E27FC236}">
                <a16:creationId xmlns:a16="http://schemas.microsoft.com/office/drawing/2014/main" id="{8DA1CA78-2ABE-4204-995D-82C8D1984989}"/>
              </a:ext>
            </a:extLst>
          </p:cNvPr>
          <p:cNvSpPr txBox="1"/>
          <p:nvPr/>
        </p:nvSpPr>
        <p:spPr>
          <a:xfrm>
            <a:off x="6760396" y="1726343"/>
            <a:ext cx="50651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716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5324-36DF-44CD-B9E5-06778CE54631}"/>
              </a:ext>
            </a:extLst>
          </p:cNvPr>
          <p:cNvSpPr>
            <a:spLocks noGrp="1"/>
          </p:cNvSpPr>
          <p:nvPr>
            <p:ph type="title"/>
          </p:nvPr>
        </p:nvSpPr>
        <p:spPr>
          <a:xfrm>
            <a:off x="589560" y="630152"/>
            <a:ext cx="9848984" cy="1128068"/>
          </a:xfrm>
        </p:spPr>
        <p:txBody>
          <a:bodyPr anchor="ctr">
            <a:normAutofit/>
          </a:bodyPr>
          <a:lstStyle/>
          <a:p>
            <a:r>
              <a:rPr lang="en-US" dirty="0">
                <a:effectLst>
                  <a:outerShdw blurRad="38100" dist="38100" dir="2700000" algn="tl">
                    <a:srgbClr val="000000">
                      <a:alpha val="43137"/>
                    </a:srgbClr>
                  </a:outerShdw>
                </a:effectLst>
              </a:rPr>
              <a:t>Family Support Redesign: Design Question</a:t>
            </a:r>
          </a:p>
        </p:txBody>
      </p:sp>
      <p:sp>
        <p:nvSpPr>
          <p:cNvPr id="3" name="Content Placeholder 2">
            <a:extLst>
              <a:ext uri="{FF2B5EF4-FFF2-40B4-BE49-F238E27FC236}">
                <a16:creationId xmlns:a16="http://schemas.microsoft.com/office/drawing/2014/main" id="{46D55DA3-7822-48E3-8E55-0DB2157EBDB3}"/>
              </a:ext>
            </a:extLst>
          </p:cNvPr>
          <p:cNvSpPr>
            <a:spLocks noGrp="1"/>
          </p:cNvSpPr>
          <p:nvPr>
            <p:ph idx="1"/>
          </p:nvPr>
        </p:nvSpPr>
        <p:spPr>
          <a:xfrm>
            <a:off x="570171" y="1407565"/>
            <a:ext cx="9457407" cy="2734685"/>
          </a:xfrm>
        </p:spPr>
        <p:txBody>
          <a:bodyPr anchor="ctr">
            <a:normAutofit/>
          </a:bodyPr>
          <a:lstStyle/>
          <a:p>
            <a:pPr marL="0" indent="0" algn="just">
              <a:buNone/>
            </a:pPr>
            <a:r>
              <a:rPr lang="en-US" dirty="0">
                <a:effectLst/>
                <a:ea typeface="Calibri" panose="020F0502020204030204" pitchFamily="34" charset="0"/>
              </a:rPr>
              <a:t>How might we design a system to support families with a robust community-based response that engages and empowers families without deeper system involvement?</a:t>
            </a:r>
            <a:endParaRPr lang="en-US" dirty="0"/>
          </a:p>
          <a:p>
            <a:endParaRPr lang="en-US" sz="2000" dirty="0"/>
          </a:p>
        </p:txBody>
      </p:sp>
    </p:spTree>
    <p:extLst>
      <p:ext uri="{BB962C8B-B14F-4D97-AF65-F5344CB8AC3E}">
        <p14:creationId xmlns:p14="http://schemas.microsoft.com/office/powerpoint/2010/main" val="2765513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8B09-DAFA-4AC6-AEFD-C1E68AA0DC83}"/>
              </a:ext>
            </a:extLst>
          </p:cNvPr>
          <p:cNvSpPr>
            <a:spLocks noGrp="1"/>
          </p:cNvSpPr>
          <p:nvPr>
            <p:ph type="title"/>
          </p:nvPr>
        </p:nvSpPr>
        <p:spPr>
          <a:xfrm>
            <a:off x="838200" y="467865"/>
            <a:ext cx="10515600" cy="1325563"/>
          </a:xfrm>
        </p:spPr>
        <p:txBody>
          <a:bodyPr>
            <a:normAutofit/>
          </a:bodyPr>
          <a:lstStyle/>
          <a:p>
            <a:r>
              <a:rPr lang="en-US" sz="4800" dirty="0">
                <a:effectLst>
                  <a:outerShdw blurRad="38100" dist="38100" dir="2700000" algn="tl">
                    <a:srgbClr val="000000">
                      <a:alpha val="43137"/>
                    </a:srgbClr>
                  </a:outerShdw>
                </a:effectLst>
              </a:rPr>
              <a:t>Proposal Components</a:t>
            </a:r>
          </a:p>
        </p:txBody>
      </p:sp>
      <p:sp>
        <p:nvSpPr>
          <p:cNvPr id="3" name="Content Placeholder 2">
            <a:extLst>
              <a:ext uri="{FF2B5EF4-FFF2-40B4-BE49-F238E27FC236}">
                <a16:creationId xmlns:a16="http://schemas.microsoft.com/office/drawing/2014/main" id="{F892087F-7492-4B63-AB58-9D8EFB3C3059}"/>
              </a:ext>
            </a:extLst>
          </p:cNvPr>
          <p:cNvSpPr>
            <a:spLocks noGrp="1"/>
          </p:cNvSpPr>
          <p:nvPr>
            <p:ph idx="1"/>
          </p:nvPr>
        </p:nvSpPr>
        <p:spPr>
          <a:xfrm>
            <a:off x="807378" y="1641712"/>
            <a:ext cx="10515600" cy="4251960"/>
          </a:xfrm>
        </p:spPr>
        <p:txBody>
          <a:bodyPr>
            <a:normAutofit/>
          </a:bodyPr>
          <a:lstStyle/>
          <a:p>
            <a:pPr marL="0" marR="0" lvl="0" indent="0" algn="just">
              <a:spcBef>
                <a:spcPts val="0"/>
              </a:spcBef>
              <a:spcAft>
                <a:spcPts val="0"/>
              </a:spcAft>
              <a:buNone/>
            </a:pPr>
            <a:endParaRPr lang="en-US" sz="2600" dirty="0">
              <a:effectLst/>
              <a:ea typeface="Calibri" panose="020F0502020204030204" pitchFamily="34" charset="0"/>
              <a:cs typeface="Symbol" panose="05050102010706020507" pitchFamily="18" charset="2"/>
            </a:endParaRPr>
          </a:p>
          <a:p>
            <a:pPr marL="342900" marR="0" lvl="0" indent="-342900" algn="just">
              <a:spcBef>
                <a:spcPts val="0"/>
              </a:spcBef>
              <a:spcAft>
                <a:spcPts val="0"/>
              </a:spcAft>
              <a:buFont typeface="Symbol" panose="05050102010706020507" pitchFamily="18" charset="2"/>
              <a:buChar char=""/>
            </a:pPr>
            <a:r>
              <a:rPr lang="en-US" dirty="0">
                <a:effectLst/>
                <a:ea typeface="Calibri" panose="020F0502020204030204" pitchFamily="34" charset="0"/>
                <a:cs typeface="Arial" panose="020B0604020202020204" pitchFamily="34" charset="0"/>
              </a:rPr>
              <a:t>Structured process for “hot” hand offs from DFCS to community organization</a:t>
            </a:r>
            <a:endParaRPr lang="en-US" dirty="0">
              <a:effectLst/>
              <a:ea typeface="Calibri" panose="020F0502020204030204" pitchFamily="34" charset="0"/>
              <a:cs typeface="Symbol" panose="05050102010706020507" pitchFamily="18" charset="2"/>
            </a:endParaRPr>
          </a:p>
          <a:p>
            <a:pPr marL="342900" marR="0" lvl="0" indent="-342900" algn="just">
              <a:spcBef>
                <a:spcPts val="0"/>
              </a:spcBef>
              <a:spcAft>
                <a:spcPts val="0"/>
              </a:spcAft>
              <a:buFont typeface="Symbol" panose="05050102010706020507" pitchFamily="18" charset="2"/>
              <a:buChar char=""/>
            </a:pPr>
            <a:r>
              <a:rPr lang="en-US" dirty="0">
                <a:effectLst/>
                <a:ea typeface="Calibri" panose="020F0502020204030204" pitchFamily="34" charset="0"/>
                <a:cs typeface="Arial" panose="020B0604020202020204" pitchFamily="34" charset="0"/>
              </a:rPr>
              <a:t>Services </a:t>
            </a:r>
            <a:r>
              <a:rPr lang="en-US" dirty="0">
                <a:ea typeface="Calibri" panose="020F0502020204030204" pitchFamily="34" charset="0"/>
                <a:cs typeface="Arial" panose="020B0604020202020204" pitchFamily="34" charset="0"/>
              </a:rPr>
              <a:t>and/or </a:t>
            </a:r>
            <a:r>
              <a:rPr lang="en-US" dirty="0">
                <a:effectLst/>
                <a:ea typeface="Calibri" panose="020F0502020204030204" pitchFamily="34" charset="0"/>
                <a:cs typeface="Arial" panose="020B0604020202020204" pitchFamily="34" charset="0"/>
              </a:rPr>
              <a:t>supports that are adapted based on family needs</a:t>
            </a:r>
            <a:endParaRPr lang="en-US" dirty="0">
              <a:effectLst/>
              <a:ea typeface="Calibri" panose="020F0502020204030204" pitchFamily="34" charset="0"/>
              <a:cs typeface="Symbol" panose="05050102010706020507" pitchFamily="18" charset="2"/>
            </a:endParaRPr>
          </a:p>
          <a:p>
            <a:pPr marL="342900" marR="0" lvl="0" indent="-342900" algn="just">
              <a:spcBef>
                <a:spcPts val="0"/>
              </a:spcBef>
              <a:spcAft>
                <a:spcPts val="0"/>
              </a:spcAft>
              <a:buFont typeface="Symbol" panose="05050102010706020507" pitchFamily="18" charset="2"/>
              <a:buChar char=""/>
            </a:pPr>
            <a:r>
              <a:rPr lang="en-US" dirty="0">
                <a:effectLst/>
                <a:ea typeface="Calibri" panose="020F0502020204030204" pitchFamily="34" charset="0"/>
                <a:cs typeface="Arial" panose="020B0604020202020204" pitchFamily="34" charset="0"/>
              </a:rPr>
              <a:t>Feedback loops and data sharing using a common set of data elements </a:t>
            </a:r>
          </a:p>
          <a:p>
            <a:pPr marL="342900" marR="0" lvl="0" indent="-342900" algn="just">
              <a:spcBef>
                <a:spcPts val="0"/>
              </a:spcBef>
              <a:spcAft>
                <a:spcPts val="0"/>
              </a:spcAft>
              <a:buFont typeface="Symbol" panose="05050102010706020507" pitchFamily="18" charset="2"/>
              <a:buChar char=""/>
            </a:pPr>
            <a:r>
              <a:rPr lang="en-US" dirty="0">
                <a:ea typeface="Calibri" panose="020F0502020204030204" pitchFamily="34" charset="0"/>
                <a:cs typeface="Arial" panose="020B0604020202020204" pitchFamily="34" charset="0"/>
              </a:rPr>
              <a:t>Individual family outcomes not reported back to DFCS</a:t>
            </a:r>
            <a:endParaRPr lang="en-US" dirty="0">
              <a:effectLst/>
              <a:ea typeface="Calibri" panose="020F0502020204030204" pitchFamily="34" charset="0"/>
              <a:cs typeface="Symbol" panose="05050102010706020507" pitchFamily="18" charset="2"/>
            </a:endParaRPr>
          </a:p>
          <a:p>
            <a:pPr marL="342900" marR="0" lvl="0" indent="-342900" algn="just">
              <a:spcBef>
                <a:spcPts val="0"/>
              </a:spcBef>
              <a:spcAft>
                <a:spcPts val="0"/>
              </a:spcAft>
              <a:buFont typeface="Symbol" panose="05050102010706020507" pitchFamily="18" charset="2"/>
              <a:buChar char=""/>
            </a:pPr>
            <a:r>
              <a:rPr lang="en-US" dirty="0">
                <a:ea typeface="Calibri" panose="020F0502020204030204" pitchFamily="34" charset="0"/>
                <a:cs typeface="Arial" panose="020B0604020202020204" pitchFamily="34" charset="0"/>
              </a:rPr>
              <a:t>Under development – supports for unmet civil legal needs</a:t>
            </a:r>
            <a:endParaRPr lang="en-US" dirty="0">
              <a:effectLst/>
              <a:ea typeface="Calibri" panose="020F0502020204030204" pitchFamily="34" charset="0"/>
              <a:cs typeface="Symbol" panose="05050102010706020507" pitchFamily="18" charset="2"/>
            </a:endParaRPr>
          </a:p>
          <a:p>
            <a:pPr marL="0" marR="0" lvl="0" indent="0" algn="just">
              <a:spcBef>
                <a:spcPts val="0"/>
              </a:spcBef>
              <a:spcAft>
                <a:spcPts val="0"/>
              </a:spcAft>
              <a:buNone/>
            </a:pPr>
            <a:endParaRPr lang="en-US" sz="2600" dirty="0">
              <a:effectLst/>
              <a:ea typeface="Calibri" panose="020F0502020204030204" pitchFamily="34" charset="0"/>
              <a:cs typeface="Symbol" panose="05050102010706020507" pitchFamily="18" charset="2"/>
            </a:endParaRPr>
          </a:p>
          <a:p>
            <a:endParaRPr lang="en-US" sz="2200" dirty="0"/>
          </a:p>
        </p:txBody>
      </p:sp>
    </p:spTree>
    <p:extLst>
      <p:ext uri="{BB962C8B-B14F-4D97-AF65-F5344CB8AC3E}">
        <p14:creationId xmlns:p14="http://schemas.microsoft.com/office/powerpoint/2010/main" val="567739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8D0E-B2B2-4ABD-B611-2955C0AD4369}"/>
              </a:ext>
            </a:extLst>
          </p:cNvPr>
          <p:cNvSpPr>
            <a:spLocks noGrp="1"/>
          </p:cNvSpPr>
          <p:nvPr>
            <p:ph type="title"/>
          </p:nvPr>
        </p:nvSpPr>
        <p:spPr>
          <a:xfrm>
            <a:off x="770564" y="-174248"/>
            <a:ext cx="10634472" cy="1783080"/>
          </a:xfrm>
        </p:spPr>
        <p:txBody>
          <a:bodyPr anchor="b">
            <a:normAutofit/>
          </a:bodyPr>
          <a:lstStyle/>
          <a:p>
            <a:r>
              <a:rPr lang="en-US" sz="4800" dirty="0">
                <a:effectLst>
                  <a:outerShdw blurRad="38100" dist="38100" dir="2700000" algn="tl">
                    <a:srgbClr val="000000">
                      <a:alpha val="43137"/>
                    </a:srgbClr>
                  </a:outerShdw>
                </a:effectLst>
              </a:rPr>
              <a:t>Pilot/Prototype</a:t>
            </a:r>
          </a:p>
        </p:txBody>
      </p:sp>
      <p:sp>
        <p:nvSpPr>
          <p:cNvPr id="3" name="Content Placeholder 2">
            <a:extLst>
              <a:ext uri="{FF2B5EF4-FFF2-40B4-BE49-F238E27FC236}">
                <a16:creationId xmlns:a16="http://schemas.microsoft.com/office/drawing/2014/main" id="{49AC272A-1DF9-4E72-9FC5-FD3097E01E58}"/>
              </a:ext>
            </a:extLst>
          </p:cNvPr>
          <p:cNvSpPr>
            <a:spLocks noGrp="1"/>
          </p:cNvSpPr>
          <p:nvPr>
            <p:ph idx="1"/>
          </p:nvPr>
        </p:nvSpPr>
        <p:spPr>
          <a:xfrm>
            <a:off x="696439" y="1980133"/>
            <a:ext cx="6251110" cy="3483864"/>
          </a:xfrm>
        </p:spPr>
        <p:txBody>
          <a:bodyPr>
            <a:normAutofit/>
          </a:bodyPr>
          <a:lstStyle/>
          <a:p>
            <a:pPr marL="0" marR="0" lvl="0" indent="0">
              <a:spcBef>
                <a:spcPts val="0"/>
              </a:spcBef>
              <a:spcAft>
                <a:spcPts val="400"/>
              </a:spcAft>
              <a:buNone/>
            </a:pPr>
            <a:r>
              <a:rPr lang="en-US" dirty="0">
                <a:effectLst/>
                <a:ea typeface="Calibri" panose="020F0502020204030204" pitchFamily="34" charset="0"/>
                <a:cs typeface="Arial" panose="020B0604020202020204" pitchFamily="34" charset="0"/>
              </a:rPr>
              <a:t>Georgia has identified organizations in three pilot counties to serve families:</a:t>
            </a:r>
            <a:endParaRPr lang="en-US" dirty="0">
              <a:effectLst/>
              <a:ea typeface="Calibri" panose="020F0502020204030204" pitchFamily="34" charset="0"/>
              <a:cs typeface="Times New Roman" panose="02020603050405020304" pitchFamily="18" charset="0"/>
            </a:endParaRPr>
          </a:p>
          <a:p>
            <a:pPr lvl="1">
              <a:spcBef>
                <a:spcPts val="0"/>
              </a:spcBef>
              <a:spcAft>
                <a:spcPts val="400"/>
              </a:spcAft>
            </a:pPr>
            <a:r>
              <a:rPr lang="en-US" sz="2800" dirty="0">
                <a:effectLst/>
                <a:ea typeface="Calibri" panose="020F0502020204030204" pitchFamily="34" charset="0"/>
                <a:cs typeface="Arial" panose="020B0604020202020204" pitchFamily="34" charset="0"/>
              </a:rPr>
              <a:t>Union County Family Connection</a:t>
            </a:r>
            <a:endParaRPr lang="en-US" sz="2800" dirty="0">
              <a:ea typeface="Calibri" panose="020F0502020204030204" pitchFamily="34" charset="0"/>
              <a:cs typeface="Times New Roman" panose="02020603050405020304" pitchFamily="18" charset="0"/>
            </a:endParaRPr>
          </a:p>
          <a:p>
            <a:pPr lvl="1">
              <a:spcBef>
                <a:spcPts val="0"/>
              </a:spcBef>
              <a:spcAft>
                <a:spcPts val="400"/>
              </a:spcAft>
            </a:pPr>
            <a:r>
              <a:rPr lang="en-US" sz="2800" dirty="0">
                <a:effectLst/>
                <a:ea typeface="Calibri" panose="020F0502020204030204" pitchFamily="34" charset="0"/>
                <a:cs typeface="Arial" panose="020B0604020202020204" pitchFamily="34" charset="0"/>
              </a:rPr>
              <a:t>Foster Care Alliance/Mother’s Advocacy Project</a:t>
            </a:r>
            <a:endParaRPr lang="en-US" sz="2800" dirty="0">
              <a:ea typeface="Calibri" panose="020F0502020204030204" pitchFamily="34" charset="0"/>
              <a:cs typeface="Times New Roman" panose="02020603050405020304" pitchFamily="18" charset="0"/>
            </a:endParaRPr>
          </a:p>
          <a:p>
            <a:pPr lvl="1">
              <a:spcBef>
                <a:spcPts val="0"/>
              </a:spcBef>
              <a:spcAft>
                <a:spcPts val="400"/>
              </a:spcAft>
            </a:pPr>
            <a:r>
              <a:rPr lang="en-US" sz="2800" dirty="0">
                <a:effectLst/>
                <a:ea typeface="Calibri" panose="020F0502020204030204" pitchFamily="34" charset="0"/>
                <a:cs typeface="Times New Roman" panose="02020603050405020304" pitchFamily="18" charset="0"/>
              </a:rPr>
              <a:t>Columbus Community Action Agency</a:t>
            </a:r>
          </a:p>
          <a:p>
            <a:pPr lvl="1">
              <a:spcBef>
                <a:spcPts val="0"/>
              </a:spcBef>
              <a:spcAft>
                <a:spcPts val="400"/>
              </a:spcAft>
            </a:pPr>
            <a:r>
              <a:rPr lang="en-US" sz="2800" u="sng" dirty="0">
                <a:cs typeface="Times New Roman" panose="02020603050405020304" pitchFamily="18" charset="0"/>
              </a:rPr>
              <a:t>Each site is part of our State of Hope Ecosystem</a:t>
            </a:r>
            <a:endParaRPr lang="en-US" sz="2800" u="sng" dirty="0"/>
          </a:p>
        </p:txBody>
      </p:sp>
      <p:pic>
        <p:nvPicPr>
          <p:cNvPr id="4" name="Picture 6" descr="Georgia County Map - Free Printable Maps">
            <a:extLst>
              <a:ext uri="{FF2B5EF4-FFF2-40B4-BE49-F238E27FC236}">
                <a16:creationId xmlns:a16="http://schemas.microsoft.com/office/drawing/2014/main" id="{F15AC429-3D2C-46C9-AADC-249D1C550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224" y="1015244"/>
            <a:ext cx="4676775" cy="54483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8" name="Ink 17">
                <a:extLst>
                  <a:ext uri="{FF2B5EF4-FFF2-40B4-BE49-F238E27FC236}">
                    <a16:creationId xmlns:a16="http://schemas.microsoft.com/office/drawing/2014/main" id="{166FF53E-0BE8-4625-9649-3735F43623CF}"/>
                  </a:ext>
                </a:extLst>
              </p14:cNvPr>
              <p14:cNvContentPartPr/>
              <p14:nvPr/>
            </p14:nvContentPartPr>
            <p14:xfrm>
              <a:off x="8417414" y="767316"/>
              <a:ext cx="488520" cy="684778"/>
            </p14:xfrm>
          </p:contentPart>
        </mc:Choice>
        <mc:Fallback xmlns="">
          <p:pic>
            <p:nvPicPr>
              <p:cNvPr id="18" name="Ink 17">
                <a:extLst>
                  <a:ext uri="{FF2B5EF4-FFF2-40B4-BE49-F238E27FC236}">
                    <a16:creationId xmlns:a16="http://schemas.microsoft.com/office/drawing/2014/main" id="{166FF53E-0BE8-4625-9649-3735F43623CF}"/>
                  </a:ext>
                </a:extLst>
              </p:cNvPr>
              <p:cNvPicPr/>
              <p:nvPr/>
            </p:nvPicPr>
            <p:blipFill>
              <a:blip r:embed="rId4"/>
              <a:stretch>
                <a:fillRect/>
              </a:stretch>
            </p:blipFill>
            <p:spPr>
              <a:xfrm>
                <a:off x="8381414" y="731332"/>
                <a:ext cx="560160" cy="75638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9" name="Ink 18">
                <a:extLst>
                  <a:ext uri="{FF2B5EF4-FFF2-40B4-BE49-F238E27FC236}">
                    <a16:creationId xmlns:a16="http://schemas.microsoft.com/office/drawing/2014/main" id="{9CB870AA-C219-4C82-90E4-0D8ED154C3B4}"/>
                  </a:ext>
                </a:extLst>
              </p14:cNvPr>
              <p14:cNvContentPartPr/>
              <p14:nvPr/>
            </p14:nvContentPartPr>
            <p14:xfrm>
              <a:off x="8417414" y="1980133"/>
              <a:ext cx="560160" cy="549360"/>
            </p14:xfrm>
          </p:contentPart>
        </mc:Choice>
        <mc:Fallback xmlns="">
          <p:pic>
            <p:nvPicPr>
              <p:cNvPr id="19" name="Ink 18">
                <a:extLst>
                  <a:ext uri="{FF2B5EF4-FFF2-40B4-BE49-F238E27FC236}">
                    <a16:creationId xmlns:a16="http://schemas.microsoft.com/office/drawing/2014/main" id="{9CB870AA-C219-4C82-90E4-0D8ED154C3B4}"/>
                  </a:ext>
                </a:extLst>
              </p:cNvPr>
              <p:cNvPicPr/>
              <p:nvPr/>
            </p:nvPicPr>
            <p:blipFill>
              <a:blip r:embed="rId6"/>
              <a:stretch>
                <a:fillRect/>
              </a:stretch>
            </p:blipFill>
            <p:spPr>
              <a:xfrm>
                <a:off x="8381414" y="1944133"/>
                <a:ext cx="631800" cy="621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0" name="Ink 19">
                <a:extLst>
                  <a:ext uri="{FF2B5EF4-FFF2-40B4-BE49-F238E27FC236}">
                    <a16:creationId xmlns:a16="http://schemas.microsoft.com/office/drawing/2014/main" id="{335D1138-B95F-4CD0-9DCC-C1D6B0EAB1C0}"/>
                  </a:ext>
                </a:extLst>
              </p14:cNvPr>
              <p14:cNvContentPartPr/>
              <p14:nvPr/>
            </p14:nvContentPartPr>
            <p14:xfrm>
              <a:off x="7487846" y="3762762"/>
              <a:ext cx="801000" cy="462600"/>
            </p14:xfrm>
          </p:contentPart>
        </mc:Choice>
        <mc:Fallback xmlns="">
          <p:pic>
            <p:nvPicPr>
              <p:cNvPr id="20" name="Ink 19">
                <a:extLst>
                  <a:ext uri="{FF2B5EF4-FFF2-40B4-BE49-F238E27FC236}">
                    <a16:creationId xmlns:a16="http://schemas.microsoft.com/office/drawing/2014/main" id="{335D1138-B95F-4CD0-9DCC-C1D6B0EAB1C0}"/>
                  </a:ext>
                </a:extLst>
              </p:cNvPr>
              <p:cNvPicPr/>
              <p:nvPr/>
            </p:nvPicPr>
            <p:blipFill>
              <a:blip r:embed="rId8"/>
              <a:stretch>
                <a:fillRect/>
              </a:stretch>
            </p:blipFill>
            <p:spPr>
              <a:xfrm>
                <a:off x="7451846" y="3726790"/>
                <a:ext cx="872640" cy="534184"/>
              </a:xfrm>
              <a:prstGeom prst="rect">
                <a:avLst/>
              </a:prstGeom>
            </p:spPr>
          </p:pic>
        </mc:Fallback>
      </mc:AlternateContent>
    </p:spTree>
    <p:extLst>
      <p:ext uri="{BB962C8B-B14F-4D97-AF65-F5344CB8AC3E}">
        <p14:creationId xmlns:p14="http://schemas.microsoft.com/office/powerpoint/2010/main" val="3307316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1F053D-131D-4326-9AD7-58293F55FA0D}"/>
              </a:ext>
            </a:extLst>
          </p:cNvPr>
          <p:cNvSpPr>
            <a:spLocks noGrp="1"/>
          </p:cNvSpPr>
          <p:nvPr>
            <p:ph type="title"/>
          </p:nvPr>
        </p:nvSpPr>
        <p:spPr>
          <a:xfrm>
            <a:off x="838200" y="385673"/>
            <a:ext cx="10515600" cy="1325563"/>
          </a:xfrm>
        </p:spPr>
        <p:txBody>
          <a:bodyPr/>
          <a:lstStyle/>
          <a:p>
            <a:r>
              <a:rPr lang="en-US" dirty="0">
                <a:effectLst>
                  <a:outerShdw blurRad="38100" dist="38100" dir="2700000" algn="tl">
                    <a:srgbClr val="000000">
                      <a:alpha val="43137"/>
                    </a:srgbClr>
                  </a:outerShdw>
                </a:effectLst>
              </a:rPr>
              <a:t>2021 – Looking Ahead</a:t>
            </a:r>
          </a:p>
        </p:txBody>
      </p:sp>
      <p:sp>
        <p:nvSpPr>
          <p:cNvPr id="5" name="Content Placeholder 4">
            <a:extLst>
              <a:ext uri="{FF2B5EF4-FFF2-40B4-BE49-F238E27FC236}">
                <a16:creationId xmlns:a16="http://schemas.microsoft.com/office/drawing/2014/main" id="{4C7157C5-2CD1-405E-A414-E9BC82BAC9CB}"/>
              </a:ext>
            </a:extLst>
          </p:cNvPr>
          <p:cNvSpPr>
            <a:spLocks noGrp="1"/>
          </p:cNvSpPr>
          <p:nvPr>
            <p:ph idx="1"/>
          </p:nvPr>
        </p:nvSpPr>
        <p:spPr/>
        <p:txBody>
          <a:bodyPr/>
          <a:lstStyle/>
          <a:p>
            <a:r>
              <a:rPr lang="en-US" dirty="0"/>
              <a:t>Simplification</a:t>
            </a:r>
          </a:p>
          <a:p>
            <a:r>
              <a:rPr lang="en-US" dirty="0"/>
              <a:t>“Flag and Follow” Pilot</a:t>
            </a:r>
          </a:p>
          <a:p>
            <a:r>
              <a:rPr lang="en-US" dirty="0"/>
              <a:t>Continued Kenny A Progress</a:t>
            </a:r>
          </a:p>
          <a:p>
            <a:r>
              <a:rPr lang="en-US" dirty="0"/>
              <a:t>Comprehensive Practice Model – Field-testing </a:t>
            </a:r>
          </a:p>
          <a:p>
            <a:r>
              <a:rPr lang="en-US" dirty="0"/>
              <a:t>Safety, Well-being &amp; Permanency Outcomes</a:t>
            </a:r>
          </a:p>
          <a:p>
            <a:r>
              <a:rPr lang="en-US" dirty="0"/>
              <a:t>Collaboration </a:t>
            </a:r>
          </a:p>
          <a:p>
            <a:r>
              <a:rPr lang="en-US" dirty="0"/>
              <a:t>Supportive Community </a:t>
            </a:r>
          </a:p>
          <a:p>
            <a:endParaRPr lang="en-US" dirty="0"/>
          </a:p>
          <a:p>
            <a:endParaRPr lang="en-US" dirty="0"/>
          </a:p>
        </p:txBody>
      </p:sp>
    </p:spTree>
    <p:extLst>
      <p:ext uri="{BB962C8B-B14F-4D97-AF65-F5344CB8AC3E}">
        <p14:creationId xmlns:p14="http://schemas.microsoft.com/office/powerpoint/2010/main" val="2266763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1C862-8171-41E9-B82E-9C1D3B4F4F4F}"/>
              </a:ext>
            </a:extLst>
          </p:cNvPr>
          <p:cNvSpPr txBox="1"/>
          <p:nvPr/>
        </p:nvSpPr>
        <p:spPr>
          <a:xfrm>
            <a:off x="307648" y="2615012"/>
            <a:ext cx="11673555"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Mary Havick, Deputy Division Director of Child Welfare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Mary.Havick@dhs.ga.gov</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6D725D3-E63C-4614-8B64-B76F1B65BFA6}"/>
              </a:ext>
            </a:extLst>
          </p:cNvPr>
          <p:cNvSpPr txBox="1"/>
          <p:nvPr/>
        </p:nvSpPr>
        <p:spPr>
          <a:xfrm flipH="1">
            <a:off x="4059251" y="1213503"/>
            <a:ext cx="46202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QUESTIONS</a:t>
            </a:r>
          </a:p>
        </p:txBody>
      </p:sp>
    </p:spTree>
    <p:extLst>
      <p:ext uri="{BB962C8B-B14F-4D97-AF65-F5344CB8AC3E}">
        <p14:creationId xmlns:p14="http://schemas.microsoft.com/office/powerpoint/2010/main" val="2803469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172" y="2456953"/>
            <a:ext cx="118466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Approval of November 10, 2020 meeting minutes</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7716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71C862-8171-41E9-B82E-9C1D3B4F4F4F}"/>
              </a:ext>
            </a:extLst>
          </p:cNvPr>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OFI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Updates</a:t>
            </a:r>
          </a:p>
        </p:txBody>
      </p:sp>
    </p:spTree>
    <p:extLst>
      <p:ext uri="{BB962C8B-B14F-4D97-AF65-F5344CB8AC3E}">
        <p14:creationId xmlns:p14="http://schemas.microsoft.com/office/powerpoint/2010/main" val="3788831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E2D519-2E7A-4C37-876B-C5986776D722}"/>
              </a:ext>
            </a:extLst>
          </p:cNvPr>
          <p:cNvPicPr>
            <a:picLocks noChangeAspect="1"/>
          </p:cNvPicPr>
          <p:nvPr/>
        </p:nvPicPr>
        <p:blipFill rotWithShape="1">
          <a:blip r:embed="rId3"/>
          <a:srcRect l="1235" t="3681" b="4673"/>
          <a:stretch/>
        </p:blipFill>
        <p:spPr>
          <a:xfrm>
            <a:off x="-1" y="564600"/>
            <a:ext cx="12264571" cy="6293400"/>
          </a:xfrm>
          <a:prstGeom prst="rect">
            <a:avLst/>
          </a:prstGeom>
        </p:spPr>
      </p:pic>
      <p:sp>
        <p:nvSpPr>
          <p:cNvPr id="6" name="TextBox 5">
            <a:extLst>
              <a:ext uri="{FF2B5EF4-FFF2-40B4-BE49-F238E27FC236}">
                <a16:creationId xmlns:a16="http://schemas.microsoft.com/office/drawing/2014/main" id="{B054C80A-6B6F-465C-814D-DF04BABEC986}"/>
              </a:ext>
            </a:extLst>
          </p:cNvPr>
          <p:cNvSpPr txBox="1"/>
          <p:nvPr/>
        </p:nvSpPr>
        <p:spPr>
          <a:xfrm>
            <a:off x="203199" y="704574"/>
            <a:ext cx="4296229"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Museo Sans 300"/>
                <a:ea typeface="+mn-ea"/>
                <a:cs typeface="+mn-cs"/>
              </a:rPr>
              <a:t>COVID-19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srgbClr val="FFFFFF"/>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1" i="0" u="none" strike="noStrike" kern="1200" cap="none" spc="0" normalizeH="0" baseline="0" noProof="0" dirty="0">
              <a:ln>
                <a:noFill/>
              </a:ln>
              <a:solidFill>
                <a:srgbClr val="FFFFFF"/>
              </a:solidFill>
              <a:effectLst/>
              <a:uLnTx/>
              <a:uFillTx/>
              <a:latin typeface="Museo Sans 30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Museo Sans 300"/>
                <a:ea typeface="+mn-ea"/>
                <a:cs typeface="+mn-cs"/>
              </a:rPr>
              <a:t> </a:t>
            </a:r>
            <a:br>
              <a:rPr kumimoji="0" lang="en-US" sz="7000" b="1" i="0" u="none" strike="noStrike" kern="1200" cap="none" spc="0" normalizeH="0" baseline="0" noProof="0" dirty="0">
                <a:ln>
                  <a:noFill/>
                </a:ln>
                <a:solidFill>
                  <a:srgbClr val="FFFFFF"/>
                </a:solidFill>
                <a:effectLst/>
                <a:uLnTx/>
                <a:uFillTx/>
                <a:latin typeface="Museo Sans 300"/>
                <a:ea typeface="+mn-ea"/>
                <a:cs typeface="+mn-cs"/>
              </a:rPr>
            </a:br>
            <a:br>
              <a:rPr kumimoji="0" lang="en-US" sz="1200" b="1" i="0" u="none" strike="noStrike" kern="1200" cap="none" spc="0" normalizeH="0" baseline="0" noProof="0" dirty="0">
                <a:ln>
                  <a:noFill/>
                </a:ln>
                <a:solidFill>
                  <a:srgbClr val="FFFFFF"/>
                </a:solidFill>
                <a:effectLst/>
                <a:uLnTx/>
                <a:uFillTx/>
                <a:latin typeface="Museo Sans 300"/>
                <a:ea typeface="+mn-ea"/>
                <a:cs typeface="+mn-cs"/>
              </a:rPr>
            </a:br>
            <a:br>
              <a:rPr kumimoji="0" lang="en-US" sz="1200" b="1" i="0" u="none" strike="noStrike" kern="1200" cap="none" spc="0" normalizeH="0" baseline="0" noProof="0" dirty="0">
                <a:ln>
                  <a:noFill/>
                </a:ln>
                <a:solidFill>
                  <a:srgbClr val="FFFFFF"/>
                </a:solidFill>
                <a:effectLst/>
                <a:uLnTx/>
                <a:uFillTx/>
                <a:latin typeface="Museo Sans 300"/>
                <a:ea typeface="+mn-ea"/>
                <a:cs typeface="+mn-cs"/>
              </a:rPr>
            </a:br>
            <a:r>
              <a:rPr kumimoji="0" lang="en-US" sz="7000" b="1" i="0" u="none" strike="noStrike" kern="1200" cap="none" spc="0" normalizeH="0" baseline="0" noProof="0" dirty="0">
                <a:ln>
                  <a:noFill/>
                </a:ln>
                <a:solidFill>
                  <a:srgbClr val="FFFFFF"/>
                </a:solidFill>
                <a:effectLst/>
                <a:uLnTx/>
                <a:uFillTx/>
                <a:latin typeface="Museo Sans 300"/>
                <a:ea typeface="+mn-ea"/>
                <a:cs typeface="+mn-cs"/>
              </a:rPr>
              <a:t>UPDATE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D8347885-23FB-452A-94B9-56C05588B604}"/>
              </a:ext>
            </a:extLst>
          </p:cNvPr>
          <p:cNvPicPr>
            <a:picLocks noChangeAspect="1"/>
          </p:cNvPicPr>
          <p:nvPr/>
        </p:nvPicPr>
        <p:blipFill>
          <a:blip r:embed="rId4"/>
          <a:stretch>
            <a:fillRect/>
          </a:stretch>
        </p:blipFill>
        <p:spPr>
          <a:xfrm>
            <a:off x="680788" y="2009331"/>
            <a:ext cx="3181042" cy="3181042"/>
          </a:xfrm>
          <a:prstGeom prst="rect">
            <a:avLst/>
          </a:prstGeom>
        </p:spPr>
      </p:pic>
    </p:spTree>
    <p:extLst>
      <p:ext uri="{BB962C8B-B14F-4D97-AF65-F5344CB8AC3E}">
        <p14:creationId xmlns:p14="http://schemas.microsoft.com/office/powerpoint/2010/main" val="1524770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D7124FE9-78FB-40BA-91B6-CFE4B6582E85}"/>
              </a:ext>
            </a:extLst>
          </p:cNvPr>
          <p:cNvSpPr txBox="1">
            <a:spLocks/>
          </p:cNvSpPr>
          <p:nvPr/>
        </p:nvSpPr>
        <p:spPr>
          <a:xfrm>
            <a:off x="187997" y="752739"/>
            <a:ext cx="2264918" cy="1025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161718"/>
                </a:solidFill>
                <a:effectLst/>
                <a:uLnTx/>
                <a:uFillTx/>
                <a:latin typeface="Museo Sans 300"/>
                <a:ea typeface="+mj-ea"/>
                <a:cs typeface="+mj-cs"/>
              </a:rPr>
              <a:t>Contents</a:t>
            </a:r>
          </a:p>
        </p:txBody>
      </p:sp>
      <p:sp>
        <p:nvSpPr>
          <p:cNvPr id="4" name="Text Placeholder 11">
            <a:extLst>
              <a:ext uri="{FF2B5EF4-FFF2-40B4-BE49-F238E27FC236}">
                <a16:creationId xmlns:a16="http://schemas.microsoft.com/office/drawing/2014/main" id="{AF97F974-61A5-4F19-AEC8-3F55D9BCB7C3}"/>
              </a:ext>
            </a:extLst>
          </p:cNvPr>
          <p:cNvSpPr txBox="1">
            <a:spLocks/>
          </p:cNvSpPr>
          <p:nvPr/>
        </p:nvSpPr>
        <p:spPr>
          <a:xfrm>
            <a:off x="4619047" y="752739"/>
            <a:ext cx="7274380" cy="10255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Program Update – People, Processes &amp; Technology</a:t>
            </a: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SFY Historical Issuance Trends</a:t>
            </a: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SNAP Applications Received by Date  Submission Mode</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r>
              <a:rPr kumimoji="0" lang="en-US" sz="1800" b="1" i="0" u="none" strike="noStrike" kern="1200" cap="none" spc="0" normalizeH="0" baseline="0" noProof="0" dirty="0">
                <a:ln>
                  <a:noFill/>
                </a:ln>
                <a:solidFill>
                  <a:srgbClr val="161718"/>
                </a:solidFill>
                <a:effectLst/>
                <a:uLnTx/>
                <a:uFillTx/>
                <a:latin typeface="Museo Sans 300"/>
                <a:ea typeface="+mn-ea"/>
                <a:cs typeface="+mn-cs"/>
              </a:rPr>
              <a:t>Agency Response</a:t>
            </a: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Applications Received/ Approved/ Denied</a:t>
            </a: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SNAP Persons and Households</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SNAP Timeliness</a:t>
            </a: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SNAP Issuances (Dollars) – March 2020 – November 2020</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November 2019  –  November 2020 (Combined SNAP Issuances)</a:t>
            </a: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endParaRPr kumimoji="0" lang="en-US" sz="1800" b="1"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61718"/>
                </a:solidFill>
                <a:effectLst/>
                <a:uLnTx/>
                <a:uFillTx/>
                <a:latin typeface="Museo Sans 300"/>
                <a:ea typeface="+mn-ea"/>
                <a:cs typeface="+mn-cs"/>
              </a:rPr>
              <a:t>December 2020 Issuance Projections</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br>
              <a:rPr kumimoji="0" lang="en-US" sz="1800" b="1" i="0" u="none" strike="noStrike" kern="1200" cap="none" spc="0" normalizeH="0" baseline="0" noProof="0" dirty="0">
                <a:ln>
                  <a:noFill/>
                </a:ln>
                <a:solidFill>
                  <a:srgbClr val="161718"/>
                </a:solidFill>
                <a:effectLst/>
                <a:uLnTx/>
                <a:uFillTx/>
                <a:latin typeface="Museo Sans 300"/>
                <a:ea typeface="+mn-ea"/>
                <a:cs typeface="+mn-cs"/>
              </a:rPr>
            </a:br>
            <a:r>
              <a:rPr kumimoji="0" lang="en-US" sz="1800" b="1" i="0" u="none" strike="noStrike" kern="1200" cap="none" spc="0" normalizeH="0" baseline="0" noProof="0" dirty="0">
                <a:ln>
                  <a:noFill/>
                </a:ln>
                <a:solidFill>
                  <a:srgbClr val="161718"/>
                </a:solidFill>
                <a:effectLst/>
                <a:uLnTx/>
                <a:uFillTx/>
                <a:latin typeface="Museo Sans 300"/>
                <a:ea typeface="+mn-ea"/>
                <a:cs typeface="+mn-cs"/>
              </a:rPr>
              <a:t>PEBT Final Numbers</a:t>
            </a: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161718"/>
              </a:solidFill>
              <a:effectLst/>
              <a:uLnTx/>
              <a:uFillTx/>
              <a:latin typeface="Museo Sans 300"/>
              <a:ea typeface="+mn-ea"/>
              <a:cs typeface="+mn-cs"/>
            </a:endParaRP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ru-RU" sz="3200" b="0" i="0" u="none" strike="noStrike" kern="1200" cap="none" spc="0" normalizeH="0" baseline="0" noProof="0" dirty="0">
              <a:ln>
                <a:noFill/>
              </a:ln>
              <a:solidFill>
                <a:srgbClr val="811E5B"/>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br>
              <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rPr>
            </a:br>
            <a:br>
              <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rPr>
            </a:br>
            <a:br>
              <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rPr>
            </a:br>
            <a:br>
              <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rPr>
            </a:br>
            <a:br>
              <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rPr>
            </a:br>
            <a:endPar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pic>
        <p:nvPicPr>
          <p:cNvPr id="10" name="Picture 9" descr="A close up of a person&#10;&#10;Description automatically generated">
            <a:extLst>
              <a:ext uri="{FF2B5EF4-FFF2-40B4-BE49-F238E27FC236}">
                <a16:creationId xmlns:a16="http://schemas.microsoft.com/office/drawing/2014/main" id="{E7677832-1404-4288-B8E2-E7A1D4C3C5D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3" r="37536"/>
          <a:stretch/>
        </p:blipFill>
        <p:spPr>
          <a:xfrm>
            <a:off x="-3033" y="1208314"/>
            <a:ext cx="5247972" cy="5609495"/>
          </a:xfrm>
          <a:prstGeom prst="rect">
            <a:avLst/>
          </a:prstGeom>
          <a:ln>
            <a:noFill/>
          </a:ln>
          <a:effectLst>
            <a:softEdge rad="342900"/>
          </a:effectLst>
        </p:spPr>
      </p:pic>
    </p:spTree>
    <p:extLst>
      <p:ext uri="{BB962C8B-B14F-4D97-AF65-F5344CB8AC3E}">
        <p14:creationId xmlns:p14="http://schemas.microsoft.com/office/powerpoint/2010/main" val="89026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24A64-25F2-4189-97D1-354BBA2653E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 t="7102" r="-607" b="7102"/>
          <a:stretch/>
        </p:blipFill>
        <p:spPr>
          <a:xfrm>
            <a:off x="0" y="543722"/>
            <a:ext cx="12266012" cy="6314278"/>
          </a:xfrm>
          <a:prstGeom prst="rect">
            <a:avLst/>
          </a:prstGeom>
        </p:spPr>
      </p:pic>
      <p:sp>
        <p:nvSpPr>
          <p:cNvPr id="2" name="TextBox 1">
            <a:extLst>
              <a:ext uri="{FF2B5EF4-FFF2-40B4-BE49-F238E27FC236}">
                <a16:creationId xmlns:a16="http://schemas.microsoft.com/office/drawing/2014/main" id="{2AC17C67-27A1-4CDD-857B-C8A78FA2B617}"/>
              </a:ext>
            </a:extLst>
          </p:cNvPr>
          <p:cNvSpPr txBox="1"/>
          <p:nvPr/>
        </p:nvSpPr>
        <p:spPr>
          <a:xfrm>
            <a:off x="136071" y="6161315"/>
            <a:ext cx="653142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FFFFFF"/>
                </a:solidFill>
                <a:effectLst/>
                <a:uLnTx/>
                <a:uFillTx/>
                <a:latin typeface="Calibri" panose="020F0502020204030204"/>
                <a:ea typeface="+mn-ea"/>
                <a:cs typeface="+mn-cs"/>
              </a:rPr>
              <a:t>OFFICE OF FAMILY INDEPENDENCE </a:t>
            </a:r>
          </a:p>
        </p:txBody>
      </p:sp>
    </p:spTree>
    <p:extLst>
      <p:ext uri="{BB962C8B-B14F-4D97-AF65-F5344CB8AC3E}">
        <p14:creationId xmlns:p14="http://schemas.microsoft.com/office/powerpoint/2010/main" val="1733826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A30CA6-1704-4FE2-AF5B-E6856E6646E5}"/>
              </a:ext>
            </a:extLst>
          </p:cNvPr>
          <p:cNvPicPr>
            <a:picLocks noChangeAspect="1"/>
          </p:cNvPicPr>
          <p:nvPr/>
        </p:nvPicPr>
        <p:blipFill rotWithShape="1">
          <a:blip r:embed="rId3"/>
          <a:srcRect t="6699" b="2504"/>
          <a:stretch/>
        </p:blipFill>
        <p:spPr>
          <a:xfrm>
            <a:off x="0" y="627796"/>
            <a:ext cx="12192000" cy="6298443"/>
          </a:xfrm>
          <a:prstGeom prst="rect">
            <a:avLst/>
          </a:prstGeom>
        </p:spPr>
      </p:pic>
    </p:spTree>
    <p:extLst>
      <p:ext uri="{BB962C8B-B14F-4D97-AF65-F5344CB8AC3E}">
        <p14:creationId xmlns:p14="http://schemas.microsoft.com/office/powerpoint/2010/main" val="3598993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E5AF2-1ADF-4B55-B0EF-C0FFB1268DCC}"/>
              </a:ext>
            </a:extLst>
          </p:cNvPr>
          <p:cNvPicPr>
            <a:picLocks noChangeAspect="1"/>
          </p:cNvPicPr>
          <p:nvPr/>
        </p:nvPicPr>
        <p:blipFill>
          <a:blip r:embed="rId3"/>
          <a:stretch>
            <a:fillRect/>
          </a:stretch>
        </p:blipFill>
        <p:spPr>
          <a:xfrm>
            <a:off x="0" y="605835"/>
            <a:ext cx="8515412" cy="6310359"/>
          </a:xfrm>
          <a:prstGeom prst="rect">
            <a:avLst/>
          </a:prstGeom>
        </p:spPr>
      </p:pic>
      <p:pic>
        <p:nvPicPr>
          <p:cNvPr id="7" name="Picture 6" descr="Diagram&#10;&#10;Description automatically generated">
            <a:extLst>
              <a:ext uri="{FF2B5EF4-FFF2-40B4-BE49-F238E27FC236}">
                <a16:creationId xmlns:a16="http://schemas.microsoft.com/office/drawing/2014/main" id="{00712E62-A0F9-4BAC-8BFC-B51DA2283DA5}"/>
              </a:ext>
            </a:extLst>
          </p:cNvPr>
          <p:cNvPicPr>
            <a:picLocks noChangeAspect="1"/>
          </p:cNvPicPr>
          <p:nvPr/>
        </p:nvPicPr>
        <p:blipFill>
          <a:blip r:embed="rId4"/>
          <a:stretch>
            <a:fillRect/>
          </a:stretch>
        </p:blipFill>
        <p:spPr>
          <a:xfrm>
            <a:off x="8515412" y="605835"/>
            <a:ext cx="3661370" cy="1701878"/>
          </a:xfrm>
          <a:prstGeom prst="rect">
            <a:avLst/>
          </a:prstGeom>
        </p:spPr>
      </p:pic>
      <p:sp>
        <p:nvSpPr>
          <p:cNvPr id="8" name="TextBox 7">
            <a:extLst>
              <a:ext uri="{FF2B5EF4-FFF2-40B4-BE49-F238E27FC236}">
                <a16:creationId xmlns:a16="http://schemas.microsoft.com/office/drawing/2014/main" id="{D33BA12D-461C-4C2B-BB33-4018F81A1423}"/>
              </a:ext>
            </a:extLst>
          </p:cNvPr>
          <p:cNvSpPr txBox="1"/>
          <p:nvPr/>
        </p:nvSpPr>
        <p:spPr>
          <a:xfrm>
            <a:off x="8844644" y="2558846"/>
            <a:ext cx="3249386"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t>New releases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t>System upgrades </a:t>
            </a:r>
            <a:b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t>DDS interface</a:t>
            </a:r>
            <a:b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t>$tars interface</a:t>
            </a:r>
            <a:b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t>Work Number interface</a:t>
            </a:r>
            <a:b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t>Go-Green Opt-In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61718"/>
                </a:solidFill>
                <a:effectLst/>
                <a:uLnTx/>
                <a:uFillTx/>
                <a:latin typeface="Calibri" panose="020F0502020204030204"/>
                <a:ea typeface="+mn-ea"/>
                <a:cs typeface="+mn-cs"/>
              </a:rPr>
              <a:t>Staff training</a:t>
            </a:r>
          </a:p>
        </p:txBody>
      </p:sp>
    </p:spTree>
    <p:extLst>
      <p:ext uri="{BB962C8B-B14F-4D97-AF65-F5344CB8AC3E}">
        <p14:creationId xmlns:p14="http://schemas.microsoft.com/office/powerpoint/2010/main" val="360267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t&#10;&#10;Description automatically generated">
            <a:extLst>
              <a:ext uri="{FF2B5EF4-FFF2-40B4-BE49-F238E27FC236}">
                <a16:creationId xmlns:a16="http://schemas.microsoft.com/office/drawing/2014/main" id="{DE422236-4417-4282-BBA4-AE20FA70A75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45910"/>
            <a:ext cx="12192000" cy="6858000"/>
          </a:xfrm>
          <a:prstGeom prst="rect">
            <a:avLst/>
          </a:prstGeom>
        </p:spPr>
      </p:pic>
    </p:spTree>
    <p:extLst>
      <p:ext uri="{BB962C8B-B14F-4D97-AF65-F5344CB8AC3E}">
        <p14:creationId xmlns:p14="http://schemas.microsoft.com/office/powerpoint/2010/main" val="828541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gnifying glass showing decling performance">
            <a:extLst>
              <a:ext uri="{FF2B5EF4-FFF2-40B4-BE49-F238E27FC236}">
                <a16:creationId xmlns:a16="http://schemas.microsoft.com/office/drawing/2014/main" id="{50A9D325-8C6D-4028-9FE4-7BF1B9A732A5}"/>
              </a:ext>
            </a:extLst>
          </p:cNvPr>
          <p:cNvPicPr>
            <a:picLocks noChangeAspect="1"/>
          </p:cNvPicPr>
          <p:nvPr/>
        </p:nvPicPr>
        <p:blipFill rotWithShape="1">
          <a:blip r:embed="rId3"/>
          <a:srcRect t="7461" b="6825"/>
          <a:stretch/>
        </p:blipFill>
        <p:spPr>
          <a:xfrm>
            <a:off x="0" y="582385"/>
            <a:ext cx="12186528" cy="6962032"/>
          </a:xfrm>
          <a:prstGeom prst="rect">
            <a:avLst/>
          </a:prstGeom>
        </p:spPr>
      </p:pic>
      <p:sp>
        <p:nvSpPr>
          <p:cNvPr id="4" name="TextBox 3">
            <a:extLst>
              <a:ext uri="{FF2B5EF4-FFF2-40B4-BE49-F238E27FC236}">
                <a16:creationId xmlns:a16="http://schemas.microsoft.com/office/drawing/2014/main" id="{E11428BA-F3D6-427D-9EB7-821624D2AA64}"/>
              </a:ext>
            </a:extLst>
          </p:cNvPr>
          <p:cNvSpPr txBox="1"/>
          <p:nvPr/>
        </p:nvSpPr>
        <p:spPr>
          <a:xfrm>
            <a:off x="5829300" y="1703614"/>
            <a:ext cx="601435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83A64"/>
                </a:solidFill>
                <a:effectLst/>
                <a:uLnTx/>
                <a:uFillTx/>
                <a:latin typeface="Calibri" panose="020F0502020204030204"/>
                <a:ea typeface="+mn-ea"/>
                <a:cs typeface="+mn-cs"/>
              </a:rPr>
              <a:t>DATA TRENDS</a:t>
            </a:r>
          </a:p>
        </p:txBody>
      </p:sp>
    </p:spTree>
    <p:extLst>
      <p:ext uri="{BB962C8B-B14F-4D97-AF65-F5344CB8AC3E}">
        <p14:creationId xmlns:p14="http://schemas.microsoft.com/office/powerpoint/2010/main" val="3968847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31A7E4E8-89CE-429B-BDE7-AF93B7B9CF85}"/>
              </a:ext>
            </a:extLst>
          </p:cNvPr>
          <p:cNvGraphicFramePr>
            <a:graphicFrameLocks/>
          </p:cNvGraphicFramePr>
          <p:nvPr/>
        </p:nvGraphicFramePr>
        <p:xfrm>
          <a:off x="250579" y="1229095"/>
          <a:ext cx="11690842"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E1AEEC45-13B2-434C-8B60-108479FB90BA}"/>
              </a:ext>
            </a:extLst>
          </p:cNvPr>
          <p:cNvSpPr txBox="1">
            <a:spLocks/>
          </p:cNvSpPr>
          <p:nvPr/>
        </p:nvSpPr>
        <p:spPr>
          <a:xfrm>
            <a:off x="780143" y="673333"/>
            <a:ext cx="10515600" cy="613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SFY Historical Issuance Trends</a:t>
            </a:r>
          </a:p>
        </p:txBody>
      </p:sp>
    </p:spTree>
    <p:extLst>
      <p:ext uri="{BB962C8B-B14F-4D97-AF65-F5344CB8AC3E}">
        <p14:creationId xmlns:p14="http://schemas.microsoft.com/office/powerpoint/2010/main" val="4174482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5E02B2-F724-49CA-AD33-C17FDFA22EA1}"/>
              </a:ext>
            </a:extLst>
          </p:cNvPr>
          <p:cNvSpPr txBox="1"/>
          <p:nvPr/>
        </p:nvSpPr>
        <p:spPr>
          <a:xfrm>
            <a:off x="1055495" y="668634"/>
            <a:ext cx="10185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SNAP Applications Received by Date and Submission Mode</a:t>
            </a:r>
          </a:p>
        </p:txBody>
      </p:sp>
      <p:graphicFrame>
        <p:nvGraphicFramePr>
          <p:cNvPr id="11" name="Chart 10">
            <a:extLst>
              <a:ext uri="{FF2B5EF4-FFF2-40B4-BE49-F238E27FC236}">
                <a16:creationId xmlns:a16="http://schemas.microsoft.com/office/drawing/2014/main" id="{8B9EC464-8871-480D-B0EC-50DDAD0810B8}"/>
              </a:ext>
            </a:extLst>
          </p:cNvPr>
          <p:cNvGraphicFramePr>
            <a:graphicFrameLocks/>
          </p:cNvGraphicFramePr>
          <p:nvPr/>
        </p:nvGraphicFramePr>
        <p:xfrm>
          <a:off x="139337" y="1252175"/>
          <a:ext cx="11913326" cy="56110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037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2B3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6998" y="892762"/>
            <a:ext cx="4125144" cy="4123426"/>
          </a:xfrm>
          <a:prstGeom prst="rect">
            <a:avLst/>
          </a:prstGeom>
        </p:spPr>
      </p:pic>
      <p:sp>
        <p:nvSpPr>
          <p:cNvPr id="5" name="TextBox 4"/>
          <p:cNvSpPr txBox="1"/>
          <p:nvPr/>
        </p:nvSpPr>
        <p:spPr>
          <a:xfrm>
            <a:off x="1" y="5237018"/>
            <a:ext cx="12192000" cy="954107"/>
          </a:xfrm>
          <a:prstGeom prst="rect">
            <a:avLst/>
          </a:prstGeom>
          <a:noFill/>
        </p:spPr>
        <p:txBody>
          <a:bodyPr wrap="square" rtlCol="0">
            <a:spAutoFit/>
          </a:bodyPr>
          <a:lstStyle/>
          <a:p>
            <a:pPr algn="ctr"/>
            <a:r>
              <a:rPr lang="en-US" sz="2800" b="1" dirty="0">
                <a:solidFill>
                  <a:schemeClr val="bg1"/>
                </a:solidFill>
                <a:latin typeface="Museo Sans 900" charset="0"/>
                <a:ea typeface="Museo Sans 900" charset="0"/>
                <a:cs typeface="Museo Sans 900" charset="0"/>
              </a:rPr>
              <a:t>Tom Rawlings</a:t>
            </a:r>
          </a:p>
          <a:p>
            <a:pPr algn="ctr"/>
            <a:r>
              <a:rPr lang="en-US" sz="2800" b="1" cap="all" spc="75" dirty="0">
                <a:solidFill>
                  <a:schemeClr val="bg1"/>
                </a:solidFill>
                <a:latin typeface="Museo Sans 900"/>
                <a:ea typeface="Museo Sans 900" charset="0"/>
                <a:cs typeface="Museo Sans 900" charset="0"/>
              </a:rPr>
              <a:t>DIVISION DIRECTOR</a:t>
            </a:r>
            <a:endParaRPr lang="en-US" sz="2800" b="1" dirty="0">
              <a:solidFill>
                <a:schemeClr val="bg1"/>
              </a:solidFill>
              <a:latin typeface="Museo Sans 900"/>
              <a:ea typeface="Museo Sans 900" charset="0"/>
              <a:cs typeface="Museo Sans 900" charset="0"/>
            </a:endParaRPr>
          </a:p>
        </p:txBody>
      </p:sp>
    </p:spTree>
    <p:extLst>
      <p:ext uri="{BB962C8B-B14F-4D97-AF65-F5344CB8AC3E}">
        <p14:creationId xmlns:p14="http://schemas.microsoft.com/office/powerpoint/2010/main" val="76914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9146FE58-67BC-47A5-9AF9-1AE20BC93791}"/>
              </a:ext>
            </a:extLst>
          </p:cNvPr>
          <p:cNvPicPr>
            <a:picLocks noGrp="1" noChangeAspect="1"/>
          </p:cNvPicPr>
          <p:nvPr>
            <p:ph type="pic" sz="quarter" idx="29"/>
          </p:nvPr>
        </p:nvPicPr>
        <p:blipFill>
          <a:blip r:embed="rId3"/>
          <a:srcRect/>
          <a:stretch/>
        </p:blipFill>
        <p:spPr>
          <a:xfrm>
            <a:off x="815210" y="657056"/>
            <a:ext cx="1302374" cy="1302374"/>
          </a:xfrm>
        </p:spPr>
      </p:pic>
      <p:sp>
        <p:nvSpPr>
          <p:cNvPr id="2" name="Title 1">
            <a:extLst>
              <a:ext uri="{FF2B5EF4-FFF2-40B4-BE49-F238E27FC236}">
                <a16:creationId xmlns:a16="http://schemas.microsoft.com/office/drawing/2014/main" id="{186D4E23-F409-4691-84CD-C0C52AD3F0C7}"/>
              </a:ext>
            </a:extLst>
          </p:cNvPr>
          <p:cNvSpPr>
            <a:spLocks noGrp="1"/>
          </p:cNvSpPr>
          <p:nvPr>
            <p:ph type="ctrTitle"/>
          </p:nvPr>
        </p:nvSpPr>
        <p:spPr/>
        <p:txBody>
          <a:bodyPr/>
          <a:lstStyle/>
          <a:p>
            <a:r>
              <a:rPr lang="en-US" dirty="0">
                <a:latin typeface="Museo Sans 500"/>
              </a:rPr>
              <a:t>COVID-19</a:t>
            </a:r>
            <a:endParaRPr lang="ru-RU" dirty="0">
              <a:latin typeface="Museo Sans 500"/>
            </a:endParaRPr>
          </a:p>
        </p:txBody>
      </p:sp>
      <p:sp>
        <p:nvSpPr>
          <p:cNvPr id="3" name="Subtitle 2">
            <a:extLst>
              <a:ext uri="{FF2B5EF4-FFF2-40B4-BE49-F238E27FC236}">
                <a16:creationId xmlns:a16="http://schemas.microsoft.com/office/drawing/2014/main" id="{9826B88A-CA53-4491-9D51-BD04EBF2F4DD}"/>
              </a:ext>
            </a:extLst>
          </p:cNvPr>
          <p:cNvSpPr>
            <a:spLocks noGrp="1"/>
          </p:cNvSpPr>
          <p:nvPr>
            <p:ph type="subTitle" idx="1"/>
          </p:nvPr>
        </p:nvSpPr>
        <p:spPr>
          <a:xfrm>
            <a:off x="2731590" y="1349521"/>
            <a:ext cx="8617176" cy="481916"/>
          </a:xfrm>
        </p:spPr>
        <p:txBody>
          <a:bodyPr/>
          <a:lstStyle/>
          <a:p>
            <a:r>
              <a:rPr lang="en-US" b="1" dirty="0">
                <a:solidFill>
                  <a:schemeClr val="accent3"/>
                </a:solidFill>
                <a:latin typeface="Museo Sans 500"/>
              </a:rPr>
              <a:t>Agency Response</a:t>
            </a:r>
            <a:endParaRPr lang="ru-RU" b="1" dirty="0">
              <a:solidFill>
                <a:schemeClr val="accent3"/>
              </a:solidFill>
              <a:latin typeface="Museo Sans 500"/>
            </a:endParaRPr>
          </a:p>
        </p:txBody>
      </p:sp>
      <p:sp>
        <p:nvSpPr>
          <p:cNvPr id="4" name="Text Placeholder 3">
            <a:extLst>
              <a:ext uri="{FF2B5EF4-FFF2-40B4-BE49-F238E27FC236}">
                <a16:creationId xmlns:a16="http://schemas.microsoft.com/office/drawing/2014/main" id="{CFA04035-833F-47A3-9B42-8D3A786CD66E}"/>
              </a:ext>
            </a:extLst>
          </p:cNvPr>
          <p:cNvSpPr>
            <a:spLocks noGrp="1"/>
          </p:cNvSpPr>
          <p:nvPr>
            <p:ph type="body" sz="quarter" idx="14"/>
          </p:nvPr>
        </p:nvSpPr>
        <p:spPr/>
        <p:txBody>
          <a:bodyPr/>
          <a:lstStyle/>
          <a:p>
            <a:r>
              <a:rPr lang="en-US" sz="2000" dirty="0">
                <a:solidFill>
                  <a:schemeClr val="tx1"/>
                </a:solidFill>
                <a:latin typeface="Museo Sans 500"/>
              </a:rPr>
              <a:t>March 2020</a:t>
            </a:r>
            <a:endParaRPr lang="ru-RU" sz="2000" dirty="0">
              <a:solidFill>
                <a:schemeClr val="tx1"/>
              </a:solidFill>
              <a:latin typeface="Museo Sans 500"/>
            </a:endParaRPr>
          </a:p>
        </p:txBody>
      </p:sp>
      <p:sp>
        <p:nvSpPr>
          <p:cNvPr id="5" name="Text Placeholder 4">
            <a:extLst>
              <a:ext uri="{FF2B5EF4-FFF2-40B4-BE49-F238E27FC236}">
                <a16:creationId xmlns:a16="http://schemas.microsoft.com/office/drawing/2014/main" id="{2B969FF3-8FFE-4E02-8E2A-BEDDF86909EC}"/>
              </a:ext>
            </a:extLst>
          </p:cNvPr>
          <p:cNvSpPr>
            <a:spLocks noGrp="1"/>
          </p:cNvSpPr>
          <p:nvPr>
            <p:ph type="body" sz="quarter" idx="15"/>
          </p:nvPr>
        </p:nvSpPr>
        <p:spPr/>
        <p:txBody>
          <a:bodyPr/>
          <a:lstStyle/>
          <a:p>
            <a:r>
              <a:rPr lang="en-US" sz="2000" dirty="0">
                <a:solidFill>
                  <a:schemeClr val="tx1"/>
                </a:solidFill>
                <a:latin typeface="Museo Sans 500"/>
              </a:rPr>
              <a:t>April 2020</a:t>
            </a:r>
            <a:endParaRPr lang="ru-RU" sz="2000" dirty="0">
              <a:solidFill>
                <a:schemeClr val="tx1"/>
              </a:solidFill>
              <a:latin typeface="Museo Sans 500"/>
            </a:endParaRPr>
          </a:p>
        </p:txBody>
      </p:sp>
      <p:sp>
        <p:nvSpPr>
          <p:cNvPr id="6" name="Text Placeholder 5">
            <a:extLst>
              <a:ext uri="{FF2B5EF4-FFF2-40B4-BE49-F238E27FC236}">
                <a16:creationId xmlns:a16="http://schemas.microsoft.com/office/drawing/2014/main" id="{1EB50FA0-8BDD-46C8-99F1-A2927A8655F8}"/>
              </a:ext>
            </a:extLst>
          </p:cNvPr>
          <p:cNvSpPr>
            <a:spLocks noGrp="1"/>
          </p:cNvSpPr>
          <p:nvPr>
            <p:ph type="body" sz="quarter" idx="16"/>
          </p:nvPr>
        </p:nvSpPr>
        <p:spPr/>
        <p:txBody>
          <a:bodyPr/>
          <a:lstStyle/>
          <a:p>
            <a:r>
              <a:rPr lang="en-US" sz="2000" dirty="0">
                <a:solidFill>
                  <a:schemeClr val="tx1"/>
                </a:solidFill>
                <a:latin typeface="Museo Sans 500"/>
              </a:rPr>
              <a:t>May 2020</a:t>
            </a:r>
            <a:endParaRPr lang="ru-RU" sz="2000" dirty="0">
              <a:solidFill>
                <a:schemeClr val="tx1"/>
              </a:solidFill>
              <a:latin typeface="Museo Sans 500"/>
            </a:endParaRPr>
          </a:p>
        </p:txBody>
      </p:sp>
      <p:sp>
        <p:nvSpPr>
          <p:cNvPr id="7" name="Text Placeholder 6">
            <a:extLst>
              <a:ext uri="{FF2B5EF4-FFF2-40B4-BE49-F238E27FC236}">
                <a16:creationId xmlns:a16="http://schemas.microsoft.com/office/drawing/2014/main" id="{53D9E183-E0BA-4EFB-909C-B21CDB329817}"/>
              </a:ext>
            </a:extLst>
          </p:cNvPr>
          <p:cNvSpPr>
            <a:spLocks noGrp="1"/>
          </p:cNvSpPr>
          <p:nvPr>
            <p:ph type="body" sz="quarter" idx="17"/>
          </p:nvPr>
        </p:nvSpPr>
        <p:spPr/>
        <p:txBody>
          <a:bodyPr/>
          <a:lstStyle/>
          <a:p>
            <a:r>
              <a:rPr lang="en-US" sz="2000" dirty="0">
                <a:solidFill>
                  <a:schemeClr val="tx1"/>
                </a:solidFill>
                <a:latin typeface="Museo Sans 500"/>
              </a:rPr>
              <a:t>June 2020</a:t>
            </a:r>
            <a:endParaRPr lang="ru-RU" sz="2000" dirty="0">
              <a:solidFill>
                <a:schemeClr val="tx1"/>
              </a:solidFill>
              <a:latin typeface="Museo Sans 500"/>
            </a:endParaRPr>
          </a:p>
        </p:txBody>
      </p:sp>
      <p:sp>
        <p:nvSpPr>
          <p:cNvPr id="8" name="Text Placeholder 7">
            <a:extLst>
              <a:ext uri="{FF2B5EF4-FFF2-40B4-BE49-F238E27FC236}">
                <a16:creationId xmlns:a16="http://schemas.microsoft.com/office/drawing/2014/main" id="{6D2C7FD2-2A48-41BD-B107-E8DDA37CB1E0}"/>
              </a:ext>
            </a:extLst>
          </p:cNvPr>
          <p:cNvSpPr>
            <a:spLocks noGrp="1"/>
          </p:cNvSpPr>
          <p:nvPr>
            <p:ph type="body" sz="quarter" idx="18"/>
          </p:nvPr>
        </p:nvSpPr>
        <p:spPr/>
        <p:txBody>
          <a:bodyPr/>
          <a:lstStyle/>
          <a:p>
            <a:r>
              <a:rPr lang="en-US" sz="2000" dirty="0">
                <a:solidFill>
                  <a:schemeClr val="tx1"/>
                </a:solidFill>
                <a:latin typeface="Museo Sans 500"/>
              </a:rPr>
              <a:t>July 2020</a:t>
            </a:r>
            <a:endParaRPr lang="ru-RU" sz="2000" dirty="0">
              <a:solidFill>
                <a:schemeClr val="tx1"/>
              </a:solidFill>
              <a:latin typeface="Museo Sans 500"/>
            </a:endParaRPr>
          </a:p>
        </p:txBody>
      </p:sp>
      <p:sp>
        <p:nvSpPr>
          <p:cNvPr id="19" name="Text Placeholder 18">
            <a:extLst>
              <a:ext uri="{FF2B5EF4-FFF2-40B4-BE49-F238E27FC236}">
                <a16:creationId xmlns:a16="http://schemas.microsoft.com/office/drawing/2014/main" id="{2C150A36-C9ED-4516-A8D4-E0915D35B8FD}"/>
              </a:ext>
            </a:extLst>
          </p:cNvPr>
          <p:cNvSpPr>
            <a:spLocks noGrp="1"/>
          </p:cNvSpPr>
          <p:nvPr>
            <p:ph type="body" sz="quarter" idx="24"/>
          </p:nvPr>
        </p:nvSpPr>
        <p:spPr>
          <a:xfrm>
            <a:off x="999867" y="3210434"/>
            <a:ext cx="1882069" cy="1504227"/>
          </a:xfrm>
        </p:spPr>
        <p:txBody>
          <a:bodyPr/>
          <a:lstStyle/>
          <a:p>
            <a:r>
              <a:rPr lang="en-US" i="0" dirty="0">
                <a:latin typeface="Museo Sans 500"/>
              </a:rPr>
              <a:t>P-SNAP</a:t>
            </a:r>
          </a:p>
          <a:p>
            <a:r>
              <a:rPr lang="en-US" i="0" dirty="0">
                <a:latin typeface="Museo Sans 500"/>
              </a:rPr>
              <a:t>Renewals extension</a:t>
            </a:r>
          </a:p>
          <a:p>
            <a:r>
              <a:rPr lang="en-US" i="0" dirty="0">
                <a:latin typeface="Museo Sans 500"/>
              </a:rPr>
              <a:t>ABAWD requirements suspension</a:t>
            </a:r>
          </a:p>
        </p:txBody>
      </p:sp>
      <p:sp>
        <p:nvSpPr>
          <p:cNvPr id="43" name="Text Placeholder 18">
            <a:extLst>
              <a:ext uri="{FF2B5EF4-FFF2-40B4-BE49-F238E27FC236}">
                <a16:creationId xmlns:a16="http://schemas.microsoft.com/office/drawing/2014/main" id="{A6545E5A-7365-4E0E-A4F4-4321891BF9C4}"/>
              </a:ext>
            </a:extLst>
          </p:cNvPr>
          <p:cNvSpPr txBox="1">
            <a:spLocks/>
          </p:cNvSpPr>
          <p:nvPr/>
        </p:nvSpPr>
        <p:spPr>
          <a:xfrm>
            <a:off x="2984412" y="3210434"/>
            <a:ext cx="1882069" cy="1504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P-SNAP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Renewals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ABAWD requirements suspension</a:t>
            </a:r>
          </a:p>
        </p:txBody>
      </p:sp>
      <p:sp>
        <p:nvSpPr>
          <p:cNvPr id="44" name="Text Placeholder 18">
            <a:extLst>
              <a:ext uri="{FF2B5EF4-FFF2-40B4-BE49-F238E27FC236}">
                <a16:creationId xmlns:a16="http://schemas.microsoft.com/office/drawing/2014/main" id="{FC36A1FD-19A9-4AC4-9C32-7B2F10089B71}"/>
              </a:ext>
            </a:extLst>
          </p:cNvPr>
          <p:cNvSpPr txBox="1">
            <a:spLocks/>
          </p:cNvSpPr>
          <p:nvPr/>
        </p:nvSpPr>
        <p:spPr>
          <a:xfrm>
            <a:off x="5153990" y="3165781"/>
            <a:ext cx="1882069" cy="1504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P-SNAP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Renewals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ABAWD requirements suspension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Online EBT use with instore pickup </a:t>
            </a:r>
          </a:p>
        </p:txBody>
      </p:sp>
      <p:sp>
        <p:nvSpPr>
          <p:cNvPr id="45" name="Text Placeholder 18">
            <a:extLst>
              <a:ext uri="{FF2B5EF4-FFF2-40B4-BE49-F238E27FC236}">
                <a16:creationId xmlns:a16="http://schemas.microsoft.com/office/drawing/2014/main" id="{977E9721-FFF2-43DB-847B-17977E2389A4}"/>
              </a:ext>
            </a:extLst>
          </p:cNvPr>
          <p:cNvSpPr txBox="1">
            <a:spLocks/>
          </p:cNvSpPr>
          <p:nvPr/>
        </p:nvSpPr>
        <p:spPr>
          <a:xfrm>
            <a:off x="7231051" y="3150787"/>
            <a:ext cx="1882069" cy="1504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P-SNAP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Renewals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ABAWD requirements suspension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Online EBT use with </a:t>
            </a:r>
            <a:r>
              <a:rPr kumimoji="0" lang="en-US" sz="1500" b="1" i="0" u="none" strike="noStrike" kern="1200" cap="none" spc="0" normalizeH="0" baseline="0" noProof="0" dirty="0">
                <a:ln>
                  <a:noFill/>
                </a:ln>
                <a:solidFill>
                  <a:srgbClr val="811E5B"/>
                </a:solidFill>
                <a:effectLst/>
                <a:uLnTx/>
                <a:uFillTx/>
                <a:latin typeface="Museo Sans 500"/>
                <a:ea typeface="+mn-ea"/>
                <a:cs typeface="+mn-cs"/>
              </a:rPr>
              <a:t>instore</a:t>
            </a:r>
            <a:r>
              <a:rPr kumimoji="0" lang="en-US" sz="1500" b="0" i="0" u="none" strike="noStrike" kern="1200" cap="none" spc="0" normalizeH="0" baseline="0" noProof="0" dirty="0">
                <a:ln>
                  <a:noFill/>
                </a:ln>
                <a:solidFill>
                  <a:srgbClr val="811E5B"/>
                </a:solidFill>
                <a:effectLst/>
                <a:uLnTx/>
                <a:uFillTx/>
                <a:latin typeface="Museo Sans 500"/>
                <a:ea typeface="+mn-ea"/>
                <a:cs typeface="+mn-cs"/>
              </a:rPr>
              <a:t> pickup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Online EBT use  for grocery </a:t>
            </a:r>
            <a:r>
              <a:rPr kumimoji="0" lang="en-US" sz="1500" b="1" i="0" u="none" strike="noStrike" kern="1200" cap="none" spc="0" normalizeH="0" baseline="0" noProof="0" dirty="0">
                <a:ln>
                  <a:noFill/>
                </a:ln>
                <a:solidFill>
                  <a:srgbClr val="811E5B"/>
                </a:solidFill>
                <a:effectLst/>
                <a:uLnTx/>
                <a:uFillTx/>
                <a:latin typeface="Museo Sans 500"/>
                <a:ea typeface="+mn-ea"/>
                <a:cs typeface="+mn-cs"/>
              </a:rPr>
              <a:t>delivery</a:t>
            </a:r>
          </a:p>
        </p:txBody>
      </p:sp>
      <p:sp>
        <p:nvSpPr>
          <p:cNvPr id="14" name="Text Placeholder 18">
            <a:extLst>
              <a:ext uri="{FF2B5EF4-FFF2-40B4-BE49-F238E27FC236}">
                <a16:creationId xmlns:a16="http://schemas.microsoft.com/office/drawing/2014/main" id="{D34A8259-AAFC-4E0B-884C-78EBCC0CB304}"/>
              </a:ext>
            </a:extLst>
          </p:cNvPr>
          <p:cNvSpPr txBox="1">
            <a:spLocks/>
          </p:cNvSpPr>
          <p:nvPr/>
        </p:nvSpPr>
        <p:spPr>
          <a:xfrm>
            <a:off x="9441051" y="3165780"/>
            <a:ext cx="2750949" cy="14892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P-SNAP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Renewals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ABAWD requirements suspension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Online EBT use with </a:t>
            </a:r>
            <a:r>
              <a:rPr kumimoji="0" lang="en-US" sz="1500" b="1" i="0" u="none" strike="noStrike" kern="1200" cap="none" spc="0" normalizeH="0" baseline="0" noProof="0" dirty="0">
                <a:ln>
                  <a:noFill/>
                </a:ln>
                <a:solidFill>
                  <a:srgbClr val="811E5B"/>
                </a:solidFill>
                <a:effectLst/>
                <a:uLnTx/>
                <a:uFillTx/>
                <a:latin typeface="Museo Sans 500"/>
                <a:ea typeface="+mn-ea"/>
                <a:cs typeface="+mn-cs"/>
              </a:rPr>
              <a:t>instore</a:t>
            </a:r>
            <a:r>
              <a:rPr kumimoji="0" lang="en-US" sz="1500" b="0" i="0" u="none" strike="noStrike" kern="1200" cap="none" spc="0" normalizeH="0" baseline="0" noProof="0" dirty="0">
                <a:ln>
                  <a:noFill/>
                </a:ln>
                <a:solidFill>
                  <a:srgbClr val="811E5B"/>
                </a:solidFill>
                <a:effectLst/>
                <a:uLnTx/>
                <a:uFillTx/>
                <a:latin typeface="Museo Sans 500"/>
                <a:ea typeface="+mn-ea"/>
                <a:cs typeface="+mn-cs"/>
              </a:rPr>
              <a:t> pickup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Online EBT use for grocery </a:t>
            </a:r>
            <a:r>
              <a:rPr kumimoji="0" lang="en-US" sz="1500" b="1" i="0" u="none" strike="noStrike" kern="1200" cap="none" spc="0" normalizeH="0" baseline="0" noProof="0" dirty="0">
                <a:ln>
                  <a:noFill/>
                </a:ln>
                <a:solidFill>
                  <a:srgbClr val="811E5B"/>
                </a:solidFill>
                <a:effectLst/>
                <a:uLnTx/>
                <a:uFillTx/>
                <a:latin typeface="Museo Sans 500"/>
                <a:ea typeface="+mn-ea"/>
                <a:cs typeface="+mn-cs"/>
              </a:rPr>
              <a:t>delivery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LIHEAP CARES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CARES Act Medicaid and CHIP Provider Relief Fund Distribution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811E5B"/>
                </a:solidFill>
                <a:effectLst/>
                <a:uLnTx/>
                <a:uFillTx/>
                <a:latin typeface="Museo Sans 500"/>
                <a:ea typeface="+mn-ea"/>
                <a:cs typeface="+mn-cs"/>
              </a:rPr>
              <a:t>P-EBT</a:t>
            </a:r>
          </a:p>
        </p:txBody>
      </p:sp>
    </p:spTree>
    <p:extLst>
      <p:ext uri="{BB962C8B-B14F-4D97-AF65-F5344CB8AC3E}">
        <p14:creationId xmlns:p14="http://schemas.microsoft.com/office/powerpoint/2010/main" val="345095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84A7A4C-6AA7-4E64-9859-469DCE5276A3}"/>
              </a:ext>
            </a:extLst>
          </p:cNvPr>
          <p:cNvGraphicFramePr>
            <a:graphicFrameLocks noGrp="1"/>
          </p:cNvGraphicFramePr>
          <p:nvPr/>
        </p:nvGraphicFramePr>
        <p:xfrm>
          <a:off x="460745" y="5200824"/>
          <a:ext cx="11270509" cy="952500"/>
        </p:xfrm>
        <a:graphic>
          <a:graphicData uri="http://schemas.openxmlformats.org/drawingml/2006/table">
            <a:tbl>
              <a:tblPr/>
              <a:tblGrid>
                <a:gridCol w="1399055">
                  <a:extLst>
                    <a:ext uri="{9D8B030D-6E8A-4147-A177-3AD203B41FA5}">
                      <a16:colId xmlns:a16="http://schemas.microsoft.com/office/drawing/2014/main" val="215192827"/>
                    </a:ext>
                  </a:extLst>
                </a:gridCol>
                <a:gridCol w="915744">
                  <a:extLst>
                    <a:ext uri="{9D8B030D-6E8A-4147-A177-3AD203B41FA5}">
                      <a16:colId xmlns:a16="http://schemas.microsoft.com/office/drawing/2014/main" val="3358827067"/>
                    </a:ext>
                  </a:extLst>
                </a:gridCol>
                <a:gridCol w="953902">
                  <a:extLst>
                    <a:ext uri="{9D8B030D-6E8A-4147-A177-3AD203B41FA5}">
                      <a16:colId xmlns:a16="http://schemas.microsoft.com/office/drawing/2014/main" val="3078359388"/>
                    </a:ext>
                  </a:extLst>
                </a:gridCol>
                <a:gridCol w="839432">
                  <a:extLst>
                    <a:ext uri="{9D8B030D-6E8A-4147-A177-3AD203B41FA5}">
                      <a16:colId xmlns:a16="http://schemas.microsoft.com/office/drawing/2014/main" val="2270859879"/>
                    </a:ext>
                  </a:extLst>
                </a:gridCol>
                <a:gridCol w="837252">
                  <a:extLst>
                    <a:ext uri="{9D8B030D-6E8A-4147-A177-3AD203B41FA5}">
                      <a16:colId xmlns:a16="http://schemas.microsoft.com/office/drawing/2014/main" val="3804006656"/>
                    </a:ext>
                  </a:extLst>
                </a:gridCol>
                <a:gridCol w="942545">
                  <a:extLst>
                    <a:ext uri="{9D8B030D-6E8A-4147-A177-3AD203B41FA5}">
                      <a16:colId xmlns:a16="http://schemas.microsoft.com/office/drawing/2014/main" val="3973903316"/>
                    </a:ext>
                  </a:extLst>
                </a:gridCol>
                <a:gridCol w="891126">
                  <a:extLst>
                    <a:ext uri="{9D8B030D-6E8A-4147-A177-3AD203B41FA5}">
                      <a16:colId xmlns:a16="http://schemas.microsoft.com/office/drawing/2014/main" val="4028653053"/>
                    </a:ext>
                  </a:extLst>
                </a:gridCol>
                <a:gridCol w="915744">
                  <a:extLst>
                    <a:ext uri="{9D8B030D-6E8A-4147-A177-3AD203B41FA5}">
                      <a16:colId xmlns:a16="http://schemas.microsoft.com/office/drawing/2014/main" val="1220378633"/>
                    </a:ext>
                  </a:extLst>
                </a:gridCol>
                <a:gridCol w="844914">
                  <a:extLst>
                    <a:ext uri="{9D8B030D-6E8A-4147-A177-3AD203B41FA5}">
                      <a16:colId xmlns:a16="http://schemas.microsoft.com/office/drawing/2014/main" val="479477101"/>
                    </a:ext>
                  </a:extLst>
                </a:gridCol>
                <a:gridCol w="910265">
                  <a:extLst>
                    <a:ext uri="{9D8B030D-6E8A-4147-A177-3AD203B41FA5}">
                      <a16:colId xmlns:a16="http://schemas.microsoft.com/office/drawing/2014/main" val="1721366332"/>
                    </a:ext>
                  </a:extLst>
                </a:gridCol>
                <a:gridCol w="910265">
                  <a:extLst>
                    <a:ext uri="{9D8B030D-6E8A-4147-A177-3AD203B41FA5}">
                      <a16:colId xmlns:a16="http://schemas.microsoft.com/office/drawing/2014/main" val="3904921923"/>
                    </a:ext>
                  </a:extLst>
                </a:gridCol>
                <a:gridCol w="910265">
                  <a:extLst>
                    <a:ext uri="{9D8B030D-6E8A-4147-A177-3AD203B41FA5}">
                      <a16:colId xmlns:a16="http://schemas.microsoft.com/office/drawing/2014/main" val="3394162071"/>
                    </a:ext>
                  </a:extLst>
                </a:gridCol>
              </a:tblGrid>
              <a:tr h="238125">
                <a:tc>
                  <a:txBody>
                    <a:bodyPr/>
                    <a:lstStyle/>
                    <a:p>
                      <a:pPr algn="l" rtl="0" fontAlgn="b"/>
                      <a:r>
                        <a:rPr lang="en-US" sz="1400" b="1" i="0" u="none" strike="noStrike" dirty="0">
                          <a:solidFill>
                            <a:srgbClr val="000000"/>
                          </a:solidFill>
                          <a:effectLst/>
                          <a:latin typeface="Calibri" panose="020F0502020204030204" pitchFamily="34" charset="0"/>
                        </a:rPr>
                        <a:t>Statewide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Jan-2020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Feb-2020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Mar-2020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Apr-2020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May-2020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Jun-2020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Jul-2020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Calibri" panose="020F0502020204030204" pitchFamily="34" charset="0"/>
                        </a:rPr>
                        <a:t>Aug-2020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alibri" panose="020F0502020204030204" pitchFamily="34" charset="0"/>
                        </a:rPr>
                        <a:t>Sep-2020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alibri" panose="020F0502020204030204" pitchFamily="34" charset="0"/>
                        </a:rPr>
                        <a:t>Oct-2020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alibri" panose="020F0502020204030204" pitchFamily="34" charset="0"/>
                        </a:rPr>
                        <a:t>Nov-2020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180156"/>
                  </a:ext>
                </a:extLst>
              </a:tr>
              <a:tr h="238125">
                <a:tc>
                  <a:txBody>
                    <a:bodyPr/>
                    <a:lstStyle/>
                    <a:p>
                      <a:pPr algn="l" rtl="0" fontAlgn="b"/>
                      <a:r>
                        <a:rPr lang="en-US" sz="1400" b="1" i="0" u="none" strike="noStrike" dirty="0">
                          <a:solidFill>
                            <a:srgbClr val="000000"/>
                          </a:solidFill>
                          <a:effectLst/>
                          <a:latin typeface="Calibri" panose="020F0502020204030204" pitchFamily="34" charset="0"/>
                        </a:rPr>
                        <a:t># Apps Received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39,459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45,477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94,258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151,896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67,308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56,186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59,495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53,584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45,898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52,114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53,616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59387"/>
                  </a:ext>
                </a:extLst>
              </a:tr>
              <a:tr h="238125">
                <a:tc>
                  <a:txBody>
                    <a:bodyPr/>
                    <a:lstStyle/>
                    <a:p>
                      <a:pPr algn="l" rtl="0" fontAlgn="b"/>
                      <a:r>
                        <a:rPr lang="en-US" sz="1400" b="1" i="0" u="none" strike="noStrike" dirty="0">
                          <a:solidFill>
                            <a:srgbClr val="000000"/>
                          </a:solidFill>
                          <a:effectLst/>
                          <a:latin typeface="Calibri" panose="020F0502020204030204" pitchFamily="34" charset="0"/>
                        </a:rPr>
                        <a:t># Apps Approved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26,681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28,242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41,832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140,852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49,792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34,936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27,986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29,601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26,478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27,638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29,171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69351"/>
                  </a:ext>
                </a:extLst>
              </a:tr>
              <a:tr h="238125">
                <a:tc>
                  <a:txBody>
                    <a:bodyPr/>
                    <a:lstStyle/>
                    <a:p>
                      <a:pPr algn="l" rtl="0" fontAlgn="b"/>
                      <a:r>
                        <a:rPr lang="en-US" sz="1400" b="1" i="0" u="none" strike="noStrike" dirty="0">
                          <a:solidFill>
                            <a:srgbClr val="000000"/>
                          </a:solidFill>
                          <a:effectLst/>
                          <a:latin typeface="Calibri" panose="020F0502020204030204" pitchFamily="34" charset="0"/>
                        </a:rPr>
                        <a:t># Apps Denied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9,177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11,831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19,377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50,480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25,940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19,874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24,414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22,337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19,978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17,631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19,028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602857"/>
                  </a:ext>
                </a:extLst>
              </a:tr>
            </a:tbl>
          </a:graphicData>
        </a:graphic>
      </p:graphicFrame>
      <p:graphicFrame>
        <p:nvGraphicFramePr>
          <p:cNvPr id="5" name="Chart 4">
            <a:extLst>
              <a:ext uri="{FF2B5EF4-FFF2-40B4-BE49-F238E27FC236}">
                <a16:creationId xmlns:a16="http://schemas.microsoft.com/office/drawing/2014/main" id="{A36B90D6-C218-41F8-9451-301807DA22C8}"/>
              </a:ext>
            </a:extLst>
          </p:cNvPr>
          <p:cNvGraphicFramePr>
            <a:graphicFrameLocks/>
          </p:cNvGraphicFramePr>
          <p:nvPr/>
        </p:nvGraphicFramePr>
        <p:xfrm>
          <a:off x="460744" y="704676"/>
          <a:ext cx="11270509" cy="5956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572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D63426-25EC-4287-83AA-E5A4B571015F}"/>
              </a:ext>
            </a:extLst>
          </p:cNvPr>
          <p:cNvSpPr/>
          <p:nvPr/>
        </p:nvSpPr>
        <p:spPr>
          <a:xfrm>
            <a:off x="889233" y="5922228"/>
            <a:ext cx="1048623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161718"/>
                </a:solidFill>
                <a:effectLst/>
                <a:uLnTx/>
                <a:uFillTx/>
                <a:latin typeface="Calibri" panose="020F0502020204030204" pitchFamily="34" charset="0"/>
                <a:ea typeface="Calibri" panose="020F0502020204030204" pitchFamily="34" charset="0"/>
                <a:cs typeface="+mn-cs"/>
              </a:rPr>
              <a:t>Note:  October and November data is not final.  Our official FNS 388 reports are not available until 2 months after the close of each month.</a:t>
            </a:r>
            <a:endParaRPr kumimoji="0" lang="en-US" sz="2200" b="0" i="0" u="none" strike="noStrike" kern="1200" cap="none" spc="0" normalizeH="0" baseline="0" noProof="0" dirty="0">
              <a:ln>
                <a:noFill/>
              </a:ln>
              <a:solidFill>
                <a:srgbClr val="161718"/>
              </a:solidFill>
              <a:effectLst/>
              <a:uLnTx/>
              <a:uFillTx/>
              <a:latin typeface="Calibri" panose="020F0502020204030204" pitchFamily="34" charset="0"/>
              <a:ea typeface="Calibri" panose="020F0502020204030204" pitchFamily="34" charset="0"/>
              <a:cs typeface="+mn-cs"/>
            </a:endParaRPr>
          </a:p>
        </p:txBody>
      </p:sp>
      <p:sp>
        <p:nvSpPr>
          <p:cNvPr id="4" name="Title 1">
            <a:extLst>
              <a:ext uri="{FF2B5EF4-FFF2-40B4-BE49-F238E27FC236}">
                <a16:creationId xmlns:a16="http://schemas.microsoft.com/office/drawing/2014/main" id="{A81F0BE5-DFEA-4301-8C12-495E734F77F4}"/>
              </a:ext>
            </a:extLst>
          </p:cNvPr>
          <p:cNvSpPr txBox="1">
            <a:spLocks/>
          </p:cNvSpPr>
          <p:nvPr/>
        </p:nvSpPr>
        <p:spPr>
          <a:xfrm>
            <a:off x="347382" y="713838"/>
            <a:ext cx="11497235" cy="6808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61718"/>
                </a:solidFill>
                <a:effectLst/>
                <a:uLnTx/>
                <a:uFillTx/>
                <a:latin typeface="Calibri Light" panose="020F0302020204030204" pitchFamily="34" charset="0"/>
                <a:ea typeface="+mj-ea"/>
                <a:cs typeface="+mj-cs"/>
              </a:rPr>
              <a:t>Statewide SNAP Persons and Households</a:t>
            </a:r>
          </a:p>
        </p:txBody>
      </p:sp>
      <p:sp>
        <p:nvSpPr>
          <p:cNvPr id="2" name="TextBox 1">
            <a:extLst>
              <a:ext uri="{FF2B5EF4-FFF2-40B4-BE49-F238E27FC236}">
                <a16:creationId xmlns:a16="http://schemas.microsoft.com/office/drawing/2014/main" id="{7AC3967D-0896-45AB-A387-6D90C03B546B}"/>
              </a:ext>
            </a:extLst>
          </p:cNvPr>
          <p:cNvSpPr txBox="1"/>
          <p:nvPr/>
        </p:nvSpPr>
        <p:spPr>
          <a:xfrm>
            <a:off x="10315354" y="5799118"/>
            <a:ext cx="187664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161718"/>
                </a:solidFill>
                <a:effectLst/>
                <a:uLnTx/>
                <a:uFillTx/>
                <a:latin typeface="Calibri" panose="020F0502020204030204"/>
                <a:ea typeface="+mn-ea"/>
                <a:cs typeface="+mn-cs"/>
              </a:rPr>
              <a:t>Source:  FNS 388</a:t>
            </a:r>
          </a:p>
        </p:txBody>
      </p:sp>
      <p:graphicFrame>
        <p:nvGraphicFramePr>
          <p:cNvPr id="7" name="Table 6">
            <a:extLst>
              <a:ext uri="{FF2B5EF4-FFF2-40B4-BE49-F238E27FC236}">
                <a16:creationId xmlns:a16="http://schemas.microsoft.com/office/drawing/2014/main" id="{3521A553-7B2D-4917-8080-5716FC0A85E0}"/>
              </a:ext>
            </a:extLst>
          </p:cNvPr>
          <p:cNvGraphicFramePr>
            <a:graphicFrameLocks noGrp="1"/>
          </p:cNvGraphicFramePr>
          <p:nvPr/>
        </p:nvGraphicFramePr>
        <p:xfrm>
          <a:off x="1333850" y="1394693"/>
          <a:ext cx="9655729" cy="4351341"/>
        </p:xfrm>
        <a:graphic>
          <a:graphicData uri="http://schemas.openxmlformats.org/drawingml/2006/table">
            <a:tbl>
              <a:tblPr/>
              <a:tblGrid>
                <a:gridCol w="2607751">
                  <a:extLst>
                    <a:ext uri="{9D8B030D-6E8A-4147-A177-3AD203B41FA5}">
                      <a16:colId xmlns:a16="http://schemas.microsoft.com/office/drawing/2014/main" val="2626366670"/>
                    </a:ext>
                  </a:extLst>
                </a:gridCol>
                <a:gridCol w="3523989">
                  <a:extLst>
                    <a:ext uri="{9D8B030D-6E8A-4147-A177-3AD203B41FA5}">
                      <a16:colId xmlns:a16="http://schemas.microsoft.com/office/drawing/2014/main" val="188439402"/>
                    </a:ext>
                  </a:extLst>
                </a:gridCol>
                <a:gridCol w="3523989">
                  <a:extLst>
                    <a:ext uri="{9D8B030D-6E8A-4147-A177-3AD203B41FA5}">
                      <a16:colId xmlns:a16="http://schemas.microsoft.com/office/drawing/2014/main" val="215034673"/>
                    </a:ext>
                  </a:extLst>
                </a:gridCol>
              </a:tblGrid>
              <a:tr h="259298">
                <a:tc>
                  <a:txBody>
                    <a:bodyPr/>
                    <a:lstStyle/>
                    <a:p>
                      <a:pPr algn="ctr" rtl="0" fontAlgn="ctr"/>
                      <a:r>
                        <a:rPr lang="en-US" sz="1500" b="1" i="0" u="none" strike="noStrike">
                          <a:solidFill>
                            <a:srgbClr val="161718"/>
                          </a:solidFill>
                          <a:effectLst/>
                          <a:latin typeface="Calibri" panose="020F0502020204030204" pitchFamily="34" charset="0"/>
                        </a:rPr>
                        <a:t>Month</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500" b="1" i="0" u="none" strike="noStrike">
                          <a:solidFill>
                            <a:srgbClr val="161718"/>
                          </a:solidFill>
                          <a:effectLst/>
                          <a:latin typeface="Calibri" panose="020F0502020204030204" pitchFamily="34" charset="0"/>
                        </a:rPr>
                        <a:t>Persons</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500" b="1" i="0" u="none" strike="noStrike">
                          <a:solidFill>
                            <a:srgbClr val="161718"/>
                          </a:solidFill>
                          <a:effectLst/>
                          <a:latin typeface="Calibri" panose="020F0502020204030204" pitchFamily="34" charset="0"/>
                        </a:rPr>
                        <a:t>Households</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2035582234"/>
                  </a:ext>
                </a:extLst>
              </a:tr>
              <a:tr h="299813">
                <a:tc>
                  <a:txBody>
                    <a:bodyPr/>
                    <a:lstStyle/>
                    <a:p>
                      <a:pPr algn="ctr" rtl="0" fontAlgn="ctr"/>
                      <a:r>
                        <a:rPr lang="en-US" sz="1700" b="0" i="0" u="none" strike="noStrike" dirty="0">
                          <a:solidFill>
                            <a:srgbClr val="161718"/>
                          </a:solidFill>
                          <a:effectLst/>
                          <a:latin typeface="Calibri" panose="020F0502020204030204" pitchFamily="34" charset="0"/>
                        </a:rPr>
                        <a:t>19-Oct</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a:solidFill>
                            <a:srgbClr val="161718"/>
                          </a:solidFill>
                          <a:effectLst/>
                          <a:latin typeface="Calibri" panose="020F0502020204030204" pitchFamily="34" charset="0"/>
                        </a:rPr>
                        <a:t>1,370,779</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a:solidFill>
                            <a:srgbClr val="161718"/>
                          </a:solidFill>
                          <a:effectLst/>
                          <a:latin typeface="Calibri" panose="020F0502020204030204" pitchFamily="34" charset="0"/>
                        </a:rPr>
                        <a:t>637,219</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221016142"/>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19-Nov</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1,369,503</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a:solidFill>
                            <a:srgbClr val="161718"/>
                          </a:solidFill>
                          <a:effectLst/>
                          <a:latin typeface="Calibri" panose="020F0502020204030204" pitchFamily="34" charset="0"/>
                        </a:rPr>
                        <a:t>637,644</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extLst>
                  <a:ext uri="{0D108BD9-81ED-4DB2-BD59-A6C34878D82A}">
                    <a16:rowId xmlns:a16="http://schemas.microsoft.com/office/drawing/2014/main" val="437937255"/>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19-Dec</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dirty="0">
                          <a:solidFill>
                            <a:srgbClr val="161718"/>
                          </a:solidFill>
                          <a:effectLst/>
                          <a:latin typeface="Calibri" panose="020F0502020204030204" pitchFamily="34" charset="0"/>
                        </a:rPr>
                        <a:t>1,348,944</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a:solidFill>
                            <a:srgbClr val="161718"/>
                          </a:solidFill>
                          <a:effectLst/>
                          <a:latin typeface="Calibri" panose="020F0502020204030204" pitchFamily="34" charset="0"/>
                        </a:rPr>
                        <a:t>629,517</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109857577"/>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20-Jan</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1,399,709</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a:solidFill>
                            <a:srgbClr val="161718"/>
                          </a:solidFill>
                          <a:effectLst/>
                          <a:latin typeface="Calibri" panose="020F0502020204030204" pitchFamily="34" charset="0"/>
                        </a:rPr>
                        <a:t>625,814</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extLst>
                  <a:ext uri="{0D108BD9-81ED-4DB2-BD59-A6C34878D82A}">
                    <a16:rowId xmlns:a16="http://schemas.microsoft.com/office/drawing/2014/main" val="2871894386"/>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20-Feb</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dirty="0">
                          <a:solidFill>
                            <a:srgbClr val="161718"/>
                          </a:solidFill>
                          <a:effectLst/>
                          <a:latin typeface="Calibri" panose="020F0502020204030204" pitchFamily="34" charset="0"/>
                        </a:rPr>
                        <a:t>1,342,624</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a:solidFill>
                            <a:srgbClr val="161718"/>
                          </a:solidFill>
                          <a:effectLst/>
                          <a:latin typeface="Calibri" panose="020F0502020204030204" pitchFamily="34" charset="0"/>
                        </a:rPr>
                        <a:t>626,808</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1278732947"/>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20-Mar</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1,408,652</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a:solidFill>
                            <a:srgbClr val="161718"/>
                          </a:solidFill>
                          <a:effectLst/>
                          <a:latin typeface="Calibri" panose="020F0502020204030204" pitchFamily="34" charset="0"/>
                        </a:rPr>
                        <a:t>656,081</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extLst>
                  <a:ext uri="{0D108BD9-81ED-4DB2-BD59-A6C34878D82A}">
                    <a16:rowId xmlns:a16="http://schemas.microsoft.com/office/drawing/2014/main" val="711413602"/>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20-Apr</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dirty="0">
                          <a:solidFill>
                            <a:srgbClr val="161718"/>
                          </a:solidFill>
                          <a:effectLst/>
                          <a:latin typeface="Calibri" panose="020F0502020204030204" pitchFamily="34" charset="0"/>
                        </a:rPr>
                        <a:t>1,631,090</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a:solidFill>
                            <a:srgbClr val="161718"/>
                          </a:solidFill>
                          <a:effectLst/>
                          <a:latin typeface="Calibri" panose="020F0502020204030204" pitchFamily="34" charset="0"/>
                        </a:rPr>
                        <a:t>781,055</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3912324242"/>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20-May</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 1,712,499</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a:solidFill>
                            <a:srgbClr val="161718"/>
                          </a:solidFill>
                          <a:effectLst/>
                          <a:latin typeface="Calibri" panose="020F0502020204030204" pitchFamily="34" charset="0"/>
                        </a:rPr>
                        <a:t> 825,057</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extLst>
                  <a:ext uri="{0D108BD9-81ED-4DB2-BD59-A6C34878D82A}">
                    <a16:rowId xmlns:a16="http://schemas.microsoft.com/office/drawing/2014/main" val="1885978447"/>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20-Jun</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dirty="0">
                          <a:solidFill>
                            <a:srgbClr val="161718"/>
                          </a:solidFill>
                          <a:effectLst/>
                          <a:latin typeface="Calibri" panose="020F0502020204030204" pitchFamily="34" charset="0"/>
                        </a:rPr>
                        <a:t>1,762,739</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dirty="0">
                          <a:solidFill>
                            <a:srgbClr val="161718"/>
                          </a:solidFill>
                          <a:effectLst/>
                          <a:latin typeface="Calibri" panose="020F0502020204030204" pitchFamily="34" charset="0"/>
                        </a:rPr>
                        <a:t>852,661</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521281612"/>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20-Jul</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a:solidFill>
                            <a:srgbClr val="161718"/>
                          </a:solidFill>
                          <a:effectLst/>
                          <a:latin typeface="Calibri" panose="020F0502020204030204" pitchFamily="34" charset="0"/>
                        </a:rPr>
                        <a:t>1,806,766</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876,044</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extLst>
                  <a:ext uri="{0D108BD9-81ED-4DB2-BD59-A6C34878D82A}">
                    <a16:rowId xmlns:a16="http://schemas.microsoft.com/office/drawing/2014/main" val="3151748392"/>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20-Aug</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a:solidFill>
                            <a:srgbClr val="161718"/>
                          </a:solidFill>
                          <a:effectLst/>
                          <a:latin typeface="Calibri" panose="020F0502020204030204" pitchFamily="34" charset="0"/>
                        </a:rPr>
                        <a:t>1,839,348</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dirty="0">
                          <a:solidFill>
                            <a:srgbClr val="161718"/>
                          </a:solidFill>
                          <a:effectLst/>
                          <a:latin typeface="Calibri" panose="020F0502020204030204" pitchFamily="34" charset="0"/>
                        </a:rPr>
                        <a:t>893,828</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328060472"/>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20-Sep</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a:solidFill>
                            <a:srgbClr val="161718"/>
                          </a:solidFill>
                          <a:effectLst/>
                          <a:latin typeface="Calibri" panose="020F0502020204030204" pitchFamily="34" charset="0"/>
                        </a:rPr>
                        <a:t>1,874,541</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911,938</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extLst>
                  <a:ext uri="{0D108BD9-81ED-4DB2-BD59-A6C34878D82A}">
                    <a16:rowId xmlns:a16="http://schemas.microsoft.com/office/drawing/2014/main" val="4081603029"/>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20-Oct</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a:solidFill>
                            <a:srgbClr val="161718"/>
                          </a:solidFill>
                          <a:effectLst/>
                          <a:latin typeface="Calibri" panose="020F0502020204030204" pitchFamily="34" charset="0"/>
                        </a:rPr>
                        <a:t>1,753,290</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tc>
                  <a:txBody>
                    <a:bodyPr/>
                    <a:lstStyle/>
                    <a:p>
                      <a:pPr algn="ctr" rtl="0" fontAlgn="ctr"/>
                      <a:r>
                        <a:rPr lang="en-US" sz="1700" b="0" i="0" u="none" strike="noStrike" dirty="0">
                          <a:solidFill>
                            <a:srgbClr val="161718"/>
                          </a:solidFill>
                          <a:effectLst/>
                          <a:latin typeface="Calibri" panose="020F0502020204030204" pitchFamily="34" charset="0"/>
                        </a:rPr>
                        <a:t>853,522</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tcPr>
                </a:tc>
                <a:extLst>
                  <a:ext uri="{0D108BD9-81ED-4DB2-BD59-A6C34878D82A}">
                    <a16:rowId xmlns:a16="http://schemas.microsoft.com/office/drawing/2014/main" val="1463450856"/>
                  </a:ext>
                </a:extLst>
              </a:tr>
              <a:tr h="291710">
                <a:tc>
                  <a:txBody>
                    <a:bodyPr/>
                    <a:lstStyle/>
                    <a:p>
                      <a:pPr algn="ctr" rtl="0" fontAlgn="ctr"/>
                      <a:r>
                        <a:rPr lang="en-US" sz="1700" b="0" i="0" u="none" strike="noStrike" dirty="0">
                          <a:solidFill>
                            <a:srgbClr val="161718"/>
                          </a:solidFill>
                          <a:effectLst/>
                          <a:latin typeface="Calibri" panose="020F0502020204030204" pitchFamily="34" charset="0"/>
                        </a:rPr>
                        <a:t>20-Nov</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1,578,041</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tc>
                  <a:txBody>
                    <a:bodyPr/>
                    <a:lstStyle/>
                    <a:p>
                      <a:pPr algn="ctr" rtl="0" fontAlgn="ctr"/>
                      <a:r>
                        <a:rPr lang="en-US" sz="1700" b="0" i="0" u="none" strike="noStrike" dirty="0">
                          <a:solidFill>
                            <a:srgbClr val="161718"/>
                          </a:solidFill>
                          <a:effectLst/>
                          <a:latin typeface="Calibri" panose="020F0502020204030204" pitchFamily="34" charset="0"/>
                        </a:rPr>
                        <a:t>767,298</a:t>
                      </a:r>
                    </a:p>
                  </a:txBody>
                  <a:tcPr marL="8103" marR="8103" marT="8103" marB="0" anchor="ctr">
                    <a:lnL w="12700" cap="flat" cmpd="sng" algn="ctr">
                      <a:solidFill>
                        <a:srgbClr val="811E5B"/>
                      </a:solidFill>
                      <a:prstDash val="solid"/>
                      <a:round/>
                      <a:headEnd type="none" w="med" len="med"/>
                      <a:tailEnd type="none" w="med" len="med"/>
                    </a:lnL>
                    <a:lnR w="12700" cap="flat" cmpd="sng" algn="ctr">
                      <a:solidFill>
                        <a:srgbClr val="811E5B"/>
                      </a:solidFill>
                      <a:prstDash val="solid"/>
                      <a:round/>
                      <a:headEnd type="none" w="med" len="med"/>
                      <a:tailEnd type="none" w="med" len="med"/>
                    </a:lnR>
                    <a:lnT w="12700" cap="flat" cmpd="sng" algn="ctr">
                      <a:solidFill>
                        <a:srgbClr val="811E5B"/>
                      </a:solidFill>
                      <a:prstDash val="solid"/>
                      <a:round/>
                      <a:headEnd type="none" w="med" len="med"/>
                      <a:tailEnd type="none" w="med" len="med"/>
                    </a:lnT>
                    <a:lnB w="12700" cap="flat" cmpd="sng" algn="ctr">
                      <a:solidFill>
                        <a:srgbClr val="811E5B"/>
                      </a:solidFill>
                      <a:prstDash val="solid"/>
                      <a:round/>
                      <a:headEnd type="none" w="med" len="med"/>
                      <a:tailEnd type="none" w="med" len="med"/>
                    </a:lnB>
                    <a:solidFill>
                      <a:srgbClr val="EDE7EA"/>
                    </a:solidFill>
                  </a:tcPr>
                </a:tc>
                <a:extLst>
                  <a:ext uri="{0D108BD9-81ED-4DB2-BD59-A6C34878D82A}">
                    <a16:rowId xmlns:a16="http://schemas.microsoft.com/office/drawing/2014/main" val="1537002192"/>
                  </a:ext>
                </a:extLst>
              </a:tr>
            </a:tbl>
          </a:graphicData>
        </a:graphic>
      </p:graphicFrame>
    </p:spTree>
    <p:extLst>
      <p:ext uri="{BB962C8B-B14F-4D97-AF65-F5344CB8AC3E}">
        <p14:creationId xmlns:p14="http://schemas.microsoft.com/office/powerpoint/2010/main" val="2509235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44B4D8B-2154-4190-87A7-4FF6F2185F0B}"/>
              </a:ext>
            </a:extLst>
          </p:cNvPr>
          <p:cNvGraphicFramePr>
            <a:graphicFrameLocks/>
          </p:cNvGraphicFramePr>
          <p:nvPr/>
        </p:nvGraphicFramePr>
        <p:xfrm>
          <a:off x="448407" y="757236"/>
          <a:ext cx="10896601" cy="6100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4F63F28A-61B4-4398-8BAB-EA06ECAE928F}"/>
              </a:ext>
            </a:extLst>
          </p:cNvPr>
          <p:cNvGraphicFramePr>
            <a:graphicFrameLocks noGrp="1"/>
          </p:cNvGraphicFramePr>
          <p:nvPr/>
        </p:nvGraphicFramePr>
        <p:xfrm>
          <a:off x="578839" y="5406013"/>
          <a:ext cx="10654017" cy="891540"/>
        </p:xfrm>
        <a:graphic>
          <a:graphicData uri="http://schemas.openxmlformats.org/drawingml/2006/table">
            <a:tbl>
              <a:tblPr/>
              <a:tblGrid>
                <a:gridCol w="1089228">
                  <a:extLst>
                    <a:ext uri="{9D8B030D-6E8A-4147-A177-3AD203B41FA5}">
                      <a16:colId xmlns:a16="http://schemas.microsoft.com/office/drawing/2014/main" val="2864571900"/>
                    </a:ext>
                  </a:extLst>
                </a:gridCol>
                <a:gridCol w="867979">
                  <a:extLst>
                    <a:ext uri="{9D8B030D-6E8A-4147-A177-3AD203B41FA5}">
                      <a16:colId xmlns:a16="http://schemas.microsoft.com/office/drawing/2014/main" val="84737008"/>
                    </a:ext>
                  </a:extLst>
                </a:gridCol>
                <a:gridCol w="867979">
                  <a:extLst>
                    <a:ext uri="{9D8B030D-6E8A-4147-A177-3AD203B41FA5}">
                      <a16:colId xmlns:a16="http://schemas.microsoft.com/office/drawing/2014/main" val="2474318054"/>
                    </a:ext>
                  </a:extLst>
                </a:gridCol>
                <a:gridCol w="867979">
                  <a:extLst>
                    <a:ext uri="{9D8B030D-6E8A-4147-A177-3AD203B41FA5}">
                      <a16:colId xmlns:a16="http://schemas.microsoft.com/office/drawing/2014/main" val="1703498303"/>
                    </a:ext>
                  </a:extLst>
                </a:gridCol>
                <a:gridCol w="867979">
                  <a:extLst>
                    <a:ext uri="{9D8B030D-6E8A-4147-A177-3AD203B41FA5}">
                      <a16:colId xmlns:a16="http://schemas.microsoft.com/office/drawing/2014/main" val="454051902"/>
                    </a:ext>
                  </a:extLst>
                </a:gridCol>
                <a:gridCol w="884999">
                  <a:extLst>
                    <a:ext uri="{9D8B030D-6E8A-4147-A177-3AD203B41FA5}">
                      <a16:colId xmlns:a16="http://schemas.microsoft.com/office/drawing/2014/main" val="1656940542"/>
                    </a:ext>
                  </a:extLst>
                </a:gridCol>
                <a:gridCol w="867979">
                  <a:extLst>
                    <a:ext uri="{9D8B030D-6E8A-4147-A177-3AD203B41FA5}">
                      <a16:colId xmlns:a16="http://schemas.microsoft.com/office/drawing/2014/main" val="2792281280"/>
                    </a:ext>
                  </a:extLst>
                </a:gridCol>
                <a:gridCol w="867979">
                  <a:extLst>
                    <a:ext uri="{9D8B030D-6E8A-4147-A177-3AD203B41FA5}">
                      <a16:colId xmlns:a16="http://schemas.microsoft.com/office/drawing/2014/main" val="2423004738"/>
                    </a:ext>
                  </a:extLst>
                </a:gridCol>
                <a:gridCol w="867979">
                  <a:extLst>
                    <a:ext uri="{9D8B030D-6E8A-4147-A177-3AD203B41FA5}">
                      <a16:colId xmlns:a16="http://schemas.microsoft.com/office/drawing/2014/main" val="2774467559"/>
                    </a:ext>
                  </a:extLst>
                </a:gridCol>
                <a:gridCol w="867979">
                  <a:extLst>
                    <a:ext uri="{9D8B030D-6E8A-4147-A177-3AD203B41FA5}">
                      <a16:colId xmlns:a16="http://schemas.microsoft.com/office/drawing/2014/main" val="2373491770"/>
                    </a:ext>
                  </a:extLst>
                </a:gridCol>
                <a:gridCol w="867979">
                  <a:extLst>
                    <a:ext uri="{9D8B030D-6E8A-4147-A177-3AD203B41FA5}">
                      <a16:colId xmlns:a16="http://schemas.microsoft.com/office/drawing/2014/main" val="7481716"/>
                    </a:ext>
                  </a:extLst>
                </a:gridCol>
                <a:gridCol w="867979">
                  <a:extLst>
                    <a:ext uri="{9D8B030D-6E8A-4147-A177-3AD203B41FA5}">
                      <a16:colId xmlns:a16="http://schemas.microsoft.com/office/drawing/2014/main" val="580995647"/>
                    </a:ext>
                  </a:extLst>
                </a:gridCol>
              </a:tblGrid>
              <a:tr h="200025">
                <a:tc>
                  <a:txBody>
                    <a:bodyPr/>
                    <a:lstStyle/>
                    <a:p>
                      <a:pPr algn="ctr" fontAlgn="b"/>
                      <a:r>
                        <a:rPr lang="en-US" sz="1400" b="0" i="0" u="none" strike="noStrike" dirty="0">
                          <a:solidFill>
                            <a:srgbClr val="000000"/>
                          </a:solidFill>
                          <a:effectLst/>
                          <a:latin typeface="Calibri" panose="020F0502020204030204" pitchFamily="34" charset="0"/>
                        </a:rPr>
                        <a:t>Statewide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Jan-20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Feb-20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Mar-20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Apr-20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May-20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Jun-20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Jul-20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Aug-20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Sep-20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Oct-20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Nov-20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371672"/>
                  </a:ext>
                </a:extLst>
              </a:tr>
              <a:tr h="190500">
                <a:tc>
                  <a:txBody>
                    <a:bodyPr/>
                    <a:lstStyle/>
                    <a:p>
                      <a:pPr algn="ctr" fontAlgn="b"/>
                      <a:r>
                        <a:rPr lang="en-US" sz="1400" b="0" i="0" u="none" strike="noStrike">
                          <a:solidFill>
                            <a:srgbClr val="000000"/>
                          </a:solidFill>
                          <a:effectLst/>
                          <a:latin typeface="Calibri" panose="020F0502020204030204" pitchFamily="34" charset="0"/>
                        </a:rPr>
                        <a:t>SNAP</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97.11%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93.76%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074258"/>
                  </a:ext>
                </a:extLst>
              </a:tr>
              <a:tr h="190500">
                <a:tc>
                  <a:txBody>
                    <a:bodyPr/>
                    <a:lstStyle/>
                    <a:p>
                      <a:pPr algn="ctr" fontAlgn="b"/>
                      <a:r>
                        <a:rPr lang="en-US" sz="1400" b="0" i="0" u="none" strike="noStrike">
                          <a:solidFill>
                            <a:srgbClr val="000000"/>
                          </a:solidFill>
                          <a:effectLst/>
                          <a:latin typeface="Calibri" panose="020F0502020204030204" pitchFamily="34" charset="0"/>
                        </a:rPr>
                        <a:t>TANF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98.15%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93.14%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92.97%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99.35%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99.85%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99.54%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5289474"/>
                  </a:ext>
                </a:extLst>
              </a:tr>
              <a:tr h="200025">
                <a:tc>
                  <a:txBody>
                    <a:bodyPr/>
                    <a:lstStyle/>
                    <a:p>
                      <a:pPr algn="ctr" fontAlgn="b"/>
                      <a:r>
                        <a:rPr lang="en-US" sz="1400" b="0" i="0" u="none" strike="noStrike">
                          <a:solidFill>
                            <a:srgbClr val="000000"/>
                          </a:solidFill>
                          <a:effectLst/>
                          <a:latin typeface="Calibri" panose="020F0502020204030204" pitchFamily="34" charset="0"/>
                        </a:rPr>
                        <a:t>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69.83%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67.66%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74.26%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91.34%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96.58%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96.88%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368228"/>
                  </a:ext>
                </a:extLst>
              </a:tr>
            </a:tbl>
          </a:graphicData>
        </a:graphic>
      </p:graphicFrame>
    </p:spTree>
    <p:extLst>
      <p:ext uri="{BB962C8B-B14F-4D97-AF65-F5344CB8AC3E}">
        <p14:creationId xmlns:p14="http://schemas.microsoft.com/office/powerpoint/2010/main" val="2765088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807CD1-A081-479C-BD3A-DB8C8E662EFC}"/>
              </a:ext>
            </a:extLst>
          </p:cNvPr>
          <p:cNvSpPr txBox="1">
            <a:spLocks/>
          </p:cNvSpPr>
          <p:nvPr/>
        </p:nvSpPr>
        <p:spPr>
          <a:xfrm>
            <a:off x="370970" y="623702"/>
            <a:ext cx="11475888" cy="850024"/>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161718"/>
                </a:solidFill>
                <a:effectLst/>
                <a:uLnTx/>
                <a:uFillTx/>
                <a:latin typeface="Calibri Light" panose="020F0302020204030204" pitchFamily="34" charset="0"/>
                <a:ea typeface="+mj-ea"/>
                <a:cs typeface="+mj-cs"/>
              </a:rPr>
              <a:t>March 2020 – November 2020 Issuances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161718"/>
                </a:solidFill>
                <a:effectLst/>
                <a:uLnTx/>
                <a:uFillTx/>
                <a:latin typeface="Calibri Light" panose="020F0302020204030204" pitchFamily="34" charset="0"/>
                <a:ea typeface="+mj-ea"/>
                <a:cs typeface="+mj-cs"/>
              </a:rPr>
              <a:t>STATEWIDE</a:t>
            </a:r>
          </a:p>
        </p:txBody>
      </p:sp>
      <p:graphicFrame>
        <p:nvGraphicFramePr>
          <p:cNvPr id="10" name="Content Placeholder 5">
            <a:extLst>
              <a:ext uri="{FF2B5EF4-FFF2-40B4-BE49-F238E27FC236}">
                <a16:creationId xmlns:a16="http://schemas.microsoft.com/office/drawing/2014/main" id="{1CC4017B-27E1-4F68-B02A-846B79E3F1A8}"/>
              </a:ext>
            </a:extLst>
          </p:cNvPr>
          <p:cNvGraphicFramePr>
            <a:graphicFrameLocks/>
          </p:cNvGraphicFramePr>
          <p:nvPr/>
        </p:nvGraphicFramePr>
        <p:xfrm>
          <a:off x="434340" y="1153601"/>
          <a:ext cx="11412518" cy="506825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1D854975-665C-4CF7-A792-7887A7A4CBB8}"/>
              </a:ext>
            </a:extLst>
          </p:cNvPr>
          <p:cNvSpPr txBox="1"/>
          <p:nvPr/>
        </p:nvSpPr>
        <p:spPr>
          <a:xfrm>
            <a:off x="93341" y="6140150"/>
            <a:ext cx="9477487"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P-SNAP issuances began in March 2020.  P-EBT Issuances began in July 2020 and ended in September with final issuance of $89,770,640.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May – November 2020 P-SNAP issuances include monthly P-SNAP and weekly P-SNAP sweeps.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Regular Issuances include both on-going and daily issuances.</a:t>
            </a:r>
          </a:p>
        </p:txBody>
      </p:sp>
    </p:spTree>
    <p:extLst>
      <p:ext uri="{BB962C8B-B14F-4D97-AF65-F5344CB8AC3E}">
        <p14:creationId xmlns:p14="http://schemas.microsoft.com/office/powerpoint/2010/main" val="68203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0BD6C49-A092-43AD-9256-BF0200653737}"/>
              </a:ext>
            </a:extLst>
          </p:cNvPr>
          <p:cNvGraphicFramePr>
            <a:graphicFrameLocks/>
          </p:cNvGraphicFramePr>
          <p:nvPr/>
        </p:nvGraphicFramePr>
        <p:xfrm>
          <a:off x="471715" y="805543"/>
          <a:ext cx="11255828" cy="448654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FAE2A9C0-07D8-494E-BF5D-459F2EDFB57D}"/>
              </a:ext>
            </a:extLst>
          </p:cNvPr>
          <p:cNvSpPr/>
          <p:nvPr/>
        </p:nvSpPr>
        <p:spPr>
          <a:xfrm>
            <a:off x="471714" y="5565865"/>
            <a:ext cx="11531600"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Total amounts include regular SNAP on-going/daily issuances and P-SNAP issuances.  P-SNAP is the COVID-19 emergency allotment.  P-EBT is the allotment for children eligible for the free/reduced school lunch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March 2020 includes regular SNAP and monthly P-SNAP ($63,750,742).                      			   April 2020 includes regular SNAP and monthly P-SNAP ($71,688,274).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May 2020 includes regular SNAP, monthly P-SNAP ($77,976,133) and P-SNAP sweeps for prior months totaling $30,688,486.	   June 2020 includes regular SNAP and monthly P-SNAP including sweeps totaling $80,701,289).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July 2020 includes regular SNAP, monthly P-SNAP including sweeps totaling $83,347,423 and P-EBT totaling $155,854,018 (including mass issuance for SNAP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August 2020 includes regular SNAP, monthly P-SNAP including sweeps totaling $84,933,741 and P-EBT totaling $33,937,002.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September 2020 includes regular SNAP, monthly P-SNAP including sweeps totaling $87,998,951 and P-EBT totaling $100,385,379 (including final issuance for remaining P-EBT families on 9/30/2020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October 2020 includes regular SNAP  and monthly P-SNAP including sweeps totaling $85,530,137.  		    November 2020 includes regular SNAP and monthly P-SNAP including sweeps totaling $91,174,928.</a:t>
            </a:r>
          </a:p>
        </p:txBody>
      </p:sp>
    </p:spTree>
    <p:extLst>
      <p:ext uri="{BB962C8B-B14F-4D97-AF65-F5344CB8AC3E}">
        <p14:creationId xmlns:p14="http://schemas.microsoft.com/office/powerpoint/2010/main" val="1310632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a:extLst>
              <a:ext uri="{FF2B5EF4-FFF2-40B4-BE49-F238E27FC236}">
                <a16:creationId xmlns:a16="http://schemas.microsoft.com/office/drawing/2014/main" id="{A157350B-49EA-4884-A4E2-48758B7BAEAB}"/>
              </a:ext>
            </a:extLst>
          </p:cNvPr>
          <p:cNvGraphicFramePr>
            <a:graphicFrameLocks/>
          </p:cNvGraphicFramePr>
          <p:nvPr/>
        </p:nvGraphicFramePr>
        <p:xfrm>
          <a:off x="0" y="1161826"/>
          <a:ext cx="12107732" cy="449148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5028AF4-9CD0-4A7F-8447-31DB3E04904B}"/>
              </a:ext>
            </a:extLst>
          </p:cNvPr>
          <p:cNvSpPr txBox="1"/>
          <p:nvPr/>
        </p:nvSpPr>
        <p:spPr>
          <a:xfrm>
            <a:off x="272143" y="5798744"/>
            <a:ext cx="11647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61718"/>
                </a:solidFill>
                <a:effectLst/>
                <a:uLnTx/>
                <a:uFillTx/>
                <a:latin typeface="Calibri" panose="020F0502020204030204" pitchFamily="34" charset="0"/>
                <a:ea typeface="+mn-ea"/>
                <a:cs typeface="Calibri" panose="020F0502020204030204" pitchFamily="34" charset="0"/>
              </a:rPr>
              <a:t>December 2020 projections for Regular SNAP and P-SNAP are based on average of issuances for September  - November 2020 issuances.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increase in regular SNAP issuances is in line with its highest peak in SFY 2013 ($249M) during the previous recession.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itle 1">
            <a:extLst>
              <a:ext uri="{FF2B5EF4-FFF2-40B4-BE49-F238E27FC236}">
                <a16:creationId xmlns:a16="http://schemas.microsoft.com/office/drawing/2014/main" id="{8430B18D-D4F9-4AB6-A1D2-F5EE310683D0}"/>
              </a:ext>
            </a:extLst>
          </p:cNvPr>
          <p:cNvSpPr txBox="1">
            <a:spLocks/>
          </p:cNvSpPr>
          <p:nvPr/>
        </p:nvSpPr>
        <p:spPr>
          <a:xfrm>
            <a:off x="838199" y="618045"/>
            <a:ext cx="10515600" cy="796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December 2020 Projected Issuances </a:t>
            </a:r>
          </a:p>
        </p:txBody>
      </p:sp>
    </p:spTree>
    <p:extLst>
      <p:ext uri="{BB962C8B-B14F-4D97-AF65-F5344CB8AC3E}">
        <p14:creationId xmlns:p14="http://schemas.microsoft.com/office/powerpoint/2010/main" val="922809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39610E6-647A-4860-9BEA-7F76F52F08A4}"/>
              </a:ext>
            </a:extLst>
          </p:cNvPr>
          <p:cNvGraphicFramePr>
            <a:graphicFrameLocks noGrp="1"/>
          </p:cNvGraphicFramePr>
          <p:nvPr/>
        </p:nvGraphicFramePr>
        <p:xfrm>
          <a:off x="185058" y="1317171"/>
          <a:ext cx="11810187" cy="5489848"/>
        </p:xfrm>
        <a:graphic>
          <a:graphicData uri="http://schemas.openxmlformats.org/drawingml/2006/table">
            <a:tbl>
              <a:tblPr firstRow="1" firstCol="1" bandRow="1">
                <a:tableStyleId>{5C22544A-7EE6-4342-B048-85BDC9FD1C3A}</a:tableStyleId>
              </a:tblPr>
              <a:tblGrid>
                <a:gridCol w="2006585">
                  <a:extLst>
                    <a:ext uri="{9D8B030D-6E8A-4147-A177-3AD203B41FA5}">
                      <a16:colId xmlns:a16="http://schemas.microsoft.com/office/drawing/2014/main" val="2659028707"/>
                    </a:ext>
                  </a:extLst>
                </a:gridCol>
                <a:gridCol w="2465233">
                  <a:extLst>
                    <a:ext uri="{9D8B030D-6E8A-4147-A177-3AD203B41FA5}">
                      <a16:colId xmlns:a16="http://schemas.microsoft.com/office/drawing/2014/main" val="2770877145"/>
                    </a:ext>
                  </a:extLst>
                </a:gridCol>
                <a:gridCol w="2579895">
                  <a:extLst>
                    <a:ext uri="{9D8B030D-6E8A-4147-A177-3AD203B41FA5}">
                      <a16:colId xmlns:a16="http://schemas.microsoft.com/office/drawing/2014/main" val="3177191564"/>
                    </a:ext>
                  </a:extLst>
                </a:gridCol>
                <a:gridCol w="2293241">
                  <a:extLst>
                    <a:ext uri="{9D8B030D-6E8A-4147-A177-3AD203B41FA5}">
                      <a16:colId xmlns:a16="http://schemas.microsoft.com/office/drawing/2014/main" val="3660205334"/>
                    </a:ext>
                  </a:extLst>
                </a:gridCol>
                <a:gridCol w="2465233">
                  <a:extLst>
                    <a:ext uri="{9D8B030D-6E8A-4147-A177-3AD203B41FA5}">
                      <a16:colId xmlns:a16="http://schemas.microsoft.com/office/drawing/2014/main" val="3931838619"/>
                    </a:ext>
                  </a:extLst>
                </a:gridCol>
              </a:tblGrid>
              <a:tr h="344096">
                <a:tc>
                  <a:txBody>
                    <a:bodyPr/>
                    <a:lstStyle/>
                    <a:p>
                      <a:pPr marL="0" marR="0">
                        <a:spcBef>
                          <a:spcPts val="0"/>
                        </a:spcBef>
                        <a:spcAft>
                          <a:spcPts val="0"/>
                        </a:spcAft>
                      </a:pPr>
                      <a:r>
                        <a:rPr lang="en-US" sz="2200" b="1" dirty="0">
                          <a:solidFill>
                            <a:schemeClr val="accent3"/>
                          </a:solidFill>
                          <a:effectLst/>
                        </a:rPr>
                        <a:t>Students</a:t>
                      </a:r>
                      <a:endParaRPr lang="en-US" sz="22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2246304458"/>
                  </a:ext>
                </a:extLst>
              </a:tr>
              <a:tr h="344096">
                <a:tc>
                  <a:txBody>
                    <a:bodyPr/>
                    <a:lstStyle/>
                    <a:p>
                      <a:pPr marL="0" marR="0" algn="ctr">
                        <a:spcBef>
                          <a:spcPts val="0"/>
                        </a:spcBef>
                        <a:spcAft>
                          <a:spcPts val="0"/>
                        </a:spcAft>
                      </a:pPr>
                      <a:r>
                        <a:rPr lang="en-US" sz="1400" b="1" dirty="0">
                          <a:effectLst/>
                        </a:rPr>
                        <a:t>Month Issued</a:t>
                      </a:r>
                      <a:endParaRPr lang="en-US" sz="14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ctr">
                        <a:spcBef>
                          <a:spcPts val="0"/>
                        </a:spcBef>
                        <a:spcAft>
                          <a:spcPts val="0"/>
                        </a:spcAft>
                      </a:pPr>
                      <a:r>
                        <a:rPr lang="en-US" sz="2200" b="1" dirty="0">
                          <a:effectLst/>
                        </a:rPr>
                        <a:t>SNAP Clients</a:t>
                      </a:r>
                      <a:endParaRPr lang="en-US" sz="22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ctr">
                        <a:spcBef>
                          <a:spcPts val="0"/>
                        </a:spcBef>
                        <a:spcAft>
                          <a:spcPts val="0"/>
                        </a:spcAft>
                      </a:pPr>
                      <a:r>
                        <a:rPr lang="en-US" sz="2200" b="1" dirty="0">
                          <a:effectLst/>
                        </a:rPr>
                        <a:t>Non-SNAP Clients</a:t>
                      </a:r>
                      <a:endParaRPr lang="en-US" sz="22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ctr">
                        <a:spcBef>
                          <a:spcPts val="0"/>
                        </a:spcBef>
                        <a:spcAft>
                          <a:spcPts val="0"/>
                        </a:spcAft>
                      </a:pPr>
                      <a:r>
                        <a:rPr lang="en-US" sz="2200" b="1" dirty="0">
                          <a:effectLst/>
                          <a:latin typeface="Calibri" panose="020F0502020204030204" pitchFamily="34" charset="0"/>
                          <a:ea typeface="Calibri" panose="020F0502020204030204" pitchFamily="34" charset="0"/>
                        </a:rPr>
                        <a:t>FRL Direct</a:t>
                      </a:r>
                    </a:p>
                  </a:txBody>
                  <a:tcPr marL="9525" marR="9525" marT="9525" marB="9525" anchor="b"/>
                </a:tc>
                <a:tc>
                  <a:txBody>
                    <a:bodyPr/>
                    <a:lstStyle/>
                    <a:p>
                      <a:pPr marL="0" marR="0" algn="ctr">
                        <a:spcBef>
                          <a:spcPts val="0"/>
                        </a:spcBef>
                        <a:spcAft>
                          <a:spcPts val="0"/>
                        </a:spcAft>
                      </a:pPr>
                      <a:r>
                        <a:rPr lang="en-US" sz="2200" b="1" dirty="0">
                          <a:effectLst/>
                        </a:rPr>
                        <a:t>Total</a:t>
                      </a:r>
                      <a:endParaRPr lang="en-US" sz="2200" b="1" dirty="0">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3778970640"/>
                  </a:ext>
                </a:extLst>
              </a:tr>
              <a:tr h="477009">
                <a:tc>
                  <a:txBody>
                    <a:bodyPr/>
                    <a:lstStyle/>
                    <a:p>
                      <a:pPr marL="0" marR="0">
                        <a:spcBef>
                          <a:spcPts val="0"/>
                        </a:spcBef>
                        <a:spcAft>
                          <a:spcPts val="0"/>
                        </a:spcAft>
                      </a:pPr>
                      <a:r>
                        <a:rPr lang="en-US" sz="1400" b="1">
                          <a:effectLst/>
                        </a:rPr>
                        <a:t>July</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491,904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126,762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618,666 </a:t>
                      </a:r>
                      <a:endParaRPr lang="en-US" sz="1400" b="1">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3160124101"/>
                  </a:ext>
                </a:extLst>
              </a:tr>
              <a:tr h="477009">
                <a:tc>
                  <a:txBody>
                    <a:bodyPr/>
                    <a:lstStyle/>
                    <a:p>
                      <a:pPr marL="0" marR="0">
                        <a:spcBef>
                          <a:spcPts val="0"/>
                        </a:spcBef>
                        <a:spcAft>
                          <a:spcPts val="0"/>
                        </a:spcAft>
                      </a:pPr>
                      <a:r>
                        <a:rPr lang="en-US" sz="1400" b="1">
                          <a:effectLst/>
                        </a:rPr>
                        <a:t>Aug</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5,915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118,551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1,006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125,472 </a:t>
                      </a:r>
                      <a:endParaRPr lang="en-US" sz="1400" b="1">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2014129646"/>
                  </a:ext>
                </a:extLst>
              </a:tr>
              <a:tr h="477009">
                <a:tc>
                  <a:txBody>
                    <a:bodyPr/>
                    <a:lstStyle/>
                    <a:p>
                      <a:pPr marL="0" marR="0">
                        <a:spcBef>
                          <a:spcPts val="0"/>
                        </a:spcBef>
                        <a:spcAft>
                          <a:spcPts val="0"/>
                        </a:spcAft>
                      </a:pPr>
                      <a:r>
                        <a:rPr lang="en-US" sz="1400" b="1">
                          <a:effectLst/>
                        </a:rPr>
                        <a:t>Sept</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2,501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32,172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353,083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387,756 </a:t>
                      </a:r>
                      <a:endParaRPr lang="en-US" sz="1400" b="1">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2155702572"/>
                  </a:ext>
                </a:extLst>
              </a:tr>
              <a:tr h="477009">
                <a:tc>
                  <a:txBody>
                    <a:bodyPr/>
                    <a:lstStyle/>
                    <a:p>
                      <a:pPr marL="0" marR="0" algn="r">
                        <a:spcBef>
                          <a:spcPts val="0"/>
                        </a:spcBef>
                        <a:spcAft>
                          <a:spcPts val="0"/>
                        </a:spcAft>
                      </a:pPr>
                      <a:r>
                        <a:rPr lang="en-US" sz="1400" b="1" dirty="0">
                          <a:solidFill>
                            <a:schemeClr val="accent3"/>
                          </a:solidFill>
                          <a:effectLst/>
                        </a:rPr>
                        <a:t>Total</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500,320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277,485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354,089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1,131,894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3686155591"/>
                  </a:ext>
                </a:extLst>
              </a:tr>
              <a:tr h="256456">
                <a:tc>
                  <a:txBody>
                    <a:bodyPr/>
                    <a:lstStyle/>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effectLst/>
                        </a:rPr>
                        <a:t> </a:t>
                      </a:r>
                      <a:endParaRPr lang="en-US" sz="1400" b="1" dirty="0">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1577526427"/>
                  </a:ext>
                </a:extLst>
              </a:tr>
              <a:tr h="344096">
                <a:tc gridSpan="2">
                  <a:txBody>
                    <a:bodyPr/>
                    <a:lstStyle/>
                    <a:p>
                      <a:pPr marL="0" marR="0">
                        <a:spcBef>
                          <a:spcPts val="0"/>
                        </a:spcBef>
                        <a:spcAft>
                          <a:spcPts val="0"/>
                        </a:spcAft>
                      </a:pPr>
                      <a:r>
                        <a:rPr lang="en-US" sz="2200" b="1" dirty="0">
                          <a:solidFill>
                            <a:schemeClr val="accent3"/>
                          </a:solidFill>
                          <a:effectLst/>
                        </a:rPr>
                        <a:t>Issued amounts</a:t>
                      </a:r>
                      <a:endParaRPr lang="en-US" sz="22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solidFill>
                      <a:schemeClr val="accent1"/>
                    </a:solidFill>
                  </a:tcPr>
                </a:tc>
                <a:tc hMerge="1">
                  <a:txBody>
                    <a:bodyPr/>
                    <a:lstStyle/>
                    <a:p>
                      <a:endParaRPr lang="en-US"/>
                    </a:p>
                  </a:txBody>
                  <a:tcPr/>
                </a:tc>
                <a:tc>
                  <a:txBody>
                    <a:bodyPr/>
                    <a:lstStyle/>
                    <a:p>
                      <a:pPr marL="0" marR="0">
                        <a:spcBef>
                          <a:spcPts val="0"/>
                        </a:spcBef>
                        <a:spcAft>
                          <a:spcPts val="0"/>
                        </a:spcAft>
                      </a:pPr>
                      <a:r>
                        <a:rPr lang="en-US" sz="2200" b="1" dirty="0">
                          <a:solidFill>
                            <a:schemeClr val="accent3"/>
                          </a:solidFill>
                          <a:effectLst/>
                        </a:rPr>
                        <a:t> </a:t>
                      </a:r>
                      <a:endParaRPr lang="en-US" sz="22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solidFill>
                      <a:schemeClr val="accent1"/>
                    </a:solidFill>
                  </a:tcPr>
                </a:tc>
                <a:tc>
                  <a:txBody>
                    <a:bodyPr/>
                    <a:lstStyle/>
                    <a:p>
                      <a:pPr marL="0" marR="0">
                        <a:spcBef>
                          <a:spcPts val="0"/>
                        </a:spcBef>
                        <a:spcAft>
                          <a:spcPts val="0"/>
                        </a:spcAft>
                      </a:pPr>
                      <a:r>
                        <a:rPr lang="en-US" sz="2200" b="1" dirty="0">
                          <a:solidFill>
                            <a:schemeClr val="accent3"/>
                          </a:solidFill>
                          <a:effectLst/>
                        </a:rPr>
                        <a:t> </a:t>
                      </a:r>
                      <a:endParaRPr lang="en-US" sz="22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solidFill>
                      <a:schemeClr val="accent1"/>
                    </a:solidFill>
                  </a:tcPr>
                </a:tc>
                <a:tc>
                  <a:txBody>
                    <a:bodyPr/>
                    <a:lstStyle/>
                    <a:p>
                      <a:pPr marL="0" marR="0">
                        <a:spcBef>
                          <a:spcPts val="0"/>
                        </a:spcBef>
                        <a:spcAft>
                          <a:spcPts val="0"/>
                        </a:spcAft>
                      </a:pPr>
                      <a:r>
                        <a:rPr lang="en-US" sz="2200" b="1" dirty="0">
                          <a:solidFill>
                            <a:schemeClr val="accent3"/>
                          </a:solidFill>
                          <a:effectLst/>
                        </a:rPr>
                        <a:t> </a:t>
                      </a:r>
                      <a:endParaRPr lang="en-US" sz="22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solidFill>
                      <a:schemeClr val="accent1"/>
                    </a:solidFill>
                  </a:tcPr>
                </a:tc>
                <a:extLst>
                  <a:ext uri="{0D108BD9-81ED-4DB2-BD59-A6C34878D82A}">
                    <a16:rowId xmlns:a16="http://schemas.microsoft.com/office/drawing/2014/main" val="1039826119"/>
                  </a:ext>
                </a:extLst>
              </a:tr>
              <a:tr h="344096">
                <a:tc>
                  <a:txBody>
                    <a:bodyPr/>
                    <a:lstStyle/>
                    <a:p>
                      <a:pPr marL="0" marR="0" algn="ctr">
                        <a:spcBef>
                          <a:spcPts val="0"/>
                        </a:spcBef>
                        <a:spcAft>
                          <a:spcPts val="0"/>
                        </a:spcAft>
                      </a:pPr>
                      <a:r>
                        <a:rPr lang="en-US" sz="1400" b="1">
                          <a:effectLst/>
                        </a:rPr>
                        <a:t>Month Issued</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ctr">
                        <a:spcBef>
                          <a:spcPts val="0"/>
                        </a:spcBef>
                        <a:spcAft>
                          <a:spcPts val="0"/>
                        </a:spcAft>
                      </a:pPr>
                      <a:r>
                        <a:rPr lang="en-US" sz="2200" b="1" dirty="0">
                          <a:effectLst/>
                        </a:rPr>
                        <a:t>SNAP clients</a:t>
                      </a:r>
                      <a:endParaRPr lang="en-US" sz="22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ctr">
                        <a:spcBef>
                          <a:spcPts val="0"/>
                        </a:spcBef>
                        <a:spcAft>
                          <a:spcPts val="0"/>
                        </a:spcAft>
                      </a:pPr>
                      <a:r>
                        <a:rPr lang="en-US" sz="2200" b="1" dirty="0">
                          <a:effectLst/>
                        </a:rPr>
                        <a:t>Non-SNAP Clients</a:t>
                      </a:r>
                      <a:endParaRPr lang="en-US" sz="22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ctr">
                        <a:spcBef>
                          <a:spcPts val="0"/>
                        </a:spcBef>
                        <a:spcAft>
                          <a:spcPts val="0"/>
                        </a:spcAft>
                      </a:pPr>
                      <a:r>
                        <a:rPr lang="en-US" sz="2200" b="1" dirty="0">
                          <a:effectLst/>
                        </a:rPr>
                        <a:t>FRL Direct</a:t>
                      </a:r>
                      <a:endParaRPr lang="en-US" sz="22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ctr">
                        <a:spcBef>
                          <a:spcPts val="0"/>
                        </a:spcBef>
                        <a:spcAft>
                          <a:spcPts val="0"/>
                        </a:spcAft>
                      </a:pPr>
                      <a:r>
                        <a:rPr lang="en-US" sz="2200" b="1" dirty="0">
                          <a:effectLst/>
                        </a:rPr>
                        <a:t>Total</a:t>
                      </a:r>
                      <a:endParaRPr lang="en-US" sz="2200" b="1" dirty="0">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706038015"/>
                  </a:ext>
                </a:extLst>
              </a:tr>
              <a:tr h="477009">
                <a:tc>
                  <a:txBody>
                    <a:bodyPr/>
                    <a:lstStyle/>
                    <a:p>
                      <a:pPr marL="0" marR="0">
                        <a:spcBef>
                          <a:spcPts val="0"/>
                        </a:spcBef>
                        <a:spcAft>
                          <a:spcPts val="0"/>
                        </a:spcAft>
                      </a:pPr>
                      <a:r>
                        <a:rPr lang="en-US" sz="1400" b="1">
                          <a:effectLst/>
                        </a:rPr>
                        <a:t>July</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dirty="0">
                          <a:effectLst/>
                        </a:rPr>
                        <a:t>$        126,173,376 </a:t>
                      </a:r>
                      <a:endParaRPr lang="en-US" sz="14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dirty="0">
                          <a:effectLst/>
                        </a:rPr>
                        <a:t> $            32,514,710 </a:t>
                      </a:r>
                      <a:endParaRPr lang="en-US" sz="1400" b="1" dirty="0">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158,688,086 </a:t>
                      </a:r>
                      <a:endParaRPr lang="en-US" sz="1400" b="1">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1146830491"/>
                  </a:ext>
                </a:extLst>
              </a:tr>
              <a:tr h="477009">
                <a:tc>
                  <a:txBody>
                    <a:bodyPr/>
                    <a:lstStyle/>
                    <a:p>
                      <a:pPr marL="0" marR="0">
                        <a:spcBef>
                          <a:spcPts val="0"/>
                        </a:spcBef>
                        <a:spcAft>
                          <a:spcPts val="0"/>
                        </a:spcAft>
                      </a:pPr>
                      <a:r>
                        <a:rPr lang="en-US" sz="1400" b="1">
                          <a:effectLst/>
                        </a:rPr>
                        <a:t>Aug</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1,517,198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            30,408,332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              450,414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          32,375,943 </a:t>
                      </a:r>
                      <a:endParaRPr lang="en-US" sz="1400" b="1">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1509905589"/>
                  </a:ext>
                </a:extLst>
              </a:tr>
              <a:tr h="477009">
                <a:tc>
                  <a:txBody>
                    <a:bodyPr/>
                    <a:lstStyle/>
                    <a:p>
                      <a:pPr marL="0" marR="0">
                        <a:spcBef>
                          <a:spcPts val="0"/>
                        </a:spcBef>
                        <a:spcAft>
                          <a:spcPts val="0"/>
                        </a:spcAft>
                      </a:pPr>
                      <a:r>
                        <a:rPr lang="en-US" sz="1400" b="1">
                          <a:effectLst/>
                        </a:rPr>
                        <a:t>Sept</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641,507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lgn="r">
                        <a:spcBef>
                          <a:spcPts val="0"/>
                        </a:spcBef>
                        <a:spcAft>
                          <a:spcPts val="0"/>
                        </a:spcAft>
                      </a:pPr>
                      <a:r>
                        <a:rPr lang="en-US" sz="1400" b="1">
                          <a:effectLst/>
                        </a:rPr>
                        <a:t> $               8,252,118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        90,578,102 </a:t>
                      </a:r>
                      <a:endParaRPr lang="en-US" sz="1400" b="1">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a:effectLst/>
                        </a:rPr>
                        <a:t> $          99,471,726 </a:t>
                      </a:r>
                      <a:endParaRPr lang="en-US" sz="1400" b="1">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2650033834"/>
                  </a:ext>
                </a:extLst>
              </a:tr>
              <a:tr h="477009">
                <a:tc>
                  <a:txBody>
                    <a:bodyPr/>
                    <a:lstStyle/>
                    <a:p>
                      <a:pPr marL="0" marR="0" algn="r">
                        <a:spcBef>
                          <a:spcPts val="0"/>
                        </a:spcBef>
                        <a:spcAft>
                          <a:spcPts val="0"/>
                        </a:spcAft>
                      </a:pPr>
                      <a:r>
                        <a:rPr lang="en-US" sz="1400" b="1" dirty="0">
                          <a:solidFill>
                            <a:schemeClr val="accent3"/>
                          </a:solidFill>
                          <a:effectLst/>
                        </a:rPr>
                        <a:t>Total</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128,332,080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            71,175,159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        91,028,516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tc>
                  <a:txBody>
                    <a:bodyPr/>
                    <a:lstStyle/>
                    <a:p>
                      <a:pPr marL="0" marR="0">
                        <a:spcBef>
                          <a:spcPts val="0"/>
                        </a:spcBef>
                        <a:spcAft>
                          <a:spcPts val="0"/>
                        </a:spcAft>
                      </a:pPr>
                      <a:r>
                        <a:rPr lang="en-US" sz="1400" b="1" dirty="0">
                          <a:solidFill>
                            <a:schemeClr val="accent3"/>
                          </a:solidFill>
                          <a:effectLst/>
                        </a:rPr>
                        <a:t> $        290,535,755 </a:t>
                      </a:r>
                      <a:endParaRPr lang="en-US" sz="1400" b="1" dirty="0">
                        <a:solidFill>
                          <a:schemeClr val="accent3"/>
                        </a:solidFill>
                        <a:effectLst/>
                        <a:latin typeface="Calibri" panose="020F0502020204030204" pitchFamily="34" charset="0"/>
                        <a:ea typeface="Calibri" panose="020F0502020204030204" pitchFamily="34" charset="0"/>
                      </a:endParaRPr>
                    </a:p>
                  </a:txBody>
                  <a:tcPr marL="9525" marR="9525" marT="9525" marB="9525" anchor="b"/>
                </a:tc>
                <a:extLst>
                  <a:ext uri="{0D108BD9-81ED-4DB2-BD59-A6C34878D82A}">
                    <a16:rowId xmlns:a16="http://schemas.microsoft.com/office/drawing/2014/main" val="3824205039"/>
                  </a:ext>
                </a:extLst>
              </a:tr>
            </a:tbl>
          </a:graphicData>
        </a:graphic>
      </p:graphicFrame>
      <p:sp>
        <p:nvSpPr>
          <p:cNvPr id="3" name="Title 2">
            <a:extLst>
              <a:ext uri="{FF2B5EF4-FFF2-40B4-BE49-F238E27FC236}">
                <a16:creationId xmlns:a16="http://schemas.microsoft.com/office/drawing/2014/main" id="{71044F81-39B4-48C7-B421-878D9DC0D59D}"/>
              </a:ext>
            </a:extLst>
          </p:cNvPr>
          <p:cNvSpPr>
            <a:spLocks noGrp="1"/>
          </p:cNvSpPr>
          <p:nvPr>
            <p:ph type="title"/>
          </p:nvPr>
        </p:nvSpPr>
        <p:spPr>
          <a:xfrm>
            <a:off x="838199" y="266087"/>
            <a:ext cx="10515600" cy="1325563"/>
          </a:xfrm>
        </p:spPr>
        <p:txBody>
          <a:bodyPr>
            <a:normAutofit/>
          </a:bodyPr>
          <a:lstStyle/>
          <a:p>
            <a:pPr algn="ctr"/>
            <a:r>
              <a:rPr lang="en-US" sz="3300" b="1" dirty="0"/>
              <a:t>Pandemic Electronic Benefit Transfer (P-EBT)</a:t>
            </a:r>
          </a:p>
        </p:txBody>
      </p:sp>
    </p:spTree>
    <p:extLst>
      <p:ext uri="{BB962C8B-B14F-4D97-AF65-F5344CB8AC3E}">
        <p14:creationId xmlns:p14="http://schemas.microsoft.com/office/powerpoint/2010/main" val="2216815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6E36C-1E67-4AD2-8315-B1F642FED22A}"/>
              </a:ext>
            </a:extLst>
          </p:cNvPr>
          <p:cNvPicPr>
            <a:picLocks noChangeAspect="1"/>
          </p:cNvPicPr>
          <p:nvPr/>
        </p:nvPicPr>
        <p:blipFill rotWithShape="1">
          <a:blip r:embed="rId3"/>
          <a:srcRect t="4242" b="3308"/>
          <a:stretch/>
        </p:blipFill>
        <p:spPr>
          <a:xfrm>
            <a:off x="0" y="566056"/>
            <a:ext cx="12192000" cy="6344179"/>
          </a:xfrm>
          <a:prstGeom prst="rect">
            <a:avLst/>
          </a:prstGeom>
        </p:spPr>
      </p:pic>
    </p:spTree>
    <p:extLst>
      <p:ext uri="{BB962C8B-B14F-4D97-AF65-F5344CB8AC3E}">
        <p14:creationId xmlns:p14="http://schemas.microsoft.com/office/powerpoint/2010/main" val="3251761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7999"/>
          </a:xfrm>
          <a:prstGeom prst="rect">
            <a:avLst/>
          </a:prstGeom>
          <a:solidFill>
            <a:srgbClr val="191F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a:off x="0" y="3429000"/>
            <a:ext cx="12192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5425128" y="2746280"/>
            <a:ext cx="1365443" cy="1365440"/>
          </a:xfrm>
          <a:prstGeom prst="ellipse">
            <a:avLst/>
          </a:prstGeom>
          <a:solidFill>
            <a:srgbClr val="191F2A"/>
          </a:solidFill>
          <a:ln w="76200" cmpd="sng">
            <a:solidFill>
              <a:srgbClr val="191F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5403483" y="2717800"/>
            <a:ext cx="1408595" cy="1408592"/>
          </a:xfrm>
          <a:prstGeom prst="ellipse">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249331" y="4504349"/>
            <a:ext cx="3689107" cy="74898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27B0C1"/>
                </a:solidFill>
                <a:effectLst/>
                <a:uLnTx/>
                <a:uFillTx/>
                <a:latin typeface="Arial" charset="0"/>
                <a:ea typeface="Arial" charset="0"/>
                <a:cs typeface="Arial" charset="0"/>
              </a:rPr>
              <a:t>Thank You</a:t>
            </a:r>
          </a:p>
        </p:txBody>
      </p:sp>
      <p:sp>
        <p:nvSpPr>
          <p:cNvPr id="8" name="Rectangle 7"/>
          <p:cNvSpPr/>
          <p:nvPr/>
        </p:nvSpPr>
        <p:spPr>
          <a:xfrm>
            <a:off x="8048757" y="5686127"/>
            <a:ext cx="3749329" cy="707886"/>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Arial" charset="0"/>
                <a:ea typeface="Arial" charset="0"/>
                <a:cs typeface="Arial" charset="0"/>
              </a:rPr>
              <a:t>Georgia Division of Family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Arial" charset="0"/>
                <a:ea typeface="Arial" charset="0"/>
                <a:cs typeface="Arial" charset="0"/>
              </a:rPr>
              <a:t>&amp; Children Services</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A5A7B4"/>
                </a:solidFill>
                <a:effectLst/>
                <a:uLnTx/>
                <a:uFillTx/>
                <a:latin typeface="Arial" charset="0"/>
                <a:ea typeface="Arial" charset="0"/>
                <a:cs typeface="Arial" charset="0"/>
              </a:rPr>
              <a:t>2 Peachtree Street, Suite 19-454</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A5A7B4"/>
                </a:solidFill>
                <a:effectLst/>
                <a:uLnTx/>
                <a:uFillTx/>
                <a:latin typeface="Arial" charset="0"/>
                <a:ea typeface="Arial" charset="0"/>
                <a:cs typeface="Arial" charset="0"/>
              </a:rPr>
              <a:t>Atlanta, GA  30303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016" y="2825897"/>
            <a:ext cx="1193464" cy="12005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129" y="5851559"/>
            <a:ext cx="1439865" cy="379392"/>
          </a:xfrm>
          <a:prstGeom prst="rect">
            <a:avLst/>
          </a:prstGeom>
        </p:spPr>
      </p:pic>
    </p:spTree>
    <p:extLst>
      <p:ext uri="{BB962C8B-B14F-4D97-AF65-F5344CB8AC3E}">
        <p14:creationId xmlns:p14="http://schemas.microsoft.com/office/powerpoint/2010/main" val="317162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D704EFE-42E8-4C4D-AF32-312001F77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ouple of people that are sitting on a mask&#10;&#10;Description automatically generated">
            <a:extLst>
              <a:ext uri="{FF2B5EF4-FFF2-40B4-BE49-F238E27FC236}">
                <a16:creationId xmlns:a16="http://schemas.microsoft.com/office/drawing/2014/main" id="{153321F7-5B83-4B56-B010-A30DF5D3F180}"/>
              </a:ext>
            </a:extLst>
          </p:cNvPr>
          <p:cNvPicPr>
            <a:picLocks noChangeAspect="1"/>
          </p:cNvPicPr>
          <p:nvPr/>
        </p:nvPicPr>
        <p:blipFill rotWithShape="1">
          <a:blip r:embed="rId2"/>
          <a:srcRect l="11111"/>
          <a:stretch/>
        </p:blipFill>
        <p:spPr>
          <a:xfrm>
            <a:off x="20" y="10"/>
            <a:ext cx="4063977" cy="3428990"/>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14610E67-1FCD-43AA-88FC-5CB21C335008}"/>
              </a:ext>
            </a:extLst>
          </p:cNvPr>
          <p:cNvPicPr>
            <a:picLocks noChangeAspect="1"/>
          </p:cNvPicPr>
          <p:nvPr/>
        </p:nvPicPr>
        <p:blipFill rotWithShape="1">
          <a:blip r:embed="rId3"/>
          <a:srcRect l="5343" r="5343"/>
          <a:stretch/>
        </p:blipFill>
        <p:spPr>
          <a:xfrm>
            <a:off x="4044529" y="10"/>
            <a:ext cx="4083465" cy="3428990"/>
          </a:xfrm>
          <a:prstGeom prst="rect">
            <a:avLst/>
          </a:prstGeom>
        </p:spPr>
      </p:pic>
      <p:pic>
        <p:nvPicPr>
          <p:cNvPr id="19" name="Picture 18" descr="A bunch of items that are on display in a store&#10;&#10;Description automatically generated">
            <a:extLst>
              <a:ext uri="{FF2B5EF4-FFF2-40B4-BE49-F238E27FC236}">
                <a16:creationId xmlns:a16="http://schemas.microsoft.com/office/drawing/2014/main" id="{7C77D9DE-4907-4F42-8ADF-D5BDC63801F8}"/>
              </a:ext>
            </a:extLst>
          </p:cNvPr>
          <p:cNvPicPr>
            <a:picLocks noChangeAspect="1"/>
          </p:cNvPicPr>
          <p:nvPr/>
        </p:nvPicPr>
        <p:blipFill rotWithShape="1">
          <a:blip r:embed="rId4"/>
          <a:srcRect t="12825" b="23830"/>
          <a:stretch/>
        </p:blipFill>
        <p:spPr>
          <a:xfrm>
            <a:off x="20" y="3429000"/>
            <a:ext cx="4059916" cy="3429000"/>
          </a:xfrm>
          <a:prstGeom prst="rect">
            <a:avLst/>
          </a:prstGeom>
        </p:spPr>
      </p:pic>
      <p:pic>
        <p:nvPicPr>
          <p:cNvPr id="15" name="Picture 14" descr="A group of people performing on a counter&#10;&#10;Description automatically generated">
            <a:extLst>
              <a:ext uri="{FF2B5EF4-FFF2-40B4-BE49-F238E27FC236}">
                <a16:creationId xmlns:a16="http://schemas.microsoft.com/office/drawing/2014/main" id="{C0206359-D3B7-4BAB-8DE1-F87F812BB3BD}"/>
              </a:ext>
            </a:extLst>
          </p:cNvPr>
          <p:cNvPicPr>
            <a:picLocks noChangeAspect="1"/>
          </p:cNvPicPr>
          <p:nvPr/>
        </p:nvPicPr>
        <p:blipFill rotWithShape="1">
          <a:blip r:embed="rId5"/>
          <a:srcRect l="10600"/>
          <a:stretch/>
        </p:blipFill>
        <p:spPr>
          <a:xfrm>
            <a:off x="4052316" y="3429000"/>
            <a:ext cx="4087368" cy="3429000"/>
          </a:xfrm>
          <a:prstGeom prst="rect">
            <a:avLst/>
          </a:prstGeom>
        </p:spPr>
      </p:pic>
      <p:pic>
        <p:nvPicPr>
          <p:cNvPr id="13" name="Picture 12">
            <a:extLst>
              <a:ext uri="{FF2B5EF4-FFF2-40B4-BE49-F238E27FC236}">
                <a16:creationId xmlns:a16="http://schemas.microsoft.com/office/drawing/2014/main" id="{E51036BD-1A99-4AF0-972F-417DB9289A4A}"/>
              </a:ext>
            </a:extLst>
          </p:cNvPr>
          <p:cNvPicPr>
            <a:picLocks noChangeAspect="1"/>
          </p:cNvPicPr>
          <p:nvPr/>
        </p:nvPicPr>
        <p:blipFill rotWithShape="1">
          <a:blip r:embed="rId6"/>
          <a:srcRect t="28821" r="-1" b="23670"/>
          <a:stretch/>
        </p:blipFill>
        <p:spPr>
          <a:xfrm>
            <a:off x="8132064" y="3429000"/>
            <a:ext cx="4059936" cy="3429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A1578FB-AC57-46B8-9C43-237BFE5843C3}"/>
              </a:ext>
            </a:extLst>
          </p:cNvPr>
          <p:cNvPicPr>
            <a:picLocks noChangeAspect="1"/>
          </p:cNvPicPr>
          <p:nvPr/>
        </p:nvPicPr>
        <p:blipFill rotWithShape="1">
          <a:blip r:embed="rId7"/>
          <a:srcRect b="11111"/>
          <a:stretch/>
        </p:blipFill>
        <p:spPr>
          <a:xfrm rot="16200000">
            <a:off x="8445496" y="-317502"/>
            <a:ext cx="3429000" cy="4064005"/>
          </a:xfrm>
          <a:prstGeom prst="rect">
            <a:avLst/>
          </a:prstGeom>
        </p:spPr>
      </p:pic>
    </p:spTree>
    <p:extLst>
      <p:ext uri="{BB962C8B-B14F-4D97-AF65-F5344CB8AC3E}">
        <p14:creationId xmlns:p14="http://schemas.microsoft.com/office/powerpoint/2010/main" val="2171021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cturer">
            <a:extLst>
              <a:ext uri="{FF2B5EF4-FFF2-40B4-BE49-F238E27FC236}">
                <a16:creationId xmlns:a16="http://schemas.microsoft.com/office/drawing/2014/main" id="{EF974493-64D3-44A0-AF1F-29F3D61A8F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880" y="1653152"/>
            <a:ext cx="3887395" cy="3620021"/>
          </a:xfrm>
          <a:prstGeom prst="rect">
            <a:avLst/>
          </a:prstGeom>
        </p:spPr>
      </p:pic>
      <p:sp>
        <p:nvSpPr>
          <p:cNvPr id="2" name="TextBox 1">
            <a:extLst>
              <a:ext uri="{FF2B5EF4-FFF2-40B4-BE49-F238E27FC236}">
                <a16:creationId xmlns:a16="http://schemas.microsoft.com/office/drawing/2014/main" id="{05A8BCF8-D9BA-4D36-BEC9-348C782963E0}"/>
              </a:ext>
            </a:extLst>
          </p:cNvPr>
          <p:cNvSpPr txBox="1"/>
          <p:nvPr/>
        </p:nvSpPr>
        <p:spPr>
          <a:xfrm>
            <a:off x="3665913" y="322730"/>
            <a:ext cx="8526087" cy="573824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Board Chair Vision &amp; Expectations</a:t>
            </a:r>
          </a:p>
          <a:p>
            <a:pPr marR="0" lvl="0" algn="l" defTabSz="914400" rtl="0" eaLnBrk="1" fontAlgn="auto" latinLnBrk="0" hangingPunct="1">
              <a:lnSpc>
                <a:spcPct val="90000"/>
              </a:lnSpc>
              <a:spcBef>
                <a:spcPts val="0"/>
              </a:spcBef>
              <a:spcAft>
                <a:spcPts val="600"/>
              </a:spcAft>
              <a:buClrTx/>
              <a:buSzTx/>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987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82CD47-3A06-4210-90F0-AD63F4807BCA}"/>
              </a:ext>
            </a:extLst>
          </p:cNvPr>
          <p:cNvSpPr txBox="1"/>
          <p:nvPr/>
        </p:nvSpPr>
        <p:spPr>
          <a:xfrm>
            <a:off x="1778467" y="1275127"/>
            <a:ext cx="810988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Board Member Regional Reports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briefly address the following: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4E69E0B-4A6F-4C0B-9A6F-029F628432B8}"/>
              </a:ext>
            </a:extLst>
          </p:cNvPr>
          <p:cNvSpPr txBox="1"/>
          <p:nvPr/>
        </p:nvSpPr>
        <p:spPr>
          <a:xfrm>
            <a:off x="2223911" y="3228622"/>
            <a:ext cx="11401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CB00F9B7-8320-42CF-9671-8818CB6D3CC6}"/>
              </a:ext>
            </a:extLst>
          </p:cNvPr>
          <p:cNvPicPr>
            <a:picLocks noChangeAspect="1"/>
          </p:cNvPicPr>
          <p:nvPr/>
        </p:nvPicPr>
        <p:blipFill>
          <a:blip r:embed="rId2"/>
          <a:stretch>
            <a:fillRect/>
          </a:stretch>
        </p:blipFill>
        <p:spPr>
          <a:xfrm>
            <a:off x="-547311" y="3538263"/>
            <a:ext cx="12739311" cy="2392960"/>
          </a:xfrm>
          <a:prstGeom prst="rect">
            <a:avLst/>
          </a:prstGeom>
        </p:spPr>
      </p:pic>
    </p:spTree>
    <p:extLst>
      <p:ext uri="{BB962C8B-B14F-4D97-AF65-F5344CB8AC3E}">
        <p14:creationId xmlns:p14="http://schemas.microsoft.com/office/powerpoint/2010/main" val="1171594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18409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Light" panose="020F0302020204030204"/>
                <a:ea typeface="+mn-ea"/>
                <a:cs typeface="+mn-cs"/>
              </a:rPr>
              <a:t>Closing Remarks and Adjournment</a:t>
            </a:r>
          </a:p>
        </p:txBody>
      </p:sp>
      <p:sp>
        <p:nvSpPr>
          <p:cNvPr id="4" name="Rectangle 3">
            <a:extLst>
              <a:ext uri="{FF2B5EF4-FFF2-40B4-BE49-F238E27FC236}">
                <a16:creationId xmlns:a16="http://schemas.microsoft.com/office/drawing/2014/main" id="{9361A1C8-9297-43EF-BD7C-9586DAAECE6B}"/>
              </a:ext>
            </a:extLst>
          </p:cNvPr>
          <p:cNvSpPr/>
          <p:nvPr/>
        </p:nvSpPr>
        <p:spPr>
          <a:xfrm rot="10800000" flipV="1">
            <a:off x="3104147" y="4713510"/>
            <a:ext cx="568484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Next board meeting: March 9, 2021</a:t>
            </a:r>
          </a:p>
        </p:txBody>
      </p:sp>
    </p:spTree>
    <p:extLst>
      <p:ext uri="{BB962C8B-B14F-4D97-AF65-F5344CB8AC3E}">
        <p14:creationId xmlns:p14="http://schemas.microsoft.com/office/powerpoint/2010/main" val="24398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39E941A4-B297-4770-81D8-D9A34CA98D3D}"/>
              </a:ext>
            </a:extLst>
          </p:cNvPr>
          <p:cNvPicPr>
            <a:picLocks noChangeAspect="1"/>
          </p:cNvPicPr>
          <p:nvPr/>
        </p:nvPicPr>
        <p:blipFill>
          <a:blip r:embed="rId2"/>
          <a:stretch>
            <a:fillRect/>
          </a:stretch>
        </p:blipFill>
        <p:spPr>
          <a:xfrm>
            <a:off x="62162" y="726024"/>
            <a:ext cx="12067675" cy="5678906"/>
          </a:xfrm>
          <a:prstGeom prst="rect">
            <a:avLst/>
          </a:prstGeom>
        </p:spPr>
      </p:pic>
    </p:spTree>
    <p:extLst>
      <p:ext uri="{BB962C8B-B14F-4D97-AF65-F5344CB8AC3E}">
        <p14:creationId xmlns:p14="http://schemas.microsoft.com/office/powerpoint/2010/main" val="13496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10;&#10;Description automatically generated">
            <a:extLst>
              <a:ext uri="{FF2B5EF4-FFF2-40B4-BE49-F238E27FC236}">
                <a16:creationId xmlns:a16="http://schemas.microsoft.com/office/drawing/2014/main" id="{54D293FE-D0CD-463F-99A9-F2536AAA408E}"/>
              </a:ext>
            </a:extLst>
          </p:cNvPr>
          <p:cNvPicPr>
            <a:picLocks noGrp="1" noChangeAspect="1"/>
          </p:cNvPicPr>
          <p:nvPr>
            <p:ph idx="1"/>
          </p:nvPr>
        </p:nvPicPr>
        <p:blipFill rotWithShape="1">
          <a:blip r:embed="rId2"/>
          <a:srcRect t="11356" b="11684"/>
          <a:stretch/>
        </p:blipFill>
        <p:spPr>
          <a:xfrm>
            <a:off x="0" y="599607"/>
            <a:ext cx="12192000" cy="6258393"/>
          </a:xfrm>
        </p:spPr>
      </p:pic>
    </p:spTree>
    <p:extLst>
      <p:ext uri="{BB962C8B-B14F-4D97-AF65-F5344CB8AC3E}">
        <p14:creationId xmlns:p14="http://schemas.microsoft.com/office/powerpoint/2010/main" val="1629580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FF841C-7582-4B4A-A34D-9B5D5F559856}"/>
              </a:ext>
            </a:extLst>
          </p:cNvPr>
          <p:cNvSpPr>
            <a:spLocks noGrp="1"/>
          </p:cNvSpPr>
          <p:nvPr>
            <p:ph type="title"/>
          </p:nvPr>
        </p:nvSpPr>
        <p:spPr>
          <a:xfrm>
            <a:off x="640079" y="2053641"/>
            <a:ext cx="3669161" cy="2760098"/>
          </a:xfrm>
        </p:spPr>
        <p:txBody>
          <a:bodyPr>
            <a:normAutofit/>
          </a:bodyPr>
          <a:lstStyle/>
          <a:p>
            <a:r>
              <a:rPr lang="en-US" b="1">
                <a:solidFill>
                  <a:srgbClr val="FFFFFF"/>
                </a:solidFill>
                <a:latin typeface="Arial" panose="020B0604020202020204" pitchFamily="34" charset="0"/>
                <a:cs typeface="Arial" panose="020B0604020202020204" pitchFamily="34" charset="0"/>
              </a:rPr>
              <a:t>Questions</a:t>
            </a:r>
          </a:p>
        </p:txBody>
      </p:sp>
      <p:sp>
        <p:nvSpPr>
          <p:cNvPr id="3" name="Content Placeholder 2">
            <a:extLst>
              <a:ext uri="{FF2B5EF4-FFF2-40B4-BE49-F238E27FC236}">
                <a16:creationId xmlns:a16="http://schemas.microsoft.com/office/drawing/2014/main" id="{4C1E41A2-805D-49DA-B4D3-CEDEDA5F7269}"/>
              </a:ext>
            </a:extLst>
          </p:cNvPr>
          <p:cNvSpPr>
            <a:spLocks noGrp="1"/>
          </p:cNvSpPr>
          <p:nvPr>
            <p:ph idx="1"/>
          </p:nvPr>
        </p:nvSpPr>
        <p:spPr>
          <a:xfrm>
            <a:off x="6090574" y="801866"/>
            <a:ext cx="5306084" cy="5230634"/>
          </a:xfrm>
        </p:spPr>
        <p:txBody>
          <a:bodyPr anchor="ctr">
            <a:normAutofit/>
          </a:bodyPr>
          <a:lstStyle/>
          <a:p>
            <a:pPr marL="0" indent="0">
              <a:buNone/>
              <a:defRPr/>
            </a:pPr>
            <a:r>
              <a:rPr lang="en-US" sz="2400" dirty="0">
                <a:solidFill>
                  <a:srgbClr val="000000"/>
                </a:solidFill>
                <a:latin typeface="Arial" panose="020B0604020202020204" pitchFamily="34" charset="0"/>
                <a:cs typeface="Arial" panose="020B0604020202020204" pitchFamily="34" charset="0"/>
              </a:rPr>
              <a:t>Tom C. Rawlings </a:t>
            </a:r>
          </a:p>
          <a:p>
            <a:pPr marL="0" indent="0">
              <a:buNone/>
              <a:defRPr/>
            </a:pPr>
            <a:r>
              <a:rPr lang="en-US" sz="2400" dirty="0">
                <a:solidFill>
                  <a:srgbClr val="000000"/>
                </a:solidFill>
                <a:latin typeface="Arial" panose="020B0604020202020204" pitchFamily="34" charset="0"/>
                <a:cs typeface="Arial" panose="020B0604020202020204" pitchFamily="34" charset="0"/>
              </a:rPr>
              <a:t>Director, DFCS</a:t>
            </a:r>
          </a:p>
          <a:p>
            <a:pPr marL="0" indent="0">
              <a:buNone/>
              <a:defRPr/>
            </a:pPr>
            <a:r>
              <a:rPr lang="en-US" sz="2400" u="sng" dirty="0">
                <a:solidFill>
                  <a:srgbClr val="000000"/>
                </a:solidFill>
                <a:latin typeface="Arial" panose="020B0604020202020204" pitchFamily="34" charset="0"/>
                <a:cs typeface="Arial" panose="020B0604020202020204" pitchFamily="34" charset="0"/>
              </a:rPr>
              <a:t>Tom.Rawlings@dhs.ga.gov</a:t>
            </a:r>
          </a:p>
          <a:p>
            <a:pPr marL="0" indent="0">
              <a:buNone/>
              <a:defRPr/>
            </a:pPr>
            <a:r>
              <a:rPr lang="en-US" sz="2400" dirty="0">
                <a:solidFill>
                  <a:srgbClr val="000000"/>
                </a:solidFill>
                <a:latin typeface="Arial" panose="020B0604020202020204" pitchFamily="34" charset="0"/>
                <a:cs typeface="Arial" panose="020B0604020202020204" pitchFamily="34" charset="0"/>
              </a:rPr>
              <a:t>Office | 404.463.9234</a:t>
            </a:r>
          </a:p>
          <a:p>
            <a:pPr marL="0" indent="0">
              <a:buNone/>
              <a:defRPr/>
            </a:pPr>
            <a:endParaRPr lang="en-US" sz="2400" b="1" u="sng"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endParaRPr>
          </a:p>
        </p:txBody>
      </p:sp>
    </p:spTree>
    <p:extLst>
      <p:ext uri="{BB962C8B-B14F-4D97-AF65-F5344CB8AC3E}">
        <p14:creationId xmlns:p14="http://schemas.microsoft.com/office/powerpoint/2010/main" val="584211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RANDING">
      <a:dk1>
        <a:srgbClr val="161718"/>
      </a:dk1>
      <a:lt1>
        <a:srgbClr val="FFFFFF"/>
      </a:lt1>
      <a:dk2>
        <a:srgbClr val="282660"/>
      </a:dk2>
      <a:lt2>
        <a:srgbClr val="E6E7E8"/>
      </a:lt2>
      <a:accent1>
        <a:srgbClr val="42A8C4"/>
      </a:accent1>
      <a:accent2>
        <a:srgbClr val="C0D84F"/>
      </a:accent2>
      <a:accent3>
        <a:srgbClr val="811E5B"/>
      </a:accent3>
      <a:accent4>
        <a:srgbClr val="E83A64"/>
      </a:accent4>
      <a:accent5>
        <a:srgbClr val="00302F"/>
      </a:accent5>
      <a:accent6>
        <a:srgbClr val="444444"/>
      </a:accent6>
      <a:hlink>
        <a:srgbClr val="42A8C4"/>
      </a:hlink>
      <a:folHlink>
        <a:srgbClr val="C2C5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5BBEDD6109094BACAEB1D0093A3C72" ma:contentTypeVersion="5" ma:contentTypeDescription="Create a new document." ma:contentTypeScope="" ma:versionID="9aa05594bde78e4385764845fe72449e">
  <xsd:schema xmlns:xsd="http://www.w3.org/2001/XMLSchema" xmlns:xs="http://www.w3.org/2001/XMLSchema" xmlns:p="http://schemas.microsoft.com/office/2006/metadata/properties" xmlns:ns3="f3ac2e1d-02fa-4ea5-9c88-0fa8bf3949c8" targetNamespace="http://schemas.microsoft.com/office/2006/metadata/properties" ma:root="true" ma:fieldsID="fac7cfb09c9e3255d07cdff45d10911b" ns3:_="">
    <xsd:import namespace="f3ac2e1d-02fa-4ea5-9c88-0fa8bf3949c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c2e1d-02fa-4ea5-9c88-0fa8bf3949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5D6D8C-74A8-4E2F-8389-4D19AAD5F5BC}">
  <ds:schemaRefs>
    <ds:schemaRef ds:uri="http://schemas.microsoft.com/sharepoint/v3/contenttype/forms"/>
  </ds:schemaRefs>
</ds:datastoreItem>
</file>

<file path=customXml/itemProps2.xml><?xml version="1.0" encoding="utf-8"?>
<ds:datastoreItem xmlns:ds="http://schemas.openxmlformats.org/officeDocument/2006/customXml" ds:itemID="{81641A85-A74C-4035-BDF2-1EF8AFAE3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ac2e1d-02fa-4ea5-9c88-0fa8bf3949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6A43EB-3F44-4F76-9B84-D04EF384337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6669</TotalTime>
  <Words>3469</Words>
  <Application>Microsoft Office PowerPoint</Application>
  <PresentationFormat>Widescreen</PresentationFormat>
  <Paragraphs>508</Paragraphs>
  <Slides>62</Slides>
  <Notes>25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62</vt:i4>
      </vt:variant>
    </vt:vector>
  </HeadingPairs>
  <TitlesOfParts>
    <vt:vector size="73" baseType="lpstr">
      <vt:lpstr>Arial</vt:lpstr>
      <vt:lpstr>Arial Black</vt:lpstr>
      <vt:lpstr>Calibri</vt:lpstr>
      <vt:lpstr>Calibri Light</vt:lpstr>
      <vt:lpstr>Museo Sans 300</vt:lpstr>
      <vt:lpstr>Museo Sans 500</vt:lpstr>
      <vt:lpstr>Museo Sans 900</vt:lpstr>
      <vt:lpstr>Symbol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DFCS Legislative Updates     Kevin Harris Legislative Affairs Director</vt:lpstr>
      <vt:lpstr>2021-2022 Legislative Session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2020 in Review </vt:lpstr>
      <vt:lpstr>Comprehensive Practice Model</vt:lpstr>
      <vt:lpstr>PowerPoint Presentation</vt:lpstr>
      <vt:lpstr>Staff Highlight</vt:lpstr>
      <vt:lpstr>PowerPoint Presentation</vt:lpstr>
      <vt:lpstr>Assigned Intakes – March 2020</vt:lpstr>
      <vt:lpstr>Assigned Intakes – June 2020</vt:lpstr>
      <vt:lpstr>Assigned Intakes – September 2020</vt:lpstr>
      <vt:lpstr>Staff Highlight</vt:lpstr>
      <vt:lpstr>Virtual Contacts </vt:lpstr>
      <vt:lpstr>Children / Youth in Foster Care</vt:lpstr>
      <vt:lpstr>Simplification</vt:lpstr>
      <vt:lpstr>2020 National Observances</vt:lpstr>
      <vt:lpstr>Family First: Act</vt:lpstr>
      <vt:lpstr>Family First: Opportunity</vt:lpstr>
      <vt:lpstr>Family Support Redesign: Design Question</vt:lpstr>
      <vt:lpstr>Proposal Components</vt:lpstr>
      <vt:lpstr>Pilot/Prototype</vt:lpstr>
      <vt:lpstr>2021 – Looking Ahead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vt:lpstr>
      <vt:lpstr>PowerPoint Presentation</vt:lpstr>
      <vt:lpstr>PowerPoint Presentation</vt:lpstr>
      <vt:lpstr>PowerPoint Presentation</vt:lpstr>
      <vt:lpstr>PowerPoint Presentation</vt:lpstr>
      <vt:lpstr>PowerPoint Presentation</vt:lpstr>
      <vt:lpstr>PowerPoint Presentation</vt:lpstr>
      <vt:lpstr>Pandemic Electronic Benefit Transfer (P-EBT)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Jerrica</dc:creator>
  <cp:lastModifiedBy>Ivory, LaMarva</cp:lastModifiedBy>
  <cp:revision>2</cp:revision>
  <dcterms:created xsi:type="dcterms:W3CDTF">2020-12-30T18:28:14Z</dcterms:created>
  <dcterms:modified xsi:type="dcterms:W3CDTF">2021-01-11T13:46:22Z</dcterms:modified>
</cp:coreProperties>
</file>