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0"/>
  </p:notesMasterIdLst>
  <p:sldIdLst>
    <p:sldId id="286" r:id="rId3"/>
    <p:sldId id="3409" r:id="rId4"/>
    <p:sldId id="1111" r:id="rId5"/>
    <p:sldId id="565" r:id="rId6"/>
    <p:sldId id="256" r:id="rId7"/>
    <p:sldId id="301" r:id="rId8"/>
    <p:sldId id="299" r:id="rId9"/>
    <p:sldId id="302" r:id="rId10"/>
    <p:sldId id="303" r:id="rId11"/>
    <p:sldId id="304" r:id="rId12"/>
    <p:sldId id="305" r:id="rId13"/>
    <p:sldId id="306" r:id="rId14"/>
    <p:sldId id="307" r:id="rId15"/>
    <p:sldId id="266" r:id="rId16"/>
    <p:sldId id="349" r:id="rId17"/>
    <p:sldId id="263" r:id="rId18"/>
    <p:sldId id="3420" r:id="rId19"/>
    <p:sldId id="3421" r:id="rId20"/>
    <p:sldId id="3422" r:id="rId21"/>
    <p:sldId id="267" r:id="rId22"/>
    <p:sldId id="268" r:id="rId23"/>
    <p:sldId id="269" r:id="rId24"/>
    <p:sldId id="270" r:id="rId25"/>
    <p:sldId id="271" r:id="rId26"/>
    <p:sldId id="3423" r:id="rId27"/>
    <p:sldId id="3424" r:id="rId28"/>
    <p:sldId id="274" r:id="rId29"/>
    <p:sldId id="3408" r:id="rId30"/>
    <p:sldId id="332" r:id="rId31"/>
    <p:sldId id="333" r:id="rId32"/>
    <p:sldId id="275" r:id="rId33"/>
    <p:sldId id="3427" r:id="rId34"/>
    <p:sldId id="327" r:id="rId35"/>
    <p:sldId id="3428" r:id="rId36"/>
    <p:sldId id="324" r:id="rId37"/>
    <p:sldId id="325" r:id="rId38"/>
    <p:sldId id="323" r:id="rId39"/>
    <p:sldId id="264" r:id="rId40"/>
    <p:sldId id="3429" r:id="rId41"/>
    <p:sldId id="3430" r:id="rId42"/>
    <p:sldId id="265" r:id="rId43"/>
    <p:sldId id="3431" r:id="rId44"/>
    <p:sldId id="3432" r:id="rId45"/>
    <p:sldId id="3433" r:id="rId46"/>
    <p:sldId id="3434" r:id="rId47"/>
    <p:sldId id="272" r:id="rId48"/>
    <p:sldId id="273" r:id="rId49"/>
    <p:sldId id="3435" r:id="rId50"/>
    <p:sldId id="3436" r:id="rId51"/>
    <p:sldId id="878" r:id="rId52"/>
    <p:sldId id="879" r:id="rId53"/>
    <p:sldId id="880" r:id="rId54"/>
    <p:sldId id="881" r:id="rId55"/>
    <p:sldId id="882" r:id="rId56"/>
    <p:sldId id="883" r:id="rId57"/>
    <p:sldId id="3393" r:id="rId58"/>
    <p:sldId id="288" r:id="rId59"/>
    <p:sldId id="3425" r:id="rId60"/>
    <p:sldId id="391" r:id="rId61"/>
    <p:sldId id="514" r:id="rId62"/>
    <p:sldId id="441" r:id="rId63"/>
    <p:sldId id="443" r:id="rId64"/>
    <p:sldId id="3426" r:id="rId65"/>
    <p:sldId id="3417" r:id="rId66"/>
    <p:sldId id="3410" r:id="rId67"/>
    <p:sldId id="334" r:id="rId68"/>
    <p:sldId id="331" r:id="rId6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ris, Kevin" initials="HK" lastIdx="2" clrIdx="0">
    <p:extLst>
      <p:ext uri="{19B8F6BF-5375-455C-9EA6-DF929625EA0E}">
        <p15:presenceInfo xmlns:p15="http://schemas.microsoft.com/office/powerpoint/2012/main" userId="S::Kevin.Harris@dhs.ga.gov::e922e6c1-4330-492b-a4cf-c840f2b006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B38"/>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9A7DB2-729E-4865-9649-B3E4E3EA028C}" v="5" dt="2021-07-12T14:43:16.366"/>
  </p1510:revLst>
</p1510:revInfo>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10"/>
    <p:restoredTop sz="72651" autoAdjust="0"/>
  </p:normalViewPr>
  <p:slideViewPr>
    <p:cSldViewPr snapToGrid="0" snapToObjects="1">
      <p:cViewPr varScale="1">
        <p:scale>
          <a:sx n="48" d="100"/>
          <a:sy n="48" d="100"/>
        </p:scale>
        <p:origin x="62" y="302"/>
      </p:cViewPr>
      <p:guideLst/>
    </p:cSldViewPr>
  </p:slideViewPr>
  <p:notesTextViewPr>
    <p:cViewPr>
      <p:scale>
        <a:sx n="1" d="1"/>
        <a:sy n="1" d="1"/>
      </p:scale>
      <p:origin x="0" y="0"/>
    </p:cViewPr>
  </p:notesTextViewPr>
  <p:sorterViewPr>
    <p:cViewPr>
      <p:scale>
        <a:sx n="100" d="100"/>
        <a:sy n="100" d="100"/>
      </p:scale>
      <p:origin x="0" y="-33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sroberts\Desktop\Lon's%20%20Documents\Copy%20of%20Average%20Caseworker%20Caseload%20May%202016%20to%202021.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sroberts\Desktop\Lon's%20%20Documents\Copy%20of%20Average%20Caseworker%20Caseload%20May%202016%20to%202021.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lsroberts\Desktop\Lon's%20%20Documents\Copy%20of%20Average%20Caseworker%20Caseload%20May%202016%20to%202021.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State Average INV and FSS Caseload </a:t>
            </a:r>
            <a:r>
              <a:rPr lang="en-US" sz="2000" b="1" i="0" u="none" strike="noStrike" baseline="0" dirty="0">
                <a:effectLst/>
              </a:rPr>
              <a:t>- May 2016 - May 2021</a:t>
            </a:r>
            <a:endParaRPr lang="en-US" sz="2000" b="1" dirty="0"/>
          </a:p>
        </c:rich>
      </c:tx>
      <c:overlay val="0"/>
      <c:spPr>
        <a:noFill/>
        <a:ln>
          <a:noFill/>
        </a:ln>
        <a:effectLst/>
      </c:spPr>
    </c:title>
    <c:autoTitleDeleted val="0"/>
    <c:plotArea>
      <c:layout/>
      <c:barChart>
        <c:barDir val="col"/>
        <c:grouping val="clustered"/>
        <c:varyColors val="0"/>
        <c:ser>
          <c:idx val="0"/>
          <c:order val="0"/>
          <c:tx>
            <c:strRef>
              <c:f>'by Region'!$Q$23</c:f>
              <c:strCache>
                <c:ptCount val="1"/>
                <c:pt idx="0">
                  <c:v>State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'by Region'!$R$22:$W$22</c:f>
              <c:numCache>
                <c:formatCode>General</c:formatCode>
                <c:ptCount val="6"/>
                <c:pt idx="0">
                  <c:v>2016</c:v>
                </c:pt>
                <c:pt idx="1">
                  <c:v>2017</c:v>
                </c:pt>
                <c:pt idx="2">
                  <c:v>2018</c:v>
                </c:pt>
                <c:pt idx="3">
                  <c:v>2019</c:v>
                </c:pt>
                <c:pt idx="4">
                  <c:v>2020</c:v>
                </c:pt>
                <c:pt idx="5">
                  <c:v>2021</c:v>
                </c:pt>
              </c:numCache>
            </c:numRef>
          </c:cat>
          <c:val>
            <c:numRef>
              <c:f>'by Region'!$R$23:$W$23</c:f>
              <c:numCache>
                <c:formatCode>General</c:formatCode>
                <c:ptCount val="6"/>
                <c:pt idx="0">
                  <c:v>27</c:v>
                </c:pt>
                <c:pt idx="1">
                  <c:v>29</c:v>
                </c:pt>
                <c:pt idx="2">
                  <c:v>25</c:v>
                </c:pt>
                <c:pt idx="3">
                  <c:v>34</c:v>
                </c:pt>
                <c:pt idx="4">
                  <c:v>14</c:v>
                </c:pt>
                <c:pt idx="5">
                  <c:v>22</c:v>
                </c:pt>
              </c:numCache>
            </c:numRef>
          </c:val>
          <c:extLst>
            <c:ext xmlns:c16="http://schemas.microsoft.com/office/drawing/2014/chart" uri="{C3380CC4-5D6E-409C-BE32-E72D297353CC}">
              <c16:uniqueId val="{00000000-93D4-48BD-B25E-D1D0EF8B4A87}"/>
            </c:ext>
          </c:extLst>
        </c:ser>
        <c:dLbls>
          <c:showLegendKey val="0"/>
          <c:showVal val="0"/>
          <c:showCatName val="0"/>
          <c:showSerName val="0"/>
          <c:showPercent val="0"/>
          <c:showBubbleSize val="0"/>
        </c:dLbls>
        <c:gapWidth val="219"/>
        <c:overlap val="-27"/>
        <c:axId val="707434496"/>
        <c:axId val="1"/>
      </c:barChart>
      <c:catAx>
        <c:axId val="70743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7434496"/>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State Average</a:t>
            </a:r>
            <a:r>
              <a:rPr lang="en-US" sz="2000" b="1" baseline="0" dirty="0"/>
              <a:t> FPS Caseload </a:t>
            </a:r>
            <a:r>
              <a:rPr lang="en-US" sz="2000" b="1" i="0" u="none" strike="noStrike" baseline="0" dirty="0">
                <a:effectLst/>
              </a:rPr>
              <a:t>- May 2016 - May 2021</a:t>
            </a:r>
            <a:endParaRPr lang="en-US" sz="2000" b="1" dirty="0"/>
          </a:p>
        </c:rich>
      </c:tx>
      <c:overlay val="0"/>
      <c:spPr>
        <a:noFill/>
        <a:ln>
          <a:noFill/>
        </a:ln>
        <a:effectLst/>
      </c:spPr>
    </c:title>
    <c:autoTitleDeleted val="0"/>
    <c:plotArea>
      <c:layout/>
      <c:barChart>
        <c:barDir val="col"/>
        <c:grouping val="clustered"/>
        <c:varyColors val="0"/>
        <c:ser>
          <c:idx val="0"/>
          <c:order val="0"/>
          <c:tx>
            <c:strRef>
              <c:f>'by Region'!$I$23</c:f>
              <c:strCache>
                <c:ptCount val="1"/>
                <c:pt idx="0">
                  <c:v>State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'by Region'!$J$22:$O$22</c:f>
              <c:numCache>
                <c:formatCode>General</c:formatCode>
                <c:ptCount val="6"/>
                <c:pt idx="0">
                  <c:v>2016</c:v>
                </c:pt>
                <c:pt idx="1">
                  <c:v>2017</c:v>
                </c:pt>
                <c:pt idx="2">
                  <c:v>2018</c:v>
                </c:pt>
                <c:pt idx="3">
                  <c:v>2019</c:v>
                </c:pt>
                <c:pt idx="4">
                  <c:v>2020</c:v>
                </c:pt>
                <c:pt idx="5">
                  <c:v>2021</c:v>
                </c:pt>
              </c:numCache>
            </c:numRef>
          </c:cat>
          <c:val>
            <c:numRef>
              <c:f>'by Region'!$J$23:$O$23</c:f>
              <c:numCache>
                <c:formatCode>General</c:formatCode>
                <c:ptCount val="6"/>
                <c:pt idx="0">
                  <c:v>15</c:v>
                </c:pt>
                <c:pt idx="1">
                  <c:v>13</c:v>
                </c:pt>
                <c:pt idx="2">
                  <c:v>13</c:v>
                </c:pt>
                <c:pt idx="3">
                  <c:v>15</c:v>
                </c:pt>
                <c:pt idx="4">
                  <c:v>13</c:v>
                </c:pt>
                <c:pt idx="5">
                  <c:v>12</c:v>
                </c:pt>
              </c:numCache>
            </c:numRef>
          </c:val>
          <c:extLst>
            <c:ext xmlns:c16="http://schemas.microsoft.com/office/drawing/2014/chart" uri="{C3380CC4-5D6E-409C-BE32-E72D297353CC}">
              <c16:uniqueId val="{00000000-707C-4068-8A3B-529A345FEE8D}"/>
            </c:ext>
          </c:extLst>
        </c:ser>
        <c:dLbls>
          <c:showLegendKey val="0"/>
          <c:showVal val="0"/>
          <c:showCatName val="0"/>
          <c:showSerName val="0"/>
          <c:showPercent val="0"/>
          <c:showBubbleSize val="0"/>
        </c:dLbls>
        <c:gapWidth val="219"/>
        <c:overlap val="-27"/>
        <c:axId val="488951592"/>
        <c:axId val="1"/>
      </c:barChart>
      <c:catAx>
        <c:axId val="488951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8951592"/>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t>State Average FC Caseload - May 2016 - May</a:t>
            </a:r>
            <a:r>
              <a:rPr lang="en-US" sz="2000" b="1" baseline="0" dirty="0"/>
              <a:t> 2021</a:t>
            </a:r>
            <a:endParaRPr lang="en-US" sz="2000" b="1" dirty="0"/>
          </a:p>
        </c:rich>
      </c:tx>
      <c:layout>
        <c:manualLayout>
          <c:xMode val="edge"/>
          <c:yMode val="edge"/>
          <c:x val="0.2486507008755961"/>
          <c:y val="4.2568870792358826E-2"/>
        </c:manualLayout>
      </c:layout>
      <c:overlay val="0"/>
      <c:spPr>
        <a:noFill/>
        <a:ln>
          <a:noFill/>
        </a:ln>
        <a:effectLst/>
      </c:spPr>
    </c:title>
    <c:autoTitleDeleted val="0"/>
    <c:plotArea>
      <c:layout>
        <c:manualLayout>
          <c:layoutTarget val="inner"/>
          <c:xMode val="edge"/>
          <c:yMode val="edge"/>
          <c:x val="7.7692038495188118E-2"/>
          <c:y val="0.17634259259259263"/>
          <c:w val="0.90286351706036749"/>
          <c:h val="0.72088764946048411"/>
        </c:manualLayout>
      </c:layout>
      <c:barChart>
        <c:barDir val="col"/>
        <c:grouping val="clustered"/>
        <c:varyColors val="0"/>
        <c:ser>
          <c:idx val="0"/>
          <c:order val="0"/>
          <c:tx>
            <c:strRef>
              <c:f>'by Region'!$A$23</c:f>
              <c:strCache>
                <c:ptCount val="1"/>
                <c:pt idx="0">
                  <c:v>State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'by Region'!$B$22:$G$22</c:f>
              <c:numCache>
                <c:formatCode>General</c:formatCode>
                <c:ptCount val="6"/>
                <c:pt idx="0">
                  <c:v>2016</c:v>
                </c:pt>
                <c:pt idx="1">
                  <c:v>2017</c:v>
                </c:pt>
                <c:pt idx="2">
                  <c:v>2018</c:v>
                </c:pt>
                <c:pt idx="3">
                  <c:v>2019</c:v>
                </c:pt>
                <c:pt idx="4">
                  <c:v>2020</c:v>
                </c:pt>
                <c:pt idx="5">
                  <c:v>2021</c:v>
                </c:pt>
              </c:numCache>
            </c:numRef>
          </c:cat>
          <c:val>
            <c:numRef>
              <c:f>'by Region'!$B$23:$G$23</c:f>
              <c:numCache>
                <c:formatCode>General</c:formatCode>
                <c:ptCount val="6"/>
                <c:pt idx="0">
                  <c:v>24</c:v>
                </c:pt>
                <c:pt idx="1">
                  <c:v>22</c:v>
                </c:pt>
                <c:pt idx="2">
                  <c:v>23</c:v>
                </c:pt>
                <c:pt idx="3">
                  <c:v>25</c:v>
                </c:pt>
                <c:pt idx="4">
                  <c:v>22</c:v>
                </c:pt>
                <c:pt idx="5">
                  <c:v>23</c:v>
                </c:pt>
              </c:numCache>
            </c:numRef>
          </c:val>
          <c:extLst>
            <c:ext xmlns:c16="http://schemas.microsoft.com/office/drawing/2014/chart" uri="{C3380CC4-5D6E-409C-BE32-E72D297353CC}">
              <c16:uniqueId val="{00000000-9016-49A0-8790-54EB480A6CF6}"/>
            </c:ext>
          </c:extLst>
        </c:ser>
        <c:dLbls>
          <c:showLegendKey val="0"/>
          <c:showVal val="0"/>
          <c:showCatName val="0"/>
          <c:showSerName val="0"/>
          <c:showPercent val="0"/>
          <c:showBubbleSize val="0"/>
        </c:dLbls>
        <c:gapWidth val="219"/>
        <c:overlap val="-27"/>
        <c:axId val="488953888"/>
        <c:axId val="1"/>
      </c:barChart>
      <c:catAx>
        <c:axId val="48895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8953888"/>
        <c:crosses val="autoZero"/>
        <c:crossBetween val="between"/>
        <c:majorUnit val="1"/>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049BD1-84CD-493E-A409-0378B342365C}" type="doc">
      <dgm:prSet loTypeId="urn:microsoft.com/office/officeart/2011/layout/TabList" loCatId="list" qsTypeId="urn:microsoft.com/office/officeart/2005/8/quickstyle/3d2" qsCatId="3D" csTypeId="urn:microsoft.com/office/officeart/2005/8/colors/accent1_4" csCatId="accent1" phldr="1"/>
      <dgm:spPr/>
      <dgm:t>
        <a:bodyPr/>
        <a:lstStyle/>
        <a:p>
          <a:endParaRPr lang="en-US"/>
        </a:p>
      </dgm:t>
    </dgm:pt>
    <dgm:pt modelId="{5146A0AA-1307-43E8-9BB5-C1EB0880E600}">
      <dgm:prSet phldrT="[Text]" phldr="1"/>
      <dgm:spPr/>
      <dgm:t>
        <a:bodyPr/>
        <a:lstStyle/>
        <a:p>
          <a:endParaRPr lang="en-US" dirty="0"/>
        </a:p>
      </dgm:t>
    </dgm:pt>
    <dgm:pt modelId="{C03BBB95-DDB1-4E3D-92B1-75DE4C1A6AEB}" type="parTrans" cxnId="{166A6CA6-1290-4111-BD7A-0C081A3A5718}">
      <dgm:prSet/>
      <dgm:spPr/>
      <dgm:t>
        <a:bodyPr/>
        <a:lstStyle/>
        <a:p>
          <a:endParaRPr lang="en-US"/>
        </a:p>
      </dgm:t>
    </dgm:pt>
    <dgm:pt modelId="{5170E48A-7E43-461F-8487-7535D27EA323}" type="sibTrans" cxnId="{166A6CA6-1290-4111-BD7A-0C081A3A5718}">
      <dgm:prSet/>
      <dgm:spPr/>
      <dgm:t>
        <a:bodyPr/>
        <a:lstStyle/>
        <a:p>
          <a:endParaRPr lang="en-US"/>
        </a:p>
      </dgm:t>
    </dgm:pt>
    <dgm:pt modelId="{C921A2B6-F98E-4405-AE79-BFA408E32F22}">
      <dgm:prSet phldrT="[Text]"/>
      <dgm:spPr/>
      <dgm:t>
        <a:bodyPr/>
        <a:lstStyle/>
        <a:p>
          <a:r>
            <a:rPr lang="en-US" b="1" dirty="0"/>
            <a:t>Benefits Funding Source</a:t>
          </a:r>
        </a:p>
      </dgm:t>
    </dgm:pt>
    <dgm:pt modelId="{304F743A-E6B3-4F18-BF8F-042AE3822C4E}" type="parTrans" cxnId="{6D60177E-A9E4-41D9-8A12-15883B8F237E}">
      <dgm:prSet/>
      <dgm:spPr/>
      <dgm:t>
        <a:bodyPr/>
        <a:lstStyle/>
        <a:p>
          <a:endParaRPr lang="en-US"/>
        </a:p>
      </dgm:t>
    </dgm:pt>
    <dgm:pt modelId="{8CD00F78-90BF-4EE9-907C-3515194839AD}" type="sibTrans" cxnId="{6D60177E-A9E4-41D9-8A12-15883B8F237E}">
      <dgm:prSet/>
      <dgm:spPr/>
      <dgm:t>
        <a:bodyPr/>
        <a:lstStyle/>
        <a:p>
          <a:endParaRPr lang="en-US"/>
        </a:p>
      </dgm:t>
    </dgm:pt>
    <dgm:pt modelId="{67C5ECF1-6190-4E14-8532-33BBB6E10384}">
      <dgm:prSet phldrT="[Text]" phldr="1"/>
      <dgm:spPr/>
      <dgm:t>
        <a:bodyPr/>
        <a:lstStyle/>
        <a:p>
          <a:endParaRPr lang="en-US" dirty="0"/>
        </a:p>
      </dgm:t>
    </dgm:pt>
    <dgm:pt modelId="{0CEB2C63-464D-4A65-80C5-325A467F8B7C}" type="parTrans" cxnId="{C53AC9F9-7916-45D4-9055-9CA66C0935FE}">
      <dgm:prSet/>
      <dgm:spPr/>
      <dgm:t>
        <a:bodyPr/>
        <a:lstStyle/>
        <a:p>
          <a:endParaRPr lang="en-US"/>
        </a:p>
      </dgm:t>
    </dgm:pt>
    <dgm:pt modelId="{A8297DE0-977D-4BB4-B086-EC3A0B7D0B5A}" type="sibTrans" cxnId="{C53AC9F9-7916-45D4-9055-9CA66C0935FE}">
      <dgm:prSet/>
      <dgm:spPr/>
      <dgm:t>
        <a:bodyPr/>
        <a:lstStyle/>
        <a:p>
          <a:endParaRPr lang="en-US"/>
        </a:p>
      </dgm:t>
    </dgm:pt>
    <dgm:pt modelId="{77B34E74-468C-4AA8-BC67-E828AEA8D80A}">
      <dgm:prSet phldrT="[Text]"/>
      <dgm:spPr/>
      <dgm:t>
        <a:bodyPr/>
        <a:lstStyle/>
        <a:p>
          <a:r>
            <a:rPr lang="en-US" b="1" dirty="0">
              <a:effectLst/>
              <a:latin typeface="Calibri" panose="020F0502020204030204" pitchFamily="34" charset="0"/>
              <a:ea typeface="Calibri" panose="020F0502020204030204" pitchFamily="34" charset="0"/>
              <a:cs typeface="Times New Roman" panose="02020603050405020304" pitchFamily="18" charset="0"/>
            </a:rPr>
            <a:t>$194  per month</a:t>
          </a:r>
          <a:endParaRPr lang="en-US" dirty="0"/>
        </a:p>
      </dgm:t>
    </dgm:pt>
    <dgm:pt modelId="{21D6AA1B-98DB-49C1-8C02-DD25439B894D}" type="parTrans" cxnId="{8C7B99F4-ABA2-427D-B287-DD1B74FBF24D}">
      <dgm:prSet/>
      <dgm:spPr/>
      <dgm:t>
        <a:bodyPr/>
        <a:lstStyle/>
        <a:p>
          <a:endParaRPr lang="en-US"/>
        </a:p>
      </dgm:t>
    </dgm:pt>
    <dgm:pt modelId="{2D450C9E-9986-4A9D-A725-357E3962D669}" type="sibTrans" cxnId="{8C7B99F4-ABA2-427D-B287-DD1B74FBF24D}">
      <dgm:prSet/>
      <dgm:spPr/>
      <dgm:t>
        <a:bodyPr/>
        <a:lstStyle/>
        <a:p>
          <a:endParaRPr lang="en-US"/>
        </a:p>
      </dgm:t>
    </dgm:pt>
    <dgm:pt modelId="{06440F8F-B1F9-44ED-8986-3F1A3BE47750}">
      <dgm:prSet phldrT="[Text]"/>
      <dgm:spPr/>
      <dgm:t>
        <a:bodyPr/>
        <a:lstStyle/>
        <a:p>
          <a:r>
            <a:rPr lang="en-US" b="1" dirty="0">
              <a:effectLst/>
              <a:latin typeface="Calibri" panose="020F0502020204030204" pitchFamily="34" charset="0"/>
              <a:ea typeface="Calibri" panose="020F0502020204030204" pitchFamily="34" charset="0"/>
              <a:cs typeface="Times New Roman" panose="02020603050405020304" pitchFamily="18" charset="0"/>
            </a:rPr>
            <a:t>Maximum Benefit for a Household</a:t>
          </a:r>
          <a:r>
            <a:rPr lang="en-US" b="1" baseline="0" dirty="0">
              <a:effectLst/>
              <a:latin typeface="Calibri" panose="020F0502020204030204" pitchFamily="34" charset="0"/>
              <a:ea typeface="Calibri" panose="020F0502020204030204" pitchFamily="34" charset="0"/>
              <a:cs typeface="Times New Roman" panose="02020603050405020304" pitchFamily="18" charset="0"/>
            </a:rPr>
            <a:t> of One</a:t>
          </a:r>
          <a:endParaRPr lang="en-US" b="1" dirty="0"/>
        </a:p>
      </dgm:t>
    </dgm:pt>
    <dgm:pt modelId="{27208ADC-7A94-4AC8-8C0E-64953A025517}" type="parTrans" cxnId="{838512B7-948A-4732-B097-BCD968925369}">
      <dgm:prSet/>
      <dgm:spPr/>
      <dgm:t>
        <a:bodyPr/>
        <a:lstStyle/>
        <a:p>
          <a:endParaRPr lang="en-US"/>
        </a:p>
      </dgm:t>
    </dgm:pt>
    <dgm:pt modelId="{AED3E870-9A10-4DB6-BC29-574E12769FAB}" type="sibTrans" cxnId="{838512B7-948A-4732-B097-BCD968925369}">
      <dgm:prSet/>
      <dgm:spPr/>
      <dgm:t>
        <a:bodyPr/>
        <a:lstStyle/>
        <a:p>
          <a:endParaRPr lang="en-US"/>
        </a:p>
      </dgm:t>
    </dgm:pt>
    <dgm:pt modelId="{D0A2F11B-B73C-4F2A-B4BE-9470B76ABB94}">
      <dgm:prSet phldrT="[Text]"/>
      <dgm:spPr/>
      <dgm:t>
        <a:bodyPr/>
        <a:lstStyle/>
        <a:p>
          <a:r>
            <a:rPr lang="en-US" b="1">
              <a:effectLst/>
              <a:latin typeface="Calibri" panose="020F0502020204030204" pitchFamily="34" charset="0"/>
              <a:ea typeface="Calibri" panose="020F0502020204030204" pitchFamily="34" charset="0"/>
              <a:cs typeface="Times New Roman" panose="02020603050405020304" pitchFamily="18" charset="0"/>
            </a:rPr>
            <a:t>100% Federal</a:t>
          </a:r>
          <a:endParaRPr lang="en-US" dirty="0"/>
        </a:p>
      </dgm:t>
    </dgm:pt>
    <dgm:pt modelId="{89A215CD-E51E-45A1-B264-ED90299DF072}" type="sibTrans" cxnId="{2831DDEF-4D39-43CB-BBA2-A0828F83BFDF}">
      <dgm:prSet/>
      <dgm:spPr/>
      <dgm:t>
        <a:bodyPr/>
        <a:lstStyle/>
        <a:p>
          <a:endParaRPr lang="en-US"/>
        </a:p>
      </dgm:t>
    </dgm:pt>
    <dgm:pt modelId="{5AF854D5-7DB7-41DB-A475-081A7041E690}" type="parTrans" cxnId="{2831DDEF-4D39-43CB-BBA2-A0828F83BFDF}">
      <dgm:prSet/>
      <dgm:spPr/>
      <dgm:t>
        <a:bodyPr/>
        <a:lstStyle/>
        <a:p>
          <a:endParaRPr lang="en-US"/>
        </a:p>
      </dgm:t>
    </dgm:pt>
    <dgm:pt modelId="{F4FEE945-1B4A-49CB-B245-079D4458AA5C}">
      <dgm:prSet phldrT="[Text]"/>
      <dgm:spPr/>
      <dgm:t>
        <a:bodyPr/>
        <a:lstStyle/>
        <a:p>
          <a:r>
            <a:rPr lang="en-US" b="1" dirty="0"/>
            <a:t>48K</a:t>
          </a:r>
        </a:p>
      </dgm:t>
    </dgm:pt>
    <dgm:pt modelId="{0EB94D33-F789-4EC5-B349-91D5A862729E}" type="parTrans" cxnId="{FCF8763B-96BF-4D64-B303-E546D1EDC03A}">
      <dgm:prSet/>
      <dgm:spPr/>
      <dgm:t>
        <a:bodyPr/>
        <a:lstStyle/>
        <a:p>
          <a:endParaRPr lang="en-US"/>
        </a:p>
      </dgm:t>
    </dgm:pt>
    <dgm:pt modelId="{14162789-AA12-45ED-9800-370F9D7F432C}" type="sibTrans" cxnId="{FCF8763B-96BF-4D64-B303-E546D1EDC03A}">
      <dgm:prSet/>
      <dgm:spPr/>
      <dgm:t>
        <a:bodyPr/>
        <a:lstStyle/>
        <a:p>
          <a:endParaRPr lang="en-US"/>
        </a:p>
      </dgm:t>
    </dgm:pt>
    <dgm:pt modelId="{DE0A1EF7-AA71-442C-8267-0E1D43355FD0}">
      <dgm:prSet phldrT="[Text]"/>
      <dgm:spPr/>
      <dgm:t>
        <a:bodyPr/>
        <a:lstStyle/>
        <a:p>
          <a:endParaRPr lang="en-US" b="1" dirty="0"/>
        </a:p>
      </dgm:t>
    </dgm:pt>
    <dgm:pt modelId="{EF46633D-5D3C-49A8-9E6A-BF31B3A425C7}" type="parTrans" cxnId="{A8CF5A1B-867D-4821-A617-A22EEF43D524}">
      <dgm:prSet/>
      <dgm:spPr/>
      <dgm:t>
        <a:bodyPr/>
        <a:lstStyle/>
        <a:p>
          <a:endParaRPr lang="en-US"/>
        </a:p>
      </dgm:t>
    </dgm:pt>
    <dgm:pt modelId="{9CFDADD1-8918-4F18-9EDB-D51FB70F3C41}" type="sibTrans" cxnId="{A8CF5A1B-867D-4821-A617-A22EEF43D524}">
      <dgm:prSet/>
      <dgm:spPr/>
      <dgm:t>
        <a:bodyPr/>
        <a:lstStyle/>
        <a:p>
          <a:endParaRPr lang="en-US"/>
        </a:p>
      </dgm:t>
    </dgm:pt>
    <dgm:pt modelId="{F4EBE059-216D-41C8-9170-F70474D749D3}">
      <dgm:prSet phldrT="[Text]"/>
      <dgm:spPr/>
      <dgm:t>
        <a:bodyPr/>
        <a:lstStyle/>
        <a:p>
          <a:r>
            <a:rPr lang="en-US" b="1" dirty="0"/>
            <a:t>Applications processed</a:t>
          </a:r>
        </a:p>
      </dgm:t>
    </dgm:pt>
    <dgm:pt modelId="{6058F02F-5189-49E5-ADA1-760F48F0AC66}" type="parTrans" cxnId="{02A784D9-D3A6-40E2-A11F-A94C682675D4}">
      <dgm:prSet/>
      <dgm:spPr/>
      <dgm:t>
        <a:bodyPr/>
        <a:lstStyle/>
        <a:p>
          <a:endParaRPr lang="en-US"/>
        </a:p>
      </dgm:t>
    </dgm:pt>
    <dgm:pt modelId="{40693636-4E58-438F-B9AC-6A56B8671DE1}" type="sibTrans" cxnId="{02A784D9-D3A6-40E2-A11F-A94C682675D4}">
      <dgm:prSet/>
      <dgm:spPr/>
      <dgm:t>
        <a:bodyPr/>
        <a:lstStyle/>
        <a:p>
          <a:endParaRPr lang="en-US"/>
        </a:p>
      </dgm:t>
    </dgm:pt>
    <dgm:pt modelId="{F7D8DDBD-63C0-415F-B906-E3F7484F9AC0}">
      <dgm:prSet phldrT="[Text]"/>
      <dgm:spPr/>
      <dgm:t>
        <a:bodyPr/>
        <a:lstStyle/>
        <a:p>
          <a:endParaRPr lang="en-US" b="1" dirty="0"/>
        </a:p>
      </dgm:t>
    </dgm:pt>
    <dgm:pt modelId="{2E254E3A-3086-47FF-997F-44F91063BC3F}" type="parTrans" cxnId="{538C16C8-5A88-4850-9E4C-3E992519F300}">
      <dgm:prSet/>
      <dgm:spPr/>
      <dgm:t>
        <a:bodyPr/>
        <a:lstStyle/>
        <a:p>
          <a:endParaRPr lang="en-US"/>
        </a:p>
      </dgm:t>
    </dgm:pt>
    <dgm:pt modelId="{EC17C181-E974-4D6C-B2AB-7620708DFD58}" type="sibTrans" cxnId="{538C16C8-5A88-4850-9E4C-3E992519F300}">
      <dgm:prSet/>
      <dgm:spPr/>
      <dgm:t>
        <a:bodyPr/>
        <a:lstStyle/>
        <a:p>
          <a:endParaRPr lang="en-US"/>
        </a:p>
      </dgm:t>
    </dgm:pt>
    <dgm:pt modelId="{DA177ACD-C6E2-41B2-9CD7-F68D911E3E77}">
      <dgm:prSet phldrT="[Text]"/>
      <dgm:spPr/>
      <dgm:t>
        <a:bodyPr/>
        <a:lstStyle/>
        <a:p>
          <a:r>
            <a:rPr lang="en-US" b="1" dirty="0"/>
            <a:t>112K</a:t>
          </a:r>
        </a:p>
      </dgm:t>
    </dgm:pt>
    <dgm:pt modelId="{BC36411F-2A48-4668-99E2-39B325C7A8E7}" type="parTrans" cxnId="{59993AD9-C453-45D3-BEA9-90B46B9684A4}">
      <dgm:prSet/>
      <dgm:spPr/>
      <dgm:t>
        <a:bodyPr/>
        <a:lstStyle/>
        <a:p>
          <a:endParaRPr lang="en-US"/>
        </a:p>
      </dgm:t>
    </dgm:pt>
    <dgm:pt modelId="{B6A4B28F-64A8-4FB2-A5BF-AC2C8B1A46F7}" type="sibTrans" cxnId="{59993AD9-C453-45D3-BEA9-90B46B9684A4}">
      <dgm:prSet/>
      <dgm:spPr/>
      <dgm:t>
        <a:bodyPr/>
        <a:lstStyle/>
        <a:p>
          <a:endParaRPr lang="en-US"/>
        </a:p>
      </dgm:t>
    </dgm:pt>
    <dgm:pt modelId="{6A590AD3-19F6-4983-B7FD-8AEB082295C3}">
      <dgm:prSet phldrT="[Text]"/>
      <dgm:spPr/>
      <dgm:t>
        <a:bodyPr/>
        <a:lstStyle/>
        <a:p>
          <a:r>
            <a:rPr lang="en-US" b="1" dirty="0"/>
            <a:t>Renewals Processed</a:t>
          </a:r>
        </a:p>
      </dgm:t>
    </dgm:pt>
    <dgm:pt modelId="{2DEFA82B-4170-4243-878B-3FF825D8BB14}" type="parTrans" cxnId="{FBA2C5C4-BB96-48AB-B149-D1F9361DECD8}">
      <dgm:prSet/>
      <dgm:spPr/>
      <dgm:t>
        <a:bodyPr/>
        <a:lstStyle/>
        <a:p>
          <a:endParaRPr lang="en-US"/>
        </a:p>
      </dgm:t>
    </dgm:pt>
    <dgm:pt modelId="{A54BF07C-7546-4F57-8CC2-85F149CCAA44}" type="sibTrans" cxnId="{FBA2C5C4-BB96-48AB-B149-D1F9361DECD8}">
      <dgm:prSet/>
      <dgm:spPr/>
      <dgm:t>
        <a:bodyPr/>
        <a:lstStyle/>
        <a:p>
          <a:endParaRPr lang="en-US"/>
        </a:p>
      </dgm:t>
    </dgm:pt>
    <dgm:pt modelId="{2471A53A-0E42-49B3-8660-63E582A5B07C}" type="pres">
      <dgm:prSet presAssocID="{A8049BD1-84CD-493E-A409-0378B342365C}" presName="Name0" presStyleCnt="0">
        <dgm:presLayoutVars>
          <dgm:chMax/>
          <dgm:chPref val="3"/>
          <dgm:dir/>
          <dgm:animOne val="branch"/>
          <dgm:animLvl val="lvl"/>
        </dgm:presLayoutVars>
      </dgm:prSet>
      <dgm:spPr/>
    </dgm:pt>
    <dgm:pt modelId="{442796FC-CE55-4A9B-88B6-9D235CD60536}" type="pres">
      <dgm:prSet presAssocID="{5146A0AA-1307-43E8-9BB5-C1EB0880E600}" presName="composite" presStyleCnt="0"/>
      <dgm:spPr/>
    </dgm:pt>
    <dgm:pt modelId="{2EB0C87C-EE69-47F2-8B89-B08D37BAB4CF}" type="pres">
      <dgm:prSet presAssocID="{5146A0AA-1307-43E8-9BB5-C1EB0880E600}" presName="FirstChild" presStyleLbl="revTx" presStyleIdx="0" presStyleCnt="8">
        <dgm:presLayoutVars>
          <dgm:chMax val="0"/>
          <dgm:chPref val="0"/>
          <dgm:bulletEnabled val="1"/>
        </dgm:presLayoutVars>
      </dgm:prSet>
      <dgm:spPr/>
    </dgm:pt>
    <dgm:pt modelId="{4C198C9B-FE9A-4113-8D09-008B61704016}" type="pres">
      <dgm:prSet presAssocID="{5146A0AA-1307-43E8-9BB5-C1EB0880E600}" presName="Parent" presStyleLbl="alignNode1" presStyleIdx="0" presStyleCnt="4">
        <dgm:presLayoutVars>
          <dgm:chMax val="3"/>
          <dgm:chPref val="3"/>
          <dgm:bulletEnabled val="1"/>
        </dgm:presLayoutVars>
      </dgm:prSet>
      <dgm:spPr/>
    </dgm:pt>
    <dgm:pt modelId="{CED8B1EE-3C2C-4B49-844D-97719ADD7901}" type="pres">
      <dgm:prSet presAssocID="{5146A0AA-1307-43E8-9BB5-C1EB0880E600}" presName="Accent" presStyleLbl="parChTrans1D1" presStyleIdx="0" presStyleCnt="4"/>
      <dgm:spPr/>
    </dgm:pt>
    <dgm:pt modelId="{894F56D2-53B3-4A62-9F19-5757648A7267}" type="pres">
      <dgm:prSet presAssocID="{5146A0AA-1307-43E8-9BB5-C1EB0880E600}" presName="Child" presStyleLbl="revTx" presStyleIdx="1" presStyleCnt="8">
        <dgm:presLayoutVars>
          <dgm:chMax val="0"/>
          <dgm:chPref val="0"/>
          <dgm:bulletEnabled val="1"/>
        </dgm:presLayoutVars>
      </dgm:prSet>
      <dgm:spPr/>
    </dgm:pt>
    <dgm:pt modelId="{5EF0B358-4858-4091-AC6C-D86CCF81D6D2}" type="pres">
      <dgm:prSet presAssocID="{5170E48A-7E43-461F-8487-7535D27EA323}" presName="sibTrans" presStyleCnt="0"/>
      <dgm:spPr/>
    </dgm:pt>
    <dgm:pt modelId="{446FAEAD-DAB3-4F3D-BA33-40501011A985}" type="pres">
      <dgm:prSet presAssocID="{DE0A1EF7-AA71-442C-8267-0E1D43355FD0}" presName="composite" presStyleCnt="0"/>
      <dgm:spPr/>
    </dgm:pt>
    <dgm:pt modelId="{32F6CCBE-8577-4586-940C-A6DA3445478F}" type="pres">
      <dgm:prSet presAssocID="{DE0A1EF7-AA71-442C-8267-0E1D43355FD0}" presName="FirstChild" presStyleLbl="revTx" presStyleIdx="2" presStyleCnt="8">
        <dgm:presLayoutVars>
          <dgm:chMax val="0"/>
          <dgm:chPref val="0"/>
          <dgm:bulletEnabled val="1"/>
        </dgm:presLayoutVars>
      </dgm:prSet>
      <dgm:spPr/>
    </dgm:pt>
    <dgm:pt modelId="{69686F6C-6767-49F5-8B0E-971A82846756}" type="pres">
      <dgm:prSet presAssocID="{DE0A1EF7-AA71-442C-8267-0E1D43355FD0}" presName="Parent" presStyleLbl="alignNode1" presStyleIdx="1" presStyleCnt="4">
        <dgm:presLayoutVars>
          <dgm:chMax val="3"/>
          <dgm:chPref val="3"/>
          <dgm:bulletEnabled val="1"/>
        </dgm:presLayoutVars>
      </dgm:prSet>
      <dgm:spPr/>
    </dgm:pt>
    <dgm:pt modelId="{F99BBB95-FFE3-4942-9890-924887E91F81}" type="pres">
      <dgm:prSet presAssocID="{DE0A1EF7-AA71-442C-8267-0E1D43355FD0}" presName="Accent" presStyleLbl="parChTrans1D1" presStyleIdx="1" presStyleCnt="4"/>
      <dgm:spPr/>
    </dgm:pt>
    <dgm:pt modelId="{E99FDC11-AFF3-4FC1-A2BB-5AF85D425AE0}" type="pres">
      <dgm:prSet presAssocID="{DE0A1EF7-AA71-442C-8267-0E1D43355FD0}" presName="Child" presStyleLbl="revTx" presStyleIdx="3" presStyleCnt="8">
        <dgm:presLayoutVars>
          <dgm:chMax val="0"/>
          <dgm:chPref val="0"/>
          <dgm:bulletEnabled val="1"/>
        </dgm:presLayoutVars>
      </dgm:prSet>
      <dgm:spPr/>
    </dgm:pt>
    <dgm:pt modelId="{EE035A36-87CE-4613-AE3C-CE957F422750}" type="pres">
      <dgm:prSet presAssocID="{9CFDADD1-8918-4F18-9EDB-D51FB70F3C41}" presName="sibTrans" presStyleCnt="0"/>
      <dgm:spPr/>
    </dgm:pt>
    <dgm:pt modelId="{FFA84311-81F1-4328-81BC-B17EFE1957AB}" type="pres">
      <dgm:prSet presAssocID="{67C5ECF1-6190-4E14-8532-33BBB6E10384}" presName="composite" presStyleCnt="0"/>
      <dgm:spPr/>
    </dgm:pt>
    <dgm:pt modelId="{C4F6692D-F333-4F14-B84F-D361E225494F}" type="pres">
      <dgm:prSet presAssocID="{67C5ECF1-6190-4E14-8532-33BBB6E10384}" presName="FirstChild" presStyleLbl="revTx" presStyleIdx="4" presStyleCnt="8">
        <dgm:presLayoutVars>
          <dgm:chMax val="0"/>
          <dgm:chPref val="0"/>
          <dgm:bulletEnabled val="1"/>
        </dgm:presLayoutVars>
      </dgm:prSet>
      <dgm:spPr/>
    </dgm:pt>
    <dgm:pt modelId="{DB47816A-19BD-4BF8-B145-9A669C74595A}" type="pres">
      <dgm:prSet presAssocID="{67C5ECF1-6190-4E14-8532-33BBB6E10384}" presName="Parent" presStyleLbl="alignNode1" presStyleIdx="2" presStyleCnt="4">
        <dgm:presLayoutVars>
          <dgm:chMax val="3"/>
          <dgm:chPref val="3"/>
          <dgm:bulletEnabled val="1"/>
        </dgm:presLayoutVars>
      </dgm:prSet>
      <dgm:spPr/>
    </dgm:pt>
    <dgm:pt modelId="{CDF0F173-625C-4561-B2E2-3D8CF8E60456}" type="pres">
      <dgm:prSet presAssocID="{67C5ECF1-6190-4E14-8532-33BBB6E10384}" presName="Accent" presStyleLbl="parChTrans1D1" presStyleIdx="2" presStyleCnt="4"/>
      <dgm:spPr/>
    </dgm:pt>
    <dgm:pt modelId="{284A5223-025C-45CA-8C23-AD41D37AB4F1}" type="pres">
      <dgm:prSet presAssocID="{67C5ECF1-6190-4E14-8532-33BBB6E10384}" presName="Child" presStyleLbl="revTx" presStyleIdx="5" presStyleCnt="8">
        <dgm:presLayoutVars>
          <dgm:chMax val="0"/>
          <dgm:chPref val="0"/>
          <dgm:bulletEnabled val="1"/>
        </dgm:presLayoutVars>
      </dgm:prSet>
      <dgm:spPr/>
    </dgm:pt>
    <dgm:pt modelId="{9F0238EF-2F9A-4B3A-9897-D7A704E29627}" type="pres">
      <dgm:prSet presAssocID="{A8297DE0-977D-4BB4-B086-EC3A0B7D0B5A}" presName="sibTrans" presStyleCnt="0"/>
      <dgm:spPr/>
    </dgm:pt>
    <dgm:pt modelId="{AFE8B65E-8249-4B12-9C12-0874C1DD19E5}" type="pres">
      <dgm:prSet presAssocID="{F7D8DDBD-63C0-415F-B906-E3F7484F9AC0}" presName="composite" presStyleCnt="0"/>
      <dgm:spPr/>
    </dgm:pt>
    <dgm:pt modelId="{D0F0834B-8E79-4440-A1B6-678839E7228E}" type="pres">
      <dgm:prSet presAssocID="{F7D8DDBD-63C0-415F-B906-E3F7484F9AC0}" presName="FirstChild" presStyleLbl="revTx" presStyleIdx="6" presStyleCnt="8">
        <dgm:presLayoutVars>
          <dgm:chMax val="0"/>
          <dgm:chPref val="0"/>
          <dgm:bulletEnabled val="1"/>
        </dgm:presLayoutVars>
      </dgm:prSet>
      <dgm:spPr/>
    </dgm:pt>
    <dgm:pt modelId="{06F2EBD6-C3EC-464A-987D-08E9309BF3E2}" type="pres">
      <dgm:prSet presAssocID="{F7D8DDBD-63C0-415F-B906-E3F7484F9AC0}" presName="Parent" presStyleLbl="alignNode1" presStyleIdx="3" presStyleCnt="4">
        <dgm:presLayoutVars>
          <dgm:chMax val="3"/>
          <dgm:chPref val="3"/>
          <dgm:bulletEnabled val="1"/>
        </dgm:presLayoutVars>
      </dgm:prSet>
      <dgm:spPr/>
    </dgm:pt>
    <dgm:pt modelId="{BA26AB58-0C18-4A6F-83D7-A0FFD5FD0C3C}" type="pres">
      <dgm:prSet presAssocID="{F7D8DDBD-63C0-415F-B906-E3F7484F9AC0}" presName="Accent" presStyleLbl="parChTrans1D1" presStyleIdx="3" presStyleCnt="4"/>
      <dgm:spPr/>
    </dgm:pt>
    <dgm:pt modelId="{CEBF5FD0-4114-4501-82AC-8C2B60389DA5}" type="pres">
      <dgm:prSet presAssocID="{F7D8DDBD-63C0-415F-B906-E3F7484F9AC0}" presName="Child" presStyleLbl="revTx" presStyleIdx="7" presStyleCnt="8">
        <dgm:presLayoutVars>
          <dgm:chMax val="0"/>
          <dgm:chPref val="0"/>
          <dgm:bulletEnabled val="1"/>
        </dgm:presLayoutVars>
      </dgm:prSet>
      <dgm:spPr/>
    </dgm:pt>
  </dgm:ptLst>
  <dgm:cxnLst>
    <dgm:cxn modelId="{A8CF5A1B-867D-4821-A617-A22EEF43D524}" srcId="{A8049BD1-84CD-493E-A409-0378B342365C}" destId="{DE0A1EF7-AA71-442C-8267-0E1D43355FD0}" srcOrd="1" destOrd="0" parTransId="{EF46633D-5D3C-49A8-9E6A-BF31B3A425C7}" sibTransId="{9CFDADD1-8918-4F18-9EDB-D51FB70F3C41}"/>
    <dgm:cxn modelId="{2AE51623-8A13-4B4B-8ABC-002C8C994FE2}" type="presOf" srcId="{77B34E74-468C-4AA8-BC67-E828AEA8D80A}" destId="{C4F6692D-F333-4F14-B84F-D361E225494F}" srcOrd="0" destOrd="0" presId="urn:microsoft.com/office/officeart/2011/layout/TabList"/>
    <dgm:cxn modelId="{A6D92E25-7C27-4565-91AC-8F2A8324200D}" type="presOf" srcId="{67C5ECF1-6190-4E14-8532-33BBB6E10384}" destId="{DB47816A-19BD-4BF8-B145-9A669C74595A}" srcOrd="0" destOrd="0" presId="urn:microsoft.com/office/officeart/2011/layout/TabList"/>
    <dgm:cxn modelId="{B0A40529-08F0-400C-9231-D61A83A2CF23}" type="presOf" srcId="{F4EBE059-216D-41C8-9170-F70474D749D3}" destId="{E99FDC11-AFF3-4FC1-A2BB-5AF85D425AE0}" srcOrd="0" destOrd="0" presId="urn:microsoft.com/office/officeart/2011/layout/TabList"/>
    <dgm:cxn modelId="{FCF8763B-96BF-4D64-B303-E546D1EDC03A}" srcId="{DE0A1EF7-AA71-442C-8267-0E1D43355FD0}" destId="{F4FEE945-1B4A-49CB-B245-079D4458AA5C}" srcOrd="0" destOrd="0" parTransId="{0EB94D33-F789-4EC5-B349-91D5A862729E}" sibTransId="{14162789-AA12-45ED-9800-370F9D7F432C}"/>
    <dgm:cxn modelId="{6D60177E-A9E4-41D9-8A12-15883B8F237E}" srcId="{5146A0AA-1307-43E8-9BB5-C1EB0880E600}" destId="{C921A2B6-F98E-4405-AE79-BFA408E32F22}" srcOrd="1" destOrd="0" parTransId="{304F743A-E6B3-4F18-BF8F-042AE3822C4E}" sibTransId="{8CD00F78-90BF-4EE9-907C-3515194839AD}"/>
    <dgm:cxn modelId="{2B08F387-A015-4AD1-AAC6-822923B808C9}" type="presOf" srcId="{DA177ACD-C6E2-41B2-9CD7-F68D911E3E77}" destId="{D0F0834B-8E79-4440-A1B6-678839E7228E}" srcOrd="0" destOrd="0" presId="urn:microsoft.com/office/officeart/2011/layout/TabList"/>
    <dgm:cxn modelId="{B80C368B-A016-46E3-863F-59299197C08C}" type="presOf" srcId="{F4FEE945-1B4A-49CB-B245-079D4458AA5C}" destId="{32F6CCBE-8577-4586-940C-A6DA3445478F}" srcOrd="0" destOrd="0" presId="urn:microsoft.com/office/officeart/2011/layout/TabList"/>
    <dgm:cxn modelId="{6FB5528B-0408-43E8-AE12-7B894A9F6588}" type="presOf" srcId="{C921A2B6-F98E-4405-AE79-BFA408E32F22}" destId="{894F56D2-53B3-4A62-9F19-5757648A7267}" srcOrd="0" destOrd="0" presId="urn:microsoft.com/office/officeart/2011/layout/TabList"/>
    <dgm:cxn modelId="{88C86E90-5F28-4A01-88F0-E434CC618F96}" type="presOf" srcId="{06440F8F-B1F9-44ED-8986-3F1A3BE47750}" destId="{284A5223-025C-45CA-8C23-AD41D37AB4F1}" srcOrd="0" destOrd="0" presId="urn:microsoft.com/office/officeart/2011/layout/TabList"/>
    <dgm:cxn modelId="{166A6CA6-1290-4111-BD7A-0C081A3A5718}" srcId="{A8049BD1-84CD-493E-A409-0378B342365C}" destId="{5146A0AA-1307-43E8-9BB5-C1EB0880E600}" srcOrd="0" destOrd="0" parTransId="{C03BBB95-DDB1-4E3D-92B1-75DE4C1A6AEB}" sibTransId="{5170E48A-7E43-461F-8487-7535D27EA323}"/>
    <dgm:cxn modelId="{3D7FC4AC-54B8-485E-8548-CD615DFFD876}" type="presOf" srcId="{A8049BD1-84CD-493E-A409-0378B342365C}" destId="{2471A53A-0E42-49B3-8660-63E582A5B07C}" srcOrd="0" destOrd="0" presId="urn:microsoft.com/office/officeart/2011/layout/TabList"/>
    <dgm:cxn modelId="{40CBCDAF-96B5-4A34-83AD-5B6E70682B4D}" type="presOf" srcId="{D0A2F11B-B73C-4F2A-B4BE-9470B76ABB94}" destId="{2EB0C87C-EE69-47F2-8B89-B08D37BAB4CF}" srcOrd="0" destOrd="0" presId="urn:microsoft.com/office/officeart/2011/layout/TabList"/>
    <dgm:cxn modelId="{838512B7-948A-4732-B097-BCD968925369}" srcId="{67C5ECF1-6190-4E14-8532-33BBB6E10384}" destId="{06440F8F-B1F9-44ED-8986-3F1A3BE47750}" srcOrd="1" destOrd="0" parTransId="{27208ADC-7A94-4AC8-8C0E-64953A025517}" sibTransId="{AED3E870-9A10-4DB6-BC29-574E12769FAB}"/>
    <dgm:cxn modelId="{D2055FB9-AD3B-408A-8228-BE784AF742C0}" type="presOf" srcId="{DE0A1EF7-AA71-442C-8267-0E1D43355FD0}" destId="{69686F6C-6767-49F5-8B0E-971A82846756}" srcOrd="0" destOrd="0" presId="urn:microsoft.com/office/officeart/2011/layout/TabList"/>
    <dgm:cxn modelId="{DC6F7AC4-92FC-4B05-ADBE-EE05F7E94E07}" type="presOf" srcId="{F7D8DDBD-63C0-415F-B906-E3F7484F9AC0}" destId="{06F2EBD6-C3EC-464A-987D-08E9309BF3E2}" srcOrd="0" destOrd="0" presId="urn:microsoft.com/office/officeart/2011/layout/TabList"/>
    <dgm:cxn modelId="{FBA2C5C4-BB96-48AB-B149-D1F9361DECD8}" srcId="{F7D8DDBD-63C0-415F-B906-E3F7484F9AC0}" destId="{6A590AD3-19F6-4983-B7FD-8AEB082295C3}" srcOrd="1" destOrd="0" parTransId="{2DEFA82B-4170-4243-878B-3FF825D8BB14}" sibTransId="{A54BF07C-7546-4F57-8CC2-85F149CCAA44}"/>
    <dgm:cxn modelId="{538C16C8-5A88-4850-9E4C-3E992519F300}" srcId="{A8049BD1-84CD-493E-A409-0378B342365C}" destId="{F7D8DDBD-63C0-415F-B906-E3F7484F9AC0}" srcOrd="3" destOrd="0" parTransId="{2E254E3A-3086-47FF-997F-44F91063BC3F}" sibTransId="{EC17C181-E974-4D6C-B2AB-7620708DFD58}"/>
    <dgm:cxn modelId="{11A589CB-748A-46B0-971E-6362D7B77669}" type="presOf" srcId="{5146A0AA-1307-43E8-9BB5-C1EB0880E600}" destId="{4C198C9B-FE9A-4113-8D09-008B61704016}" srcOrd="0" destOrd="0" presId="urn:microsoft.com/office/officeart/2011/layout/TabList"/>
    <dgm:cxn modelId="{59993AD9-C453-45D3-BEA9-90B46B9684A4}" srcId="{F7D8DDBD-63C0-415F-B906-E3F7484F9AC0}" destId="{DA177ACD-C6E2-41B2-9CD7-F68D911E3E77}" srcOrd="0" destOrd="0" parTransId="{BC36411F-2A48-4668-99E2-39B325C7A8E7}" sibTransId="{B6A4B28F-64A8-4FB2-A5BF-AC2C8B1A46F7}"/>
    <dgm:cxn modelId="{02A784D9-D3A6-40E2-A11F-A94C682675D4}" srcId="{DE0A1EF7-AA71-442C-8267-0E1D43355FD0}" destId="{F4EBE059-216D-41C8-9170-F70474D749D3}" srcOrd="1" destOrd="0" parTransId="{6058F02F-5189-49E5-ADA1-760F48F0AC66}" sibTransId="{40693636-4E58-438F-B9AC-6A56B8671DE1}"/>
    <dgm:cxn modelId="{1CA384E0-055D-4E76-A5CC-9A6F315BDF7C}" type="presOf" srcId="{6A590AD3-19F6-4983-B7FD-8AEB082295C3}" destId="{CEBF5FD0-4114-4501-82AC-8C2B60389DA5}" srcOrd="0" destOrd="0" presId="urn:microsoft.com/office/officeart/2011/layout/TabList"/>
    <dgm:cxn modelId="{2831DDEF-4D39-43CB-BBA2-A0828F83BFDF}" srcId="{5146A0AA-1307-43E8-9BB5-C1EB0880E600}" destId="{D0A2F11B-B73C-4F2A-B4BE-9470B76ABB94}" srcOrd="0" destOrd="0" parTransId="{5AF854D5-7DB7-41DB-A475-081A7041E690}" sibTransId="{89A215CD-E51E-45A1-B264-ED90299DF072}"/>
    <dgm:cxn modelId="{8C7B99F4-ABA2-427D-B287-DD1B74FBF24D}" srcId="{67C5ECF1-6190-4E14-8532-33BBB6E10384}" destId="{77B34E74-468C-4AA8-BC67-E828AEA8D80A}" srcOrd="0" destOrd="0" parTransId="{21D6AA1B-98DB-49C1-8C02-DD25439B894D}" sibTransId="{2D450C9E-9986-4A9D-A725-357E3962D669}"/>
    <dgm:cxn modelId="{C53AC9F9-7916-45D4-9055-9CA66C0935FE}" srcId="{A8049BD1-84CD-493E-A409-0378B342365C}" destId="{67C5ECF1-6190-4E14-8532-33BBB6E10384}" srcOrd="2" destOrd="0" parTransId="{0CEB2C63-464D-4A65-80C5-325A467F8B7C}" sibTransId="{A8297DE0-977D-4BB4-B086-EC3A0B7D0B5A}"/>
    <dgm:cxn modelId="{BAE23658-175C-41E9-A422-55E3EE7CE347}" type="presParOf" srcId="{2471A53A-0E42-49B3-8660-63E582A5B07C}" destId="{442796FC-CE55-4A9B-88B6-9D235CD60536}" srcOrd="0" destOrd="0" presId="urn:microsoft.com/office/officeart/2011/layout/TabList"/>
    <dgm:cxn modelId="{CBAC6831-8B46-4327-A713-F8563B3B36A7}" type="presParOf" srcId="{442796FC-CE55-4A9B-88B6-9D235CD60536}" destId="{2EB0C87C-EE69-47F2-8B89-B08D37BAB4CF}" srcOrd="0" destOrd="0" presId="urn:microsoft.com/office/officeart/2011/layout/TabList"/>
    <dgm:cxn modelId="{FCA078F4-D4C3-4442-8266-51ADCB47075C}" type="presParOf" srcId="{442796FC-CE55-4A9B-88B6-9D235CD60536}" destId="{4C198C9B-FE9A-4113-8D09-008B61704016}" srcOrd="1" destOrd="0" presId="urn:microsoft.com/office/officeart/2011/layout/TabList"/>
    <dgm:cxn modelId="{356507A2-BC18-45D6-90A6-6B0772637E1B}" type="presParOf" srcId="{442796FC-CE55-4A9B-88B6-9D235CD60536}" destId="{CED8B1EE-3C2C-4B49-844D-97719ADD7901}" srcOrd="2" destOrd="0" presId="urn:microsoft.com/office/officeart/2011/layout/TabList"/>
    <dgm:cxn modelId="{C41C98D1-CD28-425B-8881-2F86A65DF1B6}" type="presParOf" srcId="{2471A53A-0E42-49B3-8660-63E582A5B07C}" destId="{894F56D2-53B3-4A62-9F19-5757648A7267}" srcOrd="1" destOrd="0" presId="urn:microsoft.com/office/officeart/2011/layout/TabList"/>
    <dgm:cxn modelId="{0166C3B5-B63E-439A-BA1B-5A8238AC3ABF}" type="presParOf" srcId="{2471A53A-0E42-49B3-8660-63E582A5B07C}" destId="{5EF0B358-4858-4091-AC6C-D86CCF81D6D2}" srcOrd="2" destOrd="0" presId="urn:microsoft.com/office/officeart/2011/layout/TabList"/>
    <dgm:cxn modelId="{191BCBD6-5117-41DC-B58A-D9DCAB61759A}" type="presParOf" srcId="{2471A53A-0E42-49B3-8660-63E582A5B07C}" destId="{446FAEAD-DAB3-4F3D-BA33-40501011A985}" srcOrd="3" destOrd="0" presId="urn:microsoft.com/office/officeart/2011/layout/TabList"/>
    <dgm:cxn modelId="{E81B900E-EEE3-4D40-8330-6A30D3419924}" type="presParOf" srcId="{446FAEAD-DAB3-4F3D-BA33-40501011A985}" destId="{32F6CCBE-8577-4586-940C-A6DA3445478F}" srcOrd="0" destOrd="0" presId="urn:microsoft.com/office/officeart/2011/layout/TabList"/>
    <dgm:cxn modelId="{E5F685BE-DD24-4B26-944A-DC15F708933D}" type="presParOf" srcId="{446FAEAD-DAB3-4F3D-BA33-40501011A985}" destId="{69686F6C-6767-49F5-8B0E-971A82846756}" srcOrd="1" destOrd="0" presId="urn:microsoft.com/office/officeart/2011/layout/TabList"/>
    <dgm:cxn modelId="{83CF0E77-54CB-4019-B6FD-C274AE9BDB41}" type="presParOf" srcId="{446FAEAD-DAB3-4F3D-BA33-40501011A985}" destId="{F99BBB95-FFE3-4942-9890-924887E91F81}" srcOrd="2" destOrd="0" presId="urn:microsoft.com/office/officeart/2011/layout/TabList"/>
    <dgm:cxn modelId="{20371903-B3E7-4191-ABBB-0F8D78A98C7E}" type="presParOf" srcId="{2471A53A-0E42-49B3-8660-63E582A5B07C}" destId="{E99FDC11-AFF3-4FC1-A2BB-5AF85D425AE0}" srcOrd="4" destOrd="0" presId="urn:microsoft.com/office/officeart/2011/layout/TabList"/>
    <dgm:cxn modelId="{3F00B72F-9C02-4B05-9913-4073C2D41F5B}" type="presParOf" srcId="{2471A53A-0E42-49B3-8660-63E582A5B07C}" destId="{EE035A36-87CE-4613-AE3C-CE957F422750}" srcOrd="5" destOrd="0" presId="urn:microsoft.com/office/officeart/2011/layout/TabList"/>
    <dgm:cxn modelId="{14F8793A-9F06-4699-83C0-13FC10DF7E0B}" type="presParOf" srcId="{2471A53A-0E42-49B3-8660-63E582A5B07C}" destId="{FFA84311-81F1-4328-81BC-B17EFE1957AB}" srcOrd="6" destOrd="0" presId="urn:microsoft.com/office/officeart/2011/layout/TabList"/>
    <dgm:cxn modelId="{68EEA008-02C1-485D-A814-D0869AAECDB3}" type="presParOf" srcId="{FFA84311-81F1-4328-81BC-B17EFE1957AB}" destId="{C4F6692D-F333-4F14-B84F-D361E225494F}" srcOrd="0" destOrd="0" presId="urn:microsoft.com/office/officeart/2011/layout/TabList"/>
    <dgm:cxn modelId="{CCA559ED-A7C3-42A3-BB13-C27A366D8EAC}" type="presParOf" srcId="{FFA84311-81F1-4328-81BC-B17EFE1957AB}" destId="{DB47816A-19BD-4BF8-B145-9A669C74595A}" srcOrd="1" destOrd="0" presId="urn:microsoft.com/office/officeart/2011/layout/TabList"/>
    <dgm:cxn modelId="{AEA0C832-5E73-4E4A-AC31-9A42CF6640AA}" type="presParOf" srcId="{FFA84311-81F1-4328-81BC-B17EFE1957AB}" destId="{CDF0F173-625C-4561-B2E2-3D8CF8E60456}" srcOrd="2" destOrd="0" presId="urn:microsoft.com/office/officeart/2011/layout/TabList"/>
    <dgm:cxn modelId="{4FF6BAC9-4F7F-449E-AE9F-A5EA92E70E23}" type="presParOf" srcId="{2471A53A-0E42-49B3-8660-63E582A5B07C}" destId="{284A5223-025C-45CA-8C23-AD41D37AB4F1}" srcOrd="7" destOrd="0" presId="urn:microsoft.com/office/officeart/2011/layout/TabList"/>
    <dgm:cxn modelId="{7CB47469-8B37-470A-AB1B-324A147F1C7B}" type="presParOf" srcId="{2471A53A-0E42-49B3-8660-63E582A5B07C}" destId="{9F0238EF-2F9A-4B3A-9897-D7A704E29627}" srcOrd="8" destOrd="0" presId="urn:microsoft.com/office/officeart/2011/layout/TabList"/>
    <dgm:cxn modelId="{F7EDC2F0-7399-4673-8EF3-A52283995190}" type="presParOf" srcId="{2471A53A-0E42-49B3-8660-63E582A5B07C}" destId="{AFE8B65E-8249-4B12-9C12-0874C1DD19E5}" srcOrd="9" destOrd="0" presId="urn:microsoft.com/office/officeart/2011/layout/TabList"/>
    <dgm:cxn modelId="{BE351114-EA6C-4BBA-A3B9-FB503D8A6640}" type="presParOf" srcId="{AFE8B65E-8249-4B12-9C12-0874C1DD19E5}" destId="{D0F0834B-8E79-4440-A1B6-678839E7228E}" srcOrd="0" destOrd="0" presId="urn:microsoft.com/office/officeart/2011/layout/TabList"/>
    <dgm:cxn modelId="{743867C3-0FDB-47BD-860F-62498589A9ED}" type="presParOf" srcId="{AFE8B65E-8249-4B12-9C12-0874C1DD19E5}" destId="{06F2EBD6-C3EC-464A-987D-08E9309BF3E2}" srcOrd="1" destOrd="0" presId="urn:microsoft.com/office/officeart/2011/layout/TabList"/>
    <dgm:cxn modelId="{CECC543C-86F0-4332-AEA6-AE04C15EC97D}" type="presParOf" srcId="{AFE8B65E-8249-4B12-9C12-0874C1DD19E5}" destId="{BA26AB58-0C18-4A6F-83D7-A0FFD5FD0C3C}" srcOrd="2" destOrd="0" presId="urn:microsoft.com/office/officeart/2011/layout/TabList"/>
    <dgm:cxn modelId="{00A0B1C8-980A-4DBF-8397-AD323AB3D7A0}" type="presParOf" srcId="{2471A53A-0E42-49B3-8660-63E582A5B07C}" destId="{CEBF5FD0-4114-4501-82AC-8C2B60389DA5}" srcOrd="10"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049BD1-84CD-493E-A409-0378B342365C}" type="doc">
      <dgm:prSet loTypeId="urn:microsoft.com/office/officeart/2011/layout/TabList" loCatId="list" qsTypeId="urn:microsoft.com/office/officeart/2005/8/quickstyle/3d2" qsCatId="3D" csTypeId="urn:microsoft.com/office/officeart/2005/8/colors/accent1_4" csCatId="accent1" phldr="1"/>
      <dgm:spPr/>
      <dgm:t>
        <a:bodyPr/>
        <a:lstStyle/>
        <a:p>
          <a:endParaRPr lang="en-US"/>
        </a:p>
      </dgm:t>
    </dgm:pt>
    <dgm:pt modelId="{5146A0AA-1307-43E8-9BB5-C1EB0880E600}">
      <dgm:prSet phldrT="[Text]" phldr="1" custT="1"/>
      <dgm:spPr/>
      <dgm:t>
        <a:bodyPr/>
        <a:lstStyle/>
        <a:p>
          <a:endParaRPr lang="en-US" sz="2200" dirty="0"/>
        </a:p>
      </dgm:t>
    </dgm:pt>
    <dgm:pt modelId="{C03BBB95-DDB1-4E3D-92B1-75DE4C1A6AEB}" type="parTrans" cxnId="{166A6CA6-1290-4111-BD7A-0C081A3A5718}">
      <dgm:prSet/>
      <dgm:spPr/>
      <dgm:t>
        <a:bodyPr/>
        <a:lstStyle/>
        <a:p>
          <a:endParaRPr lang="en-US"/>
        </a:p>
      </dgm:t>
    </dgm:pt>
    <dgm:pt modelId="{5170E48A-7E43-461F-8487-7535D27EA323}" type="sibTrans" cxnId="{166A6CA6-1290-4111-BD7A-0C081A3A5718}">
      <dgm:prSet/>
      <dgm:spPr/>
      <dgm:t>
        <a:bodyPr/>
        <a:lstStyle/>
        <a:p>
          <a:endParaRPr lang="en-US"/>
        </a:p>
      </dgm:t>
    </dgm:pt>
    <dgm:pt modelId="{C921A2B6-F98E-4405-AE79-BFA408E32F22}">
      <dgm:prSet phldrT="[Text]" custT="1"/>
      <dgm:spPr/>
      <dgm:t>
        <a:bodyPr/>
        <a:lstStyle/>
        <a:p>
          <a:r>
            <a:rPr lang="en-US" sz="2200" b="1" dirty="0"/>
            <a:t>Benefits Funding Source</a:t>
          </a:r>
        </a:p>
      </dgm:t>
    </dgm:pt>
    <dgm:pt modelId="{304F743A-E6B3-4F18-BF8F-042AE3822C4E}" type="parTrans" cxnId="{6D60177E-A9E4-41D9-8A12-15883B8F237E}">
      <dgm:prSet/>
      <dgm:spPr/>
      <dgm:t>
        <a:bodyPr/>
        <a:lstStyle/>
        <a:p>
          <a:endParaRPr lang="en-US"/>
        </a:p>
      </dgm:t>
    </dgm:pt>
    <dgm:pt modelId="{8CD00F78-90BF-4EE9-907C-3515194839AD}" type="sibTrans" cxnId="{6D60177E-A9E4-41D9-8A12-15883B8F237E}">
      <dgm:prSet/>
      <dgm:spPr/>
      <dgm:t>
        <a:bodyPr/>
        <a:lstStyle/>
        <a:p>
          <a:endParaRPr lang="en-US"/>
        </a:p>
      </dgm:t>
    </dgm:pt>
    <dgm:pt modelId="{D0A2F11B-B73C-4F2A-B4BE-9470B76ABB94}">
      <dgm:prSet phldrT="[Text]" custT="1"/>
      <dgm:spPr/>
      <dgm:t>
        <a:bodyPr/>
        <a:lstStyle/>
        <a:p>
          <a:r>
            <a:rPr lang="en-US" sz="2100" b="1" dirty="0">
              <a:effectLst/>
              <a:latin typeface="Calibri" panose="020F0502020204030204" pitchFamily="34" charset="0"/>
              <a:ea typeface="Calibri" panose="020F0502020204030204" pitchFamily="34" charset="0"/>
              <a:cs typeface="Times New Roman" panose="02020603050405020304" pitchFamily="18" charset="0"/>
            </a:rPr>
            <a:t>Mix of Federal &amp; State Funds</a:t>
          </a:r>
          <a:endParaRPr lang="en-US" sz="2100" dirty="0"/>
        </a:p>
      </dgm:t>
    </dgm:pt>
    <dgm:pt modelId="{89A215CD-E51E-45A1-B264-ED90299DF072}" type="sibTrans" cxnId="{2831DDEF-4D39-43CB-BBA2-A0828F83BFDF}">
      <dgm:prSet/>
      <dgm:spPr/>
      <dgm:t>
        <a:bodyPr/>
        <a:lstStyle/>
        <a:p>
          <a:endParaRPr lang="en-US"/>
        </a:p>
      </dgm:t>
    </dgm:pt>
    <dgm:pt modelId="{5AF854D5-7DB7-41DB-A475-081A7041E690}" type="parTrans" cxnId="{2831DDEF-4D39-43CB-BBA2-A0828F83BFDF}">
      <dgm:prSet/>
      <dgm:spPr/>
      <dgm:t>
        <a:bodyPr/>
        <a:lstStyle/>
        <a:p>
          <a:endParaRPr lang="en-US"/>
        </a:p>
      </dgm:t>
    </dgm:pt>
    <dgm:pt modelId="{F4FEE945-1B4A-49CB-B245-079D4458AA5C}">
      <dgm:prSet phldrT="[Text]" custT="1"/>
      <dgm:spPr/>
      <dgm:t>
        <a:bodyPr/>
        <a:lstStyle/>
        <a:p>
          <a:r>
            <a:rPr lang="en-US" sz="2200" b="1" dirty="0"/>
            <a:t>847,698</a:t>
          </a:r>
        </a:p>
      </dgm:t>
    </dgm:pt>
    <dgm:pt modelId="{0EB94D33-F789-4EC5-B349-91D5A862729E}" type="parTrans" cxnId="{FCF8763B-96BF-4D64-B303-E546D1EDC03A}">
      <dgm:prSet/>
      <dgm:spPr/>
      <dgm:t>
        <a:bodyPr/>
        <a:lstStyle/>
        <a:p>
          <a:endParaRPr lang="en-US"/>
        </a:p>
      </dgm:t>
    </dgm:pt>
    <dgm:pt modelId="{14162789-AA12-45ED-9800-370F9D7F432C}" type="sibTrans" cxnId="{FCF8763B-96BF-4D64-B303-E546D1EDC03A}">
      <dgm:prSet/>
      <dgm:spPr/>
      <dgm:t>
        <a:bodyPr/>
        <a:lstStyle/>
        <a:p>
          <a:endParaRPr lang="en-US"/>
        </a:p>
      </dgm:t>
    </dgm:pt>
    <dgm:pt modelId="{DE0A1EF7-AA71-442C-8267-0E1D43355FD0}">
      <dgm:prSet phldrT="[Text]" custT="1"/>
      <dgm:spPr/>
      <dgm:t>
        <a:bodyPr/>
        <a:lstStyle/>
        <a:p>
          <a:endParaRPr lang="en-US" sz="2200" b="1" dirty="0"/>
        </a:p>
      </dgm:t>
    </dgm:pt>
    <dgm:pt modelId="{EF46633D-5D3C-49A8-9E6A-BF31B3A425C7}" type="parTrans" cxnId="{A8CF5A1B-867D-4821-A617-A22EEF43D524}">
      <dgm:prSet/>
      <dgm:spPr/>
      <dgm:t>
        <a:bodyPr/>
        <a:lstStyle/>
        <a:p>
          <a:endParaRPr lang="en-US"/>
        </a:p>
      </dgm:t>
    </dgm:pt>
    <dgm:pt modelId="{9CFDADD1-8918-4F18-9EDB-D51FB70F3C41}" type="sibTrans" cxnId="{A8CF5A1B-867D-4821-A617-A22EEF43D524}">
      <dgm:prSet/>
      <dgm:spPr/>
      <dgm:t>
        <a:bodyPr/>
        <a:lstStyle/>
        <a:p>
          <a:endParaRPr lang="en-US"/>
        </a:p>
      </dgm:t>
    </dgm:pt>
    <dgm:pt modelId="{F4EBE059-216D-41C8-9170-F70474D749D3}">
      <dgm:prSet phldrT="[Text]" custT="1"/>
      <dgm:spPr/>
      <dgm:t>
        <a:bodyPr/>
        <a:lstStyle/>
        <a:p>
          <a:r>
            <a:rPr lang="en-US" sz="2200" b="1" dirty="0"/>
            <a:t>Number of Families</a:t>
          </a:r>
        </a:p>
      </dgm:t>
    </dgm:pt>
    <dgm:pt modelId="{6058F02F-5189-49E5-ADA1-760F48F0AC66}" type="parTrans" cxnId="{02A784D9-D3A6-40E2-A11F-A94C682675D4}">
      <dgm:prSet/>
      <dgm:spPr/>
      <dgm:t>
        <a:bodyPr/>
        <a:lstStyle/>
        <a:p>
          <a:endParaRPr lang="en-US"/>
        </a:p>
      </dgm:t>
    </dgm:pt>
    <dgm:pt modelId="{40693636-4E58-438F-B9AC-6A56B8671DE1}" type="sibTrans" cxnId="{02A784D9-D3A6-40E2-A11F-A94C682675D4}">
      <dgm:prSet/>
      <dgm:spPr/>
      <dgm:t>
        <a:bodyPr/>
        <a:lstStyle/>
        <a:p>
          <a:endParaRPr lang="en-US"/>
        </a:p>
      </dgm:t>
    </dgm:pt>
    <dgm:pt modelId="{1C860EE5-941D-4629-B8ED-4010BE2B99BA}">
      <dgm:prSet phldrT="[Text]" custT="1"/>
      <dgm:spPr/>
      <dgm:t>
        <a:bodyPr/>
        <a:lstStyle/>
        <a:p>
          <a:r>
            <a:rPr lang="en-US" sz="2200" b="1" dirty="0"/>
            <a:t>Number of individuals (May 2021) </a:t>
          </a:r>
        </a:p>
      </dgm:t>
    </dgm:pt>
    <dgm:pt modelId="{90990BE2-FD48-4F0C-A389-5DEC704A3FEA}" type="parTrans" cxnId="{E646D295-C117-472C-8ED7-3435883A5C16}">
      <dgm:prSet/>
      <dgm:spPr/>
      <dgm:t>
        <a:bodyPr/>
        <a:lstStyle/>
        <a:p>
          <a:endParaRPr lang="en-US"/>
        </a:p>
      </dgm:t>
    </dgm:pt>
    <dgm:pt modelId="{A638F107-E09B-4F56-A940-C1E7A79B66FF}" type="sibTrans" cxnId="{E646D295-C117-472C-8ED7-3435883A5C16}">
      <dgm:prSet/>
      <dgm:spPr/>
      <dgm:t>
        <a:bodyPr/>
        <a:lstStyle/>
        <a:p>
          <a:endParaRPr lang="en-US"/>
        </a:p>
      </dgm:t>
    </dgm:pt>
    <dgm:pt modelId="{F65C043D-5A24-400C-A3C0-42A6F69F1A53}">
      <dgm:prSet phldrT="[Text]" custT="1"/>
      <dgm:spPr/>
      <dgm:t>
        <a:bodyPr/>
        <a:lstStyle/>
        <a:p>
          <a:endParaRPr lang="en-US" sz="2200" b="1" dirty="0"/>
        </a:p>
      </dgm:t>
    </dgm:pt>
    <dgm:pt modelId="{FB0C58C2-F0AE-4243-9CF1-E6595C7D7060}" type="parTrans" cxnId="{80915468-E7E6-4D83-8708-8C2B4870A16D}">
      <dgm:prSet/>
      <dgm:spPr/>
      <dgm:t>
        <a:bodyPr/>
        <a:lstStyle/>
        <a:p>
          <a:endParaRPr lang="en-US"/>
        </a:p>
      </dgm:t>
    </dgm:pt>
    <dgm:pt modelId="{49959EF5-0E4D-43B9-A993-22D932440090}" type="sibTrans" cxnId="{80915468-E7E6-4D83-8708-8C2B4870A16D}">
      <dgm:prSet/>
      <dgm:spPr/>
      <dgm:t>
        <a:bodyPr/>
        <a:lstStyle/>
        <a:p>
          <a:endParaRPr lang="en-US"/>
        </a:p>
      </dgm:t>
    </dgm:pt>
    <dgm:pt modelId="{041B484A-2324-4B2F-9A39-11A50F2474D0}">
      <dgm:prSet phldrT="[Text]" custT="1"/>
      <dgm:spPr/>
      <dgm:t>
        <a:bodyPr/>
        <a:lstStyle/>
        <a:p>
          <a:r>
            <a:rPr lang="en-US" sz="2200" b="1" dirty="0"/>
            <a:t>2,226,634</a:t>
          </a:r>
        </a:p>
      </dgm:t>
    </dgm:pt>
    <dgm:pt modelId="{2023726D-052E-4DEF-80A4-5690F36AE659}" type="parTrans" cxnId="{895F444E-C989-4280-AAD2-84681D4A0FD2}">
      <dgm:prSet/>
      <dgm:spPr/>
      <dgm:t>
        <a:bodyPr/>
        <a:lstStyle/>
        <a:p>
          <a:endParaRPr lang="en-US"/>
        </a:p>
      </dgm:t>
    </dgm:pt>
    <dgm:pt modelId="{8B523C2B-F6B6-4A53-A583-D56DDD47A124}" type="sibTrans" cxnId="{895F444E-C989-4280-AAD2-84681D4A0FD2}">
      <dgm:prSet/>
      <dgm:spPr/>
      <dgm:t>
        <a:bodyPr/>
        <a:lstStyle/>
        <a:p>
          <a:endParaRPr lang="en-US"/>
        </a:p>
      </dgm:t>
    </dgm:pt>
    <dgm:pt modelId="{33A64B35-997F-4D74-8CEC-F3809ACB55E3}">
      <dgm:prSet phldrT="[Text]" custT="1"/>
      <dgm:spPr/>
      <dgm:t>
        <a:bodyPr/>
        <a:lstStyle/>
        <a:p>
          <a:r>
            <a:rPr lang="en-US" sz="2200" b="1" dirty="0"/>
            <a:t>Average number of children receiving PeachCare</a:t>
          </a:r>
        </a:p>
      </dgm:t>
    </dgm:pt>
    <dgm:pt modelId="{CDFF66EF-DA83-4DD7-B7FB-3233D8BB4624}" type="parTrans" cxnId="{369194DC-11AB-4E38-A4C7-CDC07E042A03}">
      <dgm:prSet/>
      <dgm:spPr/>
      <dgm:t>
        <a:bodyPr/>
        <a:lstStyle/>
        <a:p>
          <a:endParaRPr lang="en-US"/>
        </a:p>
      </dgm:t>
    </dgm:pt>
    <dgm:pt modelId="{4D8A55A9-8130-4A96-A817-E5A1461902C2}" type="sibTrans" cxnId="{369194DC-11AB-4E38-A4C7-CDC07E042A03}">
      <dgm:prSet/>
      <dgm:spPr/>
      <dgm:t>
        <a:bodyPr/>
        <a:lstStyle/>
        <a:p>
          <a:endParaRPr lang="en-US"/>
        </a:p>
      </dgm:t>
    </dgm:pt>
    <dgm:pt modelId="{828623E7-F342-4416-8B54-14391645AA2D}">
      <dgm:prSet phldrT="[Text]" custT="1"/>
      <dgm:spPr/>
      <dgm:t>
        <a:bodyPr/>
        <a:lstStyle/>
        <a:p>
          <a:endParaRPr lang="en-US" sz="2200" b="1" dirty="0"/>
        </a:p>
      </dgm:t>
    </dgm:pt>
    <dgm:pt modelId="{BB504B9E-299B-455E-99EA-65079401A9C8}" type="parTrans" cxnId="{1EB82E97-5AEE-4E83-AC04-F4B203CECD9C}">
      <dgm:prSet/>
      <dgm:spPr/>
      <dgm:t>
        <a:bodyPr/>
        <a:lstStyle/>
        <a:p>
          <a:endParaRPr lang="en-US"/>
        </a:p>
      </dgm:t>
    </dgm:pt>
    <dgm:pt modelId="{C60057E8-DA42-4136-8410-38A1E38C06FC}" type="sibTrans" cxnId="{1EB82E97-5AEE-4E83-AC04-F4B203CECD9C}">
      <dgm:prSet/>
      <dgm:spPr/>
      <dgm:t>
        <a:bodyPr/>
        <a:lstStyle/>
        <a:p>
          <a:endParaRPr lang="en-US"/>
        </a:p>
      </dgm:t>
    </dgm:pt>
    <dgm:pt modelId="{1C62A003-F113-4CDE-AA71-359418374AFB}">
      <dgm:prSet phldrT="[Text]" custT="1"/>
      <dgm:spPr/>
      <dgm:t>
        <a:bodyPr/>
        <a:lstStyle/>
        <a:p>
          <a:r>
            <a:rPr lang="en-US" sz="2200" b="1" dirty="0"/>
            <a:t>182,578</a:t>
          </a:r>
        </a:p>
      </dgm:t>
    </dgm:pt>
    <dgm:pt modelId="{7C433A47-0A61-428E-B8A6-1C15C8CF3D5D}" type="parTrans" cxnId="{1657E90E-36CD-47C1-A8AA-5143B3263280}">
      <dgm:prSet/>
      <dgm:spPr/>
      <dgm:t>
        <a:bodyPr/>
        <a:lstStyle/>
        <a:p>
          <a:endParaRPr lang="en-US"/>
        </a:p>
      </dgm:t>
    </dgm:pt>
    <dgm:pt modelId="{300B21F4-3D3F-4AB7-B539-D2BF03DD539D}" type="sibTrans" cxnId="{1657E90E-36CD-47C1-A8AA-5143B3263280}">
      <dgm:prSet/>
      <dgm:spPr/>
      <dgm:t>
        <a:bodyPr/>
        <a:lstStyle/>
        <a:p>
          <a:endParaRPr lang="en-US"/>
        </a:p>
      </dgm:t>
    </dgm:pt>
    <dgm:pt modelId="{2471A53A-0E42-49B3-8660-63E582A5B07C}" type="pres">
      <dgm:prSet presAssocID="{A8049BD1-84CD-493E-A409-0378B342365C}" presName="Name0" presStyleCnt="0">
        <dgm:presLayoutVars>
          <dgm:chMax/>
          <dgm:chPref val="3"/>
          <dgm:dir/>
          <dgm:animOne val="branch"/>
          <dgm:animLvl val="lvl"/>
        </dgm:presLayoutVars>
      </dgm:prSet>
      <dgm:spPr/>
    </dgm:pt>
    <dgm:pt modelId="{442796FC-CE55-4A9B-88B6-9D235CD60536}" type="pres">
      <dgm:prSet presAssocID="{5146A0AA-1307-43E8-9BB5-C1EB0880E600}" presName="composite" presStyleCnt="0"/>
      <dgm:spPr/>
    </dgm:pt>
    <dgm:pt modelId="{2EB0C87C-EE69-47F2-8B89-B08D37BAB4CF}" type="pres">
      <dgm:prSet presAssocID="{5146A0AA-1307-43E8-9BB5-C1EB0880E600}" presName="FirstChild" presStyleLbl="revTx" presStyleIdx="0" presStyleCnt="8">
        <dgm:presLayoutVars>
          <dgm:chMax val="0"/>
          <dgm:chPref val="0"/>
          <dgm:bulletEnabled val="1"/>
        </dgm:presLayoutVars>
      </dgm:prSet>
      <dgm:spPr/>
    </dgm:pt>
    <dgm:pt modelId="{4C198C9B-FE9A-4113-8D09-008B61704016}" type="pres">
      <dgm:prSet presAssocID="{5146A0AA-1307-43E8-9BB5-C1EB0880E600}" presName="Parent" presStyleLbl="alignNode1" presStyleIdx="0" presStyleCnt="4">
        <dgm:presLayoutVars>
          <dgm:chMax val="3"/>
          <dgm:chPref val="3"/>
          <dgm:bulletEnabled val="1"/>
        </dgm:presLayoutVars>
      </dgm:prSet>
      <dgm:spPr/>
    </dgm:pt>
    <dgm:pt modelId="{CED8B1EE-3C2C-4B49-844D-97719ADD7901}" type="pres">
      <dgm:prSet presAssocID="{5146A0AA-1307-43E8-9BB5-C1EB0880E600}" presName="Accent" presStyleLbl="parChTrans1D1" presStyleIdx="0" presStyleCnt="4"/>
      <dgm:spPr/>
    </dgm:pt>
    <dgm:pt modelId="{894F56D2-53B3-4A62-9F19-5757648A7267}" type="pres">
      <dgm:prSet presAssocID="{5146A0AA-1307-43E8-9BB5-C1EB0880E600}" presName="Child" presStyleLbl="revTx" presStyleIdx="1" presStyleCnt="8">
        <dgm:presLayoutVars>
          <dgm:chMax val="0"/>
          <dgm:chPref val="0"/>
          <dgm:bulletEnabled val="1"/>
        </dgm:presLayoutVars>
      </dgm:prSet>
      <dgm:spPr/>
    </dgm:pt>
    <dgm:pt modelId="{5EF0B358-4858-4091-AC6C-D86CCF81D6D2}" type="pres">
      <dgm:prSet presAssocID="{5170E48A-7E43-461F-8487-7535D27EA323}" presName="sibTrans" presStyleCnt="0"/>
      <dgm:spPr/>
    </dgm:pt>
    <dgm:pt modelId="{446FAEAD-DAB3-4F3D-BA33-40501011A985}" type="pres">
      <dgm:prSet presAssocID="{DE0A1EF7-AA71-442C-8267-0E1D43355FD0}" presName="composite" presStyleCnt="0"/>
      <dgm:spPr/>
    </dgm:pt>
    <dgm:pt modelId="{32F6CCBE-8577-4586-940C-A6DA3445478F}" type="pres">
      <dgm:prSet presAssocID="{DE0A1EF7-AA71-442C-8267-0E1D43355FD0}" presName="FirstChild" presStyleLbl="revTx" presStyleIdx="2" presStyleCnt="8">
        <dgm:presLayoutVars>
          <dgm:chMax val="0"/>
          <dgm:chPref val="0"/>
          <dgm:bulletEnabled val="1"/>
        </dgm:presLayoutVars>
      </dgm:prSet>
      <dgm:spPr/>
    </dgm:pt>
    <dgm:pt modelId="{69686F6C-6767-49F5-8B0E-971A82846756}" type="pres">
      <dgm:prSet presAssocID="{DE0A1EF7-AA71-442C-8267-0E1D43355FD0}" presName="Parent" presStyleLbl="alignNode1" presStyleIdx="1" presStyleCnt="4">
        <dgm:presLayoutVars>
          <dgm:chMax val="3"/>
          <dgm:chPref val="3"/>
          <dgm:bulletEnabled val="1"/>
        </dgm:presLayoutVars>
      </dgm:prSet>
      <dgm:spPr/>
    </dgm:pt>
    <dgm:pt modelId="{F99BBB95-FFE3-4942-9890-924887E91F81}" type="pres">
      <dgm:prSet presAssocID="{DE0A1EF7-AA71-442C-8267-0E1D43355FD0}" presName="Accent" presStyleLbl="parChTrans1D1" presStyleIdx="1" presStyleCnt="4"/>
      <dgm:spPr/>
    </dgm:pt>
    <dgm:pt modelId="{E99FDC11-AFF3-4FC1-A2BB-5AF85D425AE0}" type="pres">
      <dgm:prSet presAssocID="{DE0A1EF7-AA71-442C-8267-0E1D43355FD0}" presName="Child" presStyleLbl="revTx" presStyleIdx="3" presStyleCnt="8">
        <dgm:presLayoutVars>
          <dgm:chMax val="0"/>
          <dgm:chPref val="0"/>
          <dgm:bulletEnabled val="1"/>
        </dgm:presLayoutVars>
      </dgm:prSet>
      <dgm:spPr/>
    </dgm:pt>
    <dgm:pt modelId="{B1FF949E-19BA-4B16-87A1-F30AFE3FFD8E}" type="pres">
      <dgm:prSet presAssocID="{9CFDADD1-8918-4F18-9EDB-D51FB70F3C41}" presName="sibTrans" presStyleCnt="0"/>
      <dgm:spPr/>
    </dgm:pt>
    <dgm:pt modelId="{07DF25B6-5EAA-4C99-8E32-38090532356B}" type="pres">
      <dgm:prSet presAssocID="{F65C043D-5A24-400C-A3C0-42A6F69F1A53}" presName="composite" presStyleCnt="0"/>
      <dgm:spPr/>
    </dgm:pt>
    <dgm:pt modelId="{5F180EAA-07E9-4BF6-8515-F9B6C61BB2AC}" type="pres">
      <dgm:prSet presAssocID="{F65C043D-5A24-400C-A3C0-42A6F69F1A53}" presName="FirstChild" presStyleLbl="revTx" presStyleIdx="4" presStyleCnt="8">
        <dgm:presLayoutVars>
          <dgm:chMax val="0"/>
          <dgm:chPref val="0"/>
          <dgm:bulletEnabled val="1"/>
        </dgm:presLayoutVars>
      </dgm:prSet>
      <dgm:spPr/>
    </dgm:pt>
    <dgm:pt modelId="{320B72DF-4704-41FB-999C-11BE40FDED48}" type="pres">
      <dgm:prSet presAssocID="{F65C043D-5A24-400C-A3C0-42A6F69F1A53}" presName="Parent" presStyleLbl="alignNode1" presStyleIdx="2" presStyleCnt="4">
        <dgm:presLayoutVars>
          <dgm:chMax val="3"/>
          <dgm:chPref val="3"/>
          <dgm:bulletEnabled val="1"/>
        </dgm:presLayoutVars>
      </dgm:prSet>
      <dgm:spPr/>
    </dgm:pt>
    <dgm:pt modelId="{E0330F11-D2AE-4F58-B623-E73D3D47A3C9}" type="pres">
      <dgm:prSet presAssocID="{F65C043D-5A24-400C-A3C0-42A6F69F1A53}" presName="Accent" presStyleLbl="parChTrans1D1" presStyleIdx="2" presStyleCnt="4"/>
      <dgm:spPr/>
    </dgm:pt>
    <dgm:pt modelId="{4A6420AA-6812-4E1B-9024-3B7C16D13856}" type="pres">
      <dgm:prSet presAssocID="{F65C043D-5A24-400C-A3C0-42A6F69F1A53}" presName="Child" presStyleLbl="revTx" presStyleIdx="5" presStyleCnt="8">
        <dgm:presLayoutVars>
          <dgm:chMax val="0"/>
          <dgm:chPref val="0"/>
          <dgm:bulletEnabled val="1"/>
        </dgm:presLayoutVars>
      </dgm:prSet>
      <dgm:spPr/>
    </dgm:pt>
    <dgm:pt modelId="{32544EF9-D279-4198-B4A8-333CF78DABA6}" type="pres">
      <dgm:prSet presAssocID="{49959EF5-0E4D-43B9-A993-22D932440090}" presName="sibTrans" presStyleCnt="0"/>
      <dgm:spPr/>
    </dgm:pt>
    <dgm:pt modelId="{8432746A-33C9-46DB-A110-120D3DEC653D}" type="pres">
      <dgm:prSet presAssocID="{828623E7-F342-4416-8B54-14391645AA2D}" presName="composite" presStyleCnt="0"/>
      <dgm:spPr/>
    </dgm:pt>
    <dgm:pt modelId="{5DB78EB1-1FC4-4150-BBD2-8001891B6C7D}" type="pres">
      <dgm:prSet presAssocID="{828623E7-F342-4416-8B54-14391645AA2D}" presName="FirstChild" presStyleLbl="revTx" presStyleIdx="6" presStyleCnt="8">
        <dgm:presLayoutVars>
          <dgm:chMax val="0"/>
          <dgm:chPref val="0"/>
          <dgm:bulletEnabled val="1"/>
        </dgm:presLayoutVars>
      </dgm:prSet>
      <dgm:spPr/>
    </dgm:pt>
    <dgm:pt modelId="{2093211B-4EC3-4B0A-A678-F27D2D8C6D68}" type="pres">
      <dgm:prSet presAssocID="{828623E7-F342-4416-8B54-14391645AA2D}" presName="Parent" presStyleLbl="alignNode1" presStyleIdx="3" presStyleCnt="4">
        <dgm:presLayoutVars>
          <dgm:chMax val="3"/>
          <dgm:chPref val="3"/>
          <dgm:bulletEnabled val="1"/>
        </dgm:presLayoutVars>
      </dgm:prSet>
      <dgm:spPr/>
    </dgm:pt>
    <dgm:pt modelId="{5D2F1F5A-4ABC-4B42-92E7-F53DBD1D052F}" type="pres">
      <dgm:prSet presAssocID="{828623E7-F342-4416-8B54-14391645AA2D}" presName="Accent" presStyleLbl="parChTrans1D1" presStyleIdx="3" presStyleCnt="4"/>
      <dgm:spPr/>
    </dgm:pt>
    <dgm:pt modelId="{1EF5CD9A-F8F7-44A6-9010-537A6AAB0F32}" type="pres">
      <dgm:prSet presAssocID="{828623E7-F342-4416-8B54-14391645AA2D}" presName="Child" presStyleLbl="revTx" presStyleIdx="7" presStyleCnt="8">
        <dgm:presLayoutVars>
          <dgm:chMax val="0"/>
          <dgm:chPref val="0"/>
          <dgm:bulletEnabled val="1"/>
        </dgm:presLayoutVars>
      </dgm:prSet>
      <dgm:spPr/>
    </dgm:pt>
  </dgm:ptLst>
  <dgm:cxnLst>
    <dgm:cxn modelId="{1657E90E-36CD-47C1-A8AA-5143B3263280}" srcId="{828623E7-F342-4416-8B54-14391645AA2D}" destId="{1C62A003-F113-4CDE-AA71-359418374AFB}" srcOrd="0" destOrd="0" parTransId="{7C433A47-0A61-428E-B8A6-1C15C8CF3D5D}" sibTransId="{300B21F4-3D3F-4AB7-B539-D2BF03DD539D}"/>
    <dgm:cxn modelId="{A8CF5A1B-867D-4821-A617-A22EEF43D524}" srcId="{A8049BD1-84CD-493E-A409-0378B342365C}" destId="{DE0A1EF7-AA71-442C-8267-0E1D43355FD0}" srcOrd="1" destOrd="0" parTransId="{EF46633D-5D3C-49A8-9E6A-BF31B3A425C7}" sibTransId="{9CFDADD1-8918-4F18-9EDB-D51FB70F3C41}"/>
    <dgm:cxn modelId="{B0A40529-08F0-400C-9231-D61A83A2CF23}" type="presOf" srcId="{F4EBE059-216D-41C8-9170-F70474D749D3}" destId="{E99FDC11-AFF3-4FC1-A2BB-5AF85D425AE0}" srcOrd="0" destOrd="0" presId="urn:microsoft.com/office/officeart/2011/layout/TabList"/>
    <dgm:cxn modelId="{FCF8763B-96BF-4D64-B303-E546D1EDC03A}" srcId="{DE0A1EF7-AA71-442C-8267-0E1D43355FD0}" destId="{F4FEE945-1B4A-49CB-B245-079D4458AA5C}" srcOrd="0" destOrd="0" parTransId="{0EB94D33-F789-4EC5-B349-91D5A862729E}" sibTransId="{14162789-AA12-45ED-9800-370F9D7F432C}"/>
    <dgm:cxn modelId="{304F6B5D-16BE-4036-85CD-CCADBD791817}" type="presOf" srcId="{1C860EE5-941D-4629-B8ED-4010BE2B99BA}" destId="{4A6420AA-6812-4E1B-9024-3B7C16D13856}" srcOrd="0" destOrd="0" presId="urn:microsoft.com/office/officeart/2011/layout/TabList"/>
    <dgm:cxn modelId="{80915468-E7E6-4D83-8708-8C2B4870A16D}" srcId="{A8049BD1-84CD-493E-A409-0378B342365C}" destId="{F65C043D-5A24-400C-A3C0-42A6F69F1A53}" srcOrd="2" destOrd="0" parTransId="{FB0C58C2-F0AE-4243-9CF1-E6595C7D7060}" sibTransId="{49959EF5-0E4D-43B9-A993-22D932440090}"/>
    <dgm:cxn modelId="{895F444E-C989-4280-AAD2-84681D4A0FD2}" srcId="{F65C043D-5A24-400C-A3C0-42A6F69F1A53}" destId="{041B484A-2324-4B2F-9A39-11A50F2474D0}" srcOrd="0" destOrd="0" parTransId="{2023726D-052E-4DEF-80A4-5690F36AE659}" sibTransId="{8B523C2B-F6B6-4A53-A583-D56DDD47A124}"/>
    <dgm:cxn modelId="{360A854E-12FE-4F38-8F1E-FD74E777270B}" type="presOf" srcId="{33A64B35-997F-4D74-8CEC-F3809ACB55E3}" destId="{1EF5CD9A-F8F7-44A6-9010-537A6AAB0F32}" srcOrd="0" destOrd="0" presId="urn:microsoft.com/office/officeart/2011/layout/TabList"/>
    <dgm:cxn modelId="{9E719F56-A04F-4CDB-9152-B4FA54421BF9}" type="presOf" srcId="{041B484A-2324-4B2F-9A39-11A50F2474D0}" destId="{5F180EAA-07E9-4BF6-8515-F9B6C61BB2AC}" srcOrd="0" destOrd="0" presId="urn:microsoft.com/office/officeart/2011/layout/TabList"/>
    <dgm:cxn modelId="{1A16225A-B49A-43EC-AE83-A725919F8F4C}" type="presOf" srcId="{F65C043D-5A24-400C-A3C0-42A6F69F1A53}" destId="{320B72DF-4704-41FB-999C-11BE40FDED48}" srcOrd="0" destOrd="0" presId="urn:microsoft.com/office/officeart/2011/layout/TabList"/>
    <dgm:cxn modelId="{6D60177E-A9E4-41D9-8A12-15883B8F237E}" srcId="{5146A0AA-1307-43E8-9BB5-C1EB0880E600}" destId="{C921A2B6-F98E-4405-AE79-BFA408E32F22}" srcOrd="1" destOrd="0" parTransId="{304F743A-E6B3-4F18-BF8F-042AE3822C4E}" sibTransId="{8CD00F78-90BF-4EE9-907C-3515194839AD}"/>
    <dgm:cxn modelId="{B80C368B-A016-46E3-863F-59299197C08C}" type="presOf" srcId="{F4FEE945-1B4A-49CB-B245-079D4458AA5C}" destId="{32F6CCBE-8577-4586-940C-A6DA3445478F}" srcOrd="0" destOrd="0" presId="urn:microsoft.com/office/officeart/2011/layout/TabList"/>
    <dgm:cxn modelId="{6FB5528B-0408-43E8-AE12-7B894A9F6588}" type="presOf" srcId="{C921A2B6-F98E-4405-AE79-BFA408E32F22}" destId="{894F56D2-53B3-4A62-9F19-5757648A7267}" srcOrd="0" destOrd="0" presId="urn:microsoft.com/office/officeart/2011/layout/TabList"/>
    <dgm:cxn modelId="{E646D295-C117-472C-8ED7-3435883A5C16}" srcId="{F65C043D-5A24-400C-A3C0-42A6F69F1A53}" destId="{1C860EE5-941D-4629-B8ED-4010BE2B99BA}" srcOrd="1" destOrd="0" parTransId="{90990BE2-FD48-4F0C-A389-5DEC704A3FEA}" sibTransId="{A638F107-E09B-4F56-A940-C1E7A79B66FF}"/>
    <dgm:cxn modelId="{1EB82E97-5AEE-4E83-AC04-F4B203CECD9C}" srcId="{A8049BD1-84CD-493E-A409-0378B342365C}" destId="{828623E7-F342-4416-8B54-14391645AA2D}" srcOrd="3" destOrd="0" parTransId="{BB504B9E-299B-455E-99EA-65079401A9C8}" sibTransId="{C60057E8-DA42-4136-8410-38A1E38C06FC}"/>
    <dgm:cxn modelId="{166A6CA6-1290-4111-BD7A-0C081A3A5718}" srcId="{A8049BD1-84CD-493E-A409-0378B342365C}" destId="{5146A0AA-1307-43E8-9BB5-C1EB0880E600}" srcOrd="0" destOrd="0" parTransId="{C03BBB95-DDB1-4E3D-92B1-75DE4C1A6AEB}" sibTransId="{5170E48A-7E43-461F-8487-7535D27EA323}"/>
    <dgm:cxn modelId="{3D7FC4AC-54B8-485E-8548-CD615DFFD876}" type="presOf" srcId="{A8049BD1-84CD-493E-A409-0378B342365C}" destId="{2471A53A-0E42-49B3-8660-63E582A5B07C}" srcOrd="0" destOrd="0" presId="urn:microsoft.com/office/officeart/2011/layout/TabList"/>
    <dgm:cxn modelId="{40CBCDAF-96B5-4A34-83AD-5B6E70682B4D}" type="presOf" srcId="{D0A2F11B-B73C-4F2A-B4BE-9470B76ABB94}" destId="{2EB0C87C-EE69-47F2-8B89-B08D37BAB4CF}" srcOrd="0" destOrd="0" presId="urn:microsoft.com/office/officeart/2011/layout/TabList"/>
    <dgm:cxn modelId="{208B18B9-E306-42DC-B668-8FC5F5E23097}" type="presOf" srcId="{1C62A003-F113-4CDE-AA71-359418374AFB}" destId="{5DB78EB1-1FC4-4150-BBD2-8001891B6C7D}" srcOrd="0" destOrd="0" presId="urn:microsoft.com/office/officeart/2011/layout/TabList"/>
    <dgm:cxn modelId="{D2055FB9-AD3B-408A-8228-BE784AF742C0}" type="presOf" srcId="{DE0A1EF7-AA71-442C-8267-0E1D43355FD0}" destId="{69686F6C-6767-49F5-8B0E-971A82846756}" srcOrd="0" destOrd="0" presId="urn:microsoft.com/office/officeart/2011/layout/TabList"/>
    <dgm:cxn modelId="{11A589CB-748A-46B0-971E-6362D7B77669}" type="presOf" srcId="{5146A0AA-1307-43E8-9BB5-C1EB0880E600}" destId="{4C198C9B-FE9A-4113-8D09-008B61704016}" srcOrd="0" destOrd="0" presId="urn:microsoft.com/office/officeart/2011/layout/TabList"/>
    <dgm:cxn modelId="{02A784D9-D3A6-40E2-A11F-A94C682675D4}" srcId="{DE0A1EF7-AA71-442C-8267-0E1D43355FD0}" destId="{F4EBE059-216D-41C8-9170-F70474D749D3}" srcOrd="1" destOrd="0" parTransId="{6058F02F-5189-49E5-ADA1-760F48F0AC66}" sibTransId="{40693636-4E58-438F-B9AC-6A56B8671DE1}"/>
    <dgm:cxn modelId="{369194DC-11AB-4E38-A4C7-CDC07E042A03}" srcId="{828623E7-F342-4416-8B54-14391645AA2D}" destId="{33A64B35-997F-4D74-8CEC-F3809ACB55E3}" srcOrd="1" destOrd="0" parTransId="{CDFF66EF-DA83-4DD7-B7FB-3233D8BB4624}" sibTransId="{4D8A55A9-8130-4A96-A817-E5A1461902C2}"/>
    <dgm:cxn modelId="{2831DDEF-4D39-43CB-BBA2-A0828F83BFDF}" srcId="{5146A0AA-1307-43E8-9BB5-C1EB0880E600}" destId="{D0A2F11B-B73C-4F2A-B4BE-9470B76ABB94}" srcOrd="0" destOrd="0" parTransId="{5AF854D5-7DB7-41DB-A475-081A7041E690}" sibTransId="{89A215CD-E51E-45A1-B264-ED90299DF072}"/>
    <dgm:cxn modelId="{CFB0ADF2-EDD8-46CF-880E-E6869306E363}" type="presOf" srcId="{828623E7-F342-4416-8B54-14391645AA2D}" destId="{2093211B-4EC3-4B0A-A678-F27D2D8C6D68}" srcOrd="0" destOrd="0" presId="urn:microsoft.com/office/officeart/2011/layout/TabList"/>
    <dgm:cxn modelId="{BAE23658-175C-41E9-A422-55E3EE7CE347}" type="presParOf" srcId="{2471A53A-0E42-49B3-8660-63E582A5B07C}" destId="{442796FC-CE55-4A9B-88B6-9D235CD60536}" srcOrd="0" destOrd="0" presId="urn:microsoft.com/office/officeart/2011/layout/TabList"/>
    <dgm:cxn modelId="{CBAC6831-8B46-4327-A713-F8563B3B36A7}" type="presParOf" srcId="{442796FC-CE55-4A9B-88B6-9D235CD60536}" destId="{2EB0C87C-EE69-47F2-8B89-B08D37BAB4CF}" srcOrd="0" destOrd="0" presId="urn:microsoft.com/office/officeart/2011/layout/TabList"/>
    <dgm:cxn modelId="{FCA078F4-D4C3-4442-8266-51ADCB47075C}" type="presParOf" srcId="{442796FC-CE55-4A9B-88B6-9D235CD60536}" destId="{4C198C9B-FE9A-4113-8D09-008B61704016}" srcOrd="1" destOrd="0" presId="urn:microsoft.com/office/officeart/2011/layout/TabList"/>
    <dgm:cxn modelId="{356507A2-BC18-45D6-90A6-6B0772637E1B}" type="presParOf" srcId="{442796FC-CE55-4A9B-88B6-9D235CD60536}" destId="{CED8B1EE-3C2C-4B49-844D-97719ADD7901}" srcOrd="2" destOrd="0" presId="urn:microsoft.com/office/officeart/2011/layout/TabList"/>
    <dgm:cxn modelId="{C41C98D1-CD28-425B-8881-2F86A65DF1B6}" type="presParOf" srcId="{2471A53A-0E42-49B3-8660-63E582A5B07C}" destId="{894F56D2-53B3-4A62-9F19-5757648A7267}" srcOrd="1" destOrd="0" presId="urn:microsoft.com/office/officeart/2011/layout/TabList"/>
    <dgm:cxn modelId="{0166C3B5-B63E-439A-BA1B-5A8238AC3ABF}" type="presParOf" srcId="{2471A53A-0E42-49B3-8660-63E582A5B07C}" destId="{5EF0B358-4858-4091-AC6C-D86CCF81D6D2}" srcOrd="2" destOrd="0" presId="urn:microsoft.com/office/officeart/2011/layout/TabList"/>
    <dgm:cxn modelId="{191BCBD6-5117-41DC-B58A-D9DCAB61759A}" type="presParOf" srcId="{2471A53A-0E42-49B3-8660-63E582A5B07C}" destId="{446FAEAD-DAB3-4F3D-BA33-40501011A985}" srcOrd="3" destOrd="0" presId="urn:microsoft.com/office/officeart/2011/layout/TabList"/>
    <dgm:cxn modelId="{E81B900E-EEE3-4D40-8330-6A30D3419924}" type="presParOf" srcId="{446FAEAD-DAB3-4F3D-BA33-40501011A985}" destId="{32F6CCBE-8577-4586-940C-A6DA3445478F}" srcOrd="0" destOrd="0" presId="urn:microsoft.com/office/officeart/2011/layout/TabList"/>
    <dgm:cxn modelId="{E5F685BE-DD24-4B26-944A-DC15F708933D}" type="presParOf" srcId="{446FAEAD-DAB3-4F3D-BA33-40501011A985}" destId="{69686F6C-6767-49F5-8B0E-971A82846756}" srcOrd="1" destOrd="0" presId="urn:microsoft.com/office/officeart/2011/layout/TabList"/>
    <dgm:cxn modelId="{83CF0E77-54CB-4019-B6FD-C274AE9BDB41}" type="presParOf" srcId="{446FAEAD-DAB3-4F3D-BA33-40501011A985}" destId="{F99BBB95-FFE3-4942-9890-924887E91F81}" srcOrd="2" destOrd="0" presId="urn:microsoft.com/office/officeart/2011/layout/TabList"/>
    <dgm:cxn modelId="{20371903-B3E7-4191-ABBB-0F8D78A98C7E}" type="presParOf" srcId="{2471A53A-0E42-49B3-8660-63E582A5B07C}" destId="{E99FDC11-AFF3-4FC1-A2BB-5AF85D425AE0}" srcOrd="4" destOrd="0" presId="urn:microsoft.com/office/officeart/2011/layout/TabList"/>
    <dgm:cxn modelId="{CCD32987-A792-40F9-BDC7-ECAC697EF06B}" type="presParOf" srcId="{2471A53A-0E42-49B3-8660-63E582A5B07C}" destId="{B1FF949E-19BA-4B16-87A1-F30AFE3FFD8E}" srcOrd="5" destOrd="0" presId="urn:microsoft.com/office/officeart/2011/layout/TabList"/>
    <dgm:cxn modelId="{2F95405A-0C41-4ABE-B93D-6EFEB7B1B3BF}" type="presParOf" srcId="{2471A53A-0E42-49B3-8660-63E582A5B07C}" destId="{07DF25B6-5EAA-4C99-8E32-38090532356B}" srcOrd="6" destOrd="0" presId="urn:microsoft.com/office/officeart/2011/layout/TabList"/>
    <dgm:cxn modelId="{19F86B8D-A18A-4849-9790-EC44262CB482}" type="presParOf" srcId="{07DF25B6-5EAA-4C99-8E32-38090532356B}" destId="{5F180EAA-07E9-4BF6-8515-F9B6C61BB2AC}" srcOrd="0" destOrd="0" presId="urn:microsoft.com/office/officeart/2011/layout/TabList"/>
    <dgm:cxn modelId="{7CA3C437-E59C-4316-B95B-E4088140C981}" type="presParOf" srcId="{07DF25B6-5EAA-4C99-8E32-38090532356B}" destId="{320B72DF-4704-41FB-999C-11BE40FDED48}" srcOrd="1" destOrd="0" presId="urn:microsoft.com/office/officeart/2011/layout/TabList"/>
    <dgm:cxn modelId="{9809F69D-ED0A-46A2-A434-D91BFB3ECA3D}" type="presParOf" srcId="{07DF25B6-5EAA-4C99-8E32-38090532356B}" destId="{E0330F11-D2AE-4F58-B623-E73D3D47A3C9}" srcOrd="2" destOrd="0" presId="urn:microsoft.com/office/officeart/2011/layout/TabList"/>
    <dgm:cxn modelId="{6A084E9F-AA6C-4028-9775-B38610941CC9}" type="presParOf" srcId="{2471A53A-0E42-49B3-8660-63E582A5B07C}" destId="{4A6420AA-6812-4E1B-9024-3B7C16D13856}" srcOrd="7" destOrd="0" presId="urn:microsoft.com/office/officeart/2011/layout/TabList"/>
    <dgm:cxn modelId="{44AA958B-7BED-4444-9FD6-9697AEC258C7}" type="presParOf" srcId="{2471A53A-0E42-49B3-8660-63E582A5B07C}" destId="{32544EF9-D279-4198-B4A8-333CF78DABA6}" srcOrd="8" destOrd="0" presId="urn:microsoft.com/office/officeart/2011/layout/TabList"/>
    <dgm:cxn modelId="{D71D1044-8DB8-49B7-B193-4FD8AC2C683B}" type="presParOf" srcId="{2471A53A-0E42-49B3-8660-63E582A5B07C}" destId="{8432746A-33C9-46DB-A110-120D3DEC653D}" srcOrd="9" destOrd="0" presId="urn:microsoft.com/office/officeart/2011/layout/TabList"/>
    <dgm:cxn modelId="{197CA5F7-7E63-47A3-BD8C-10D74C2F7BE9}" type="presParOf" srcId="{8432746A-33C9-46DB-A110-120D3DEC653D}" destId="{5DB78EB1-1FC4-4150-BBD2-8001891B6C7D}" srcOrd="0" destOrd="0" presId="urn:microsoft.com/office/officeart/2011/layout/TabList"/>
    <dgm:cxn modelId="{603F8957-8588-4179-9D6C-160FAA072E03}" type="presParOf" srcId="{8432746A-33C9-46DB-A110-120D3DEC653D}" destId="{2093211B-4EC3-4B0A-A678-F27D2D8C6D68}" srcOrd="1" destOrd="0" presId="urn:microsoft.com/office/officeart/2011/layout/TabList"/>
    <dgm:cxn modelId="{8AC7089F-DD66-4692-98DA-33D82F6D90B6}" type="presParOf" srcId="{8432746A-33C9-46DB-A110-120D3DEC653D}" destId="{5D2F1F5A-4ABC-4B42-92E7-F53DBD1D052F}" srcOrd="2" destOrd="0" presId="urn:microsoft.com/office/officeart/2011/layout/TabList"/>
    <dgm:cxn modelId="{DB56B4B1-F0DA-4EDE-822E-290DD056E1AE}" type="presParOf" srcId="{2471A53A-0E42-49B3-8660-63E582A5B07C}" destId="{1EF5CD9A-F8F7-44A6-9010-537A6AAB0F32}" srcOrd="10"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49BD1-84CD-493E-A409-0378B342365C}" type="doc">
      <dgm:prSet loTypeId="urn:microsoft.com/office/officeart/2011/layout/TabList" loCatId="list" qsTypeId="urn:microsoft.com/office/officeart/2005/8/quickstyle/3d2" qsCatId="3D" csTypeId="urn:microsoft.com/office/officeart/2005/8/colors/accent1_4" csCatId="accent1" phldr="1"/>
      <dgm:spPr/>
      <dgm:t>
        <a:bodyPr/>
        <a:lstStyle/>
        <a:p>
          <a:endParaRPr lang="en-US"/>
        </a:p>
      </dgm:t>
    </dgm:pt>
    <dgm:pt modelId="{C921A2B6-F98E-4405-AE79-BFA408E32F22}">
      <dgm:prSet phldrT="[Text]" custT="1"/>
      <dgm:spPr/>
      <dgm:t>
        <a:bodyPr/>
        <a:lstStyle/>
        <a:p>
          <a:r>
            <a:rPr lang="en-US" sz="2200" b="1" dirty="0"/>
            <a:t>Funding Source</a:t>
          </a:r>
        </a:p>
      </dgm:t>
    </dgm:pt>
    <dgm:pt modelId="{304F743A-E6B3-4F18-BF8F-042AE3822C4E}" type="parTrans" cxnId="{6D60177E-A9E4-41D9-8A12-15883B8F237E}">
      <dgm:prSet/>
      <dgm:spPr/>
      <dgm:t>
        <a:bodyPr/>
        <a:lstStyle/>
        <a:p>
          <a:endParaRPr lang="en-US"/>
        </a:p>
      </dgm:t>
    </dgm:pt>
    <dgm:pt modelId="{8CD00F78-90BF-4EE9-907C-3515194839AD}" type="sibTrans" cxnId="{6D60177E-A9E4-41D9-8A12-15883B8F237E}">
      <dgm:prSet/>
      <dgm:spPr/>
      <dgm:t>
        <a:bodyPr/>
        <a:lstStyle/>
        <a:p>
          <a:endParaRPr lang="en-US"/>
        </a:p>
      </dgm:t>
    </dgm:pt>
    <dgm:pt modelId="{06440F8F-B1F9-44ED-8986-3F1A3BE47750}">
      <dgm:prSet phldrT="[Text]" custT="1"/>
      <dgm:spPr/>
      <dgm:t>
        <a:bodyPr/>
        <a:lstStyle/>
        <a:p>
          <a:r>
            <a:rPr lang="en-US" sz="2200" b="1" dirty="0">
              <a:effectLst/>
              <a:latin typeface="Calibri" panose="020F0502020204030204" pitchFamily="34" charset="0"/>
              <a:cs typeface="Times New Roman" panose="02020603050405020304" pitchFamily="18" charset="0"/>
            </a:rPr>
            <a:t>Total Issuance (May 2021)</a:t>
          </a:r>
          <a:endParaRPr lang="en-US" sz="2200" b="1" dirty="0"/>
        </a:p>
      </dgm:t>
    </dgm:pt>
    <dgm:pt modelId="{27208ADC-7A94-4AC8-8C0E-64953A025517}" type="parTrans" cxnId="{838512B7-948A-4732-B097-BCD968925369}">
      <dgm:prSet/>
      <dgm:spPr/>
      <dgm:t>
        <a:bodyPr/>
        <a:lstStyle/>
        <a:p>
          <a:endParaRPr lang="en-US"/>
        </a:p>
      </dgm:t>
    </dgm:pt>
    <dgm:pt modelId="{AED3E870-9A10-4DB6-BC29-574E12769FAB}" type="sibTrans" cxnId="{838512B7-948A-4732-B097-BCD968925369}">
      <dgm:prSet/>
      <dgm:spPr/>
      <dgm:t>
        <a:bodyPr/>
        <a:lstStyle/>
        <a:p>
          <a:endParaRPr lang="en-US"/>
        </a:p>
      </dgm:t>
    </dgm:pt>
    <dgm:pt modelId="{D0A2F11B-B73C-4F2A-B4BE-9470B76ABB94}">
      <dgm:prSet phldrT="[Text]" custT="1"/>
      <dgm:spPr/>
      <dgm:t>
        <a:bodyPr/>
        <a:lstStyle/>
        <a:p>
          <a:r>
            <a:rPr lang="en-US" sz="2200" b="1" dirty="0">
              <a:effectLst/>
              <a:latin typeface="Calibri" panose="020F0502020204030204" pitchFamily="34" charset="0"/>
              <a:ea typeface="Calibri" panose="020F0502020204030204" pitchFamily="34" charset="0"/>
              <a:cs typeface="Times New Roman" panose="02020603050405020304" pitchFamily="18" charset="0"/>
            </a:rPr>
            <a:t>99.98% Federal</a:t>
          </a:r>
        </a:p>
        <a:p>
          <a:r>
            <a:rPr lang="en-US" sz="2200" b="1" dirty="0">
              <a:effectLst/>
              <a:latin typeface="Calibri" panose="020F0502020204030204" pitchFamily="34" charset="0"/>
              <a:cs typeface="Times New Roman" panose="02020603050405020304" pitchFamily="18" charset="0"/>
            </a:rPr>
            <a:t>.02% State</a:t>
          </a:r>
          <a:endParaRPr lang="en-US" sz="2200" dirty="0"/>
        </a:p>
      </dgm:t>
    </dgm:pt>
    <dgm:pt modelId="{89A215CD-E51E-45A1-B264-ED90299DF072}" type="sibTrans" cxnId="{2831DDEF-4D39-43CB-BBA2-A0828F83BFDF}">
      <dgm:prSet/>
      <dgm:spPr/>
      <dgm:t>
        <a:bodyPr/>
        <a:lstStyle/>
        <a:p>
          <a:endParaRPr lang="en-US"/>
        </a:p>
      </dgm:t>
    </dgm:pt>
    <dgm:pt modelId="{5AF854D5-7DB7-41DB-A475-081A7041E690}" type="parTrans" cxnId="{2831DDEF-4D39-43CB-BBA2-A0828F83BFDF}">
      <dgm:prSet/>
      <dgm:spPr/>
      <dgm:t>
        <a:bodyPr/>
        <a:lstStyle/>
        <a:p>
          <a:endParaRPr lang="en-US"/>
        </a:p>
      </dgm:t>
    </dgm:pt>
    <dgm:pt modelId="{F4FEE945-1B4A-49CB-B245-079D4458AA5C}">
      <dgm:prSet phldrT="[Text]" custT="1"/>
      <dgm:spPr/>
      <dgm:t>
        <a:bodyPr/>
        <a:lstStyle/>
        <a:p>
          <a:r>
            <a:rPr lang="en-US" sz="2200" b="1" dirty="0"/>
            <a:t>2,271</a:t>
          </a:r>
        </a:p>
      </dgm:t>
    </dgm:pt>
    <dgm:pt modelId="{0EB94D33-F789-4EC5-B349-91D5A862729E}" type="parTrans" cxnId="{FCF8763B-96BF-4D64-B303-E546D1EDC03A}">
      <dgm:prSet/>
      <dgm:spPr/>
      <dgm:t>
        <a:bodyPr/>
        <a:lstStyle/>
        <a:p>
          <a:endParaRPr lang="en-US"/>
        </a:p>
      </dgm:t>
    </dgm:pt>
    <dgm:pt modelId="{14162789-AA12-45ED-9800-370F9D7F432C}" type="sibTrans" cxnId="{FCF8763B-96BF-4D64-B303-E546D1EDC03A}">
      <dgm:prSet/>
      <dgm:spPr/>
      <dgm:t>
        <a:bodyPr/>
        <a:lstStyle/>
        <a:p>
          <a:endParaRPr lang="en-US"/>
        </a:p>
      </dgm:t>
    </dgm:pt>
    <dgm:pt modelId="{DE0A1EF7-AA71-442C-8267-0E1D43355FD0}">
      <dgm:prSet phldrT="[Text]" custT="1"/>
      <dgm:spPr/>
      <dgm:t>
        <a:bodyPr/>
        <a:lstStyle/>
        <a:p>
          <a:endParaRPr lang="en-US" sz="2200" b="1" dirty="0"/>
        </a:p>
      </dgm:t>
    </dgm:pt>
    <dgm:pt modelId="{EF46633D-5D3C-49A8-9E6A-BF31B3A425C7}" type="parTrans" cxnId="{A8CF5A1B-867D-4821-A617-A22EEF43D524}">
      <dgm:prSet/>
      <dgm:spPr/>
      <dgm:t>
        <a:bodyPr/>
        <a:lstStyle/>
        <a:p>
          <a:endParaRPr lang="en-US"/>
        </a:p>
      </dgm:t>
    </dgm:pt>
    <dgm:pt modelId="{9CFDADD1-8918-4F18-9EDB-D51FB70F3C41}" type="sibTrans" cxnId="{A8CF5A1B-867D-4821-A617-A22EEF43D524}">
      <dgm:prSet/>
      <dgm:spPr/>
      <dgm:t>
        <a:bodyPr/>
        <a:lstStyle/>
        <a:p>
          <a:endParaRPr lang="en-US"/>
        </a:p>
      </dgm:t>
    </dgm:pt>
    <dgm:pt modelId="{F4EBE059-216D-41C8-9170-F70474D749D3}">
      <dgm:prSet phldrT="[Text]" custT="1"/>
      <dgm:spPr/>
      <dgm:t>
        <a:bodyPr/>
        <a:lstStyle/>
        <a:p>
          <a:r>
            <a:rPr lang="en-US" sz="2200" b="1" dirty="0"/>
            <a:t>Applications Processed</a:t>
          </a:r>
        </a:p>
      </dgm:t>
    </dgm:pt>
    <dgm:pt modelId="{6058F02F-5189-49E5-ADA1-760F48F0AC66}" type="parTrans" cxnId="{02A784D9-D3A6-40E2-A11F-A94C682675D4}">
      <dgm:prSet/>
      <dgm:spPr/>
      <dgm:t>
        <a:bodyPr/>
        <a:lstStyle/>
        <a:p>
          <a:endParaRPr lang="en-US"/>
        </a:p>
      </dgm:t>
    </dgm:pt>
    <dgm:pt modelId="{40693636-4E58-438F-B9AC-6A56B8671DE1}" type="sibTrans" cxnId="{02A784D9-D3A6-40E2-A11F-A94C682675D4}">
      <dgm:prSet/>
      <dgm:spPr/>
      <dgm:t>
        <a:bodyPr/>
        <a:lstStyle/>
        <a:p>
          <a:endParaRPr lang="en-US"/>
        </a:p>
      </dgm:t>
    </dgm:pt>
    <dgm:pt modelId="{77B34E74-468C-4AA8-BC67-E828AEA8D80A}">
      <dgm:prSet phldrT="[Text]" custT="1"/>
      <dgm:spPr/>
      <dgm:t>
        <a:bodyPr/>
        <a:lstStyle/>
        <a:p>
          <a:r>
            <a:rPr lang="en-US" sz="2200" kern="1200" dirty="0"/>
            <a:t>$</a:t>
          </a:r>
          <a:r>
            <a:rPr lang="en-US" sz="2200" b="1" kern="1200" dirty="0">
              <a:solidFill>
                <a:srgbClr val="161718">
                  <a:hueOff val="0"/>
                  <a:satOff val="0"/>
                  <a:lumOff val="0"/>
                  <a:alphaOff val="0"/>
                </a:srgbClr>
              </a:solidFill>
              <a:latin typeface="Calibri" panose="020F0502020204030204"/>
              <a:ea typeface="+mn-ea"/>
              <a:cs typeface="+mn-cs"/>
            </a:rPr>
            <a:t>1,940,616</a:t>
          </a:r>
        </a:p>
      </dgm:t>
    </dgm:pt>
    <dgm:pt modelId="{2D450C9E-9986-4A9D-A725-357E3962D669}" type="sibTrans" cxnId="{8C7B99F4-ABA2-427D-B287-DD1B74FBF24D}">
      <dgm:prSet/>
      <dgm:spPr/>
      <dgm:t>
        <a:bodyPr/>
        <a:lstStyle/>
        <a:p>
          <a:endParaRPr lang="en-US"/>
        </a:p>
      </dgm:t>
    </dgm:pt>
    <dgm:pt modelId="{21D6AA1B-98DB-49C1-8C02-DD25439B894D}" type="parTrans" cxnId="{8C7B99F4-ABA2-427D-B287-DD1B74FBF24D}">
      <dgm:prSet/>
      <dgm:spPr/>
      <dgm:t>
        <a:bodyPr/>
        <a:lstStyle/>
        <a:p>
          <a:endParaRPr lang="en-US"/>
        </a:p>
      </dgm:t>
    </dgm:pt>
    <dgm:pt modelId="{67C5ECF1-6190-4E14-8532-33BBB6E10384}">
      <dgm:prSet phldrT="[Text]" phldr="1" custT="1"/>
      <dgm:spPr/>
      <dgm:t>
        <a:bodyPr/>
        <a:lstStyle/>
        <a:p>
          <a:endParaRPr lang="en-US" sz="2200" dirty="0"/>
        </a:p>
      </dgm:t>
    </dgm:pt>
    <dgm:pt modelId="{A8297DE0-977D-4BB4-B086-EC3A0B7D0B5A}" type="sibTrans" cxnId="{C53AC9F9-7916-45D4-9055-9CA66C0935FE}">
      <dgm:prSet/>
      <dgm:spPr/>
      <dgm:t>
        <a:bodyPr/>
        <a:lstStyle/>
        <a:p>
          <a:endParaRPr lang="en-US"/>
        </a:p>
      </dgm:t>
    </dgm:pt>
    <dgm:pt modelId="{0CEB2C63-464D-4A65-80C5-325A467F8B7C}" type="parTrans" cxnId="{C53AC9F9-7916-45D4-9055-9CA66C0935FE}">
      <dgm:prSet/>
      <dgm:spPr/>
      <dgm:t>
        <a:bodyPr/>
        <a:lstStyle/>
        <a:p>
          <a:endParaRPr lang="en-US"/>
        </a:p>
      </dgm:t>
    </dgm:pt>
    <dgm:pt modelId="{5146A0AA-1307-43E8-9BB5-C1EB0880E600}">
      <dgm:prSet phldrT="[Text]" phldr="1" custT="1"/>
      <dgm:spPr/>
      <dgm:t>
        <a:bodyPr/>
        <a:lstStyle/>
        <a:p>
          <a:endParaRPr lang="en-US" sz="2200" dirty="0"/>
        </a:p>
      </dgm:t>
    </dgm:pt>
    <dgm:pt modelId="{5170E48A-7E43-461F-8487-7535D27EA323}" type="sibTrans" cxnId="{166A6CA6-1290-4111-BD7A-0C081A3A5718}">
      <dgm:prSet/>
      <dgm:spPr/>
      <dgm:t>
        <a:bodyPr/>
        <a:lstStyle/>
        <a:p>
          <a:endParaRPr lang="en-US"/>
        </a:p>
      </dgm:t>
    </dgm:pt>
    <dgm:pt modelId="{C03BBB95-DDB1-4E3D-92B1-75DE4C1A6AEB}" type="parTrans" cxnId="{166A6CA6-1290-4111-BD7A-0C081A3A5718}">
      <dgm:prSet/>
      <dgm:spPr/>
      <dgm:t>
        <a:bodyPr/>
        <a:lstStyle/>
        <a:p>
          <a:endParaRPr lang="en-US"/>
        </a:p>
      </dgm:t>
    </dgm:pt>
    <dgm:pt modelId="{2471A53A-0E42-49B3-8660-63E582A5B07C}" type="pres">
      <dgm:prSet presAssocID="{A8049BD1-84CD-493E-A409-0378B342365C}" presName="Name0" presStyleCnt="0">
        <dgm:presLayoutVars>
          <dgm:chMax/>
          <dgm:chPref val="3"/>
          <dgm:dir/>
          <dgm:animOne val="branch"/>
          <dgm:animLvl val="lvl"/>
        </dgm:presLayoutVars>
      </dgm:prSet>
      <dgm:spPr/>
    </dgm:pt>
    <dgm:pt modelId="{442796FC-CE55-4A9B-88B6-9D235CD60536}" type="pres">
      <dgm:prSet presAssocID="{5146A0AA-1307-43E8-9BB5-C1EB0880E600}" presName="composite" presStyleCnt="0"/>
      <dgm:spPr/>
    </dgm:pt>
    <dgm:pt modelId="{2EB0C87C-EE69-47F2-8B89-B08D37BAB4CF}" type="pres">
      <dgm:prSet presAssocID="{5146A0AA-1307-43E8-9BB5-C1EB0880E600}" presName="FirstChild" presStyleLbl="revTx" presStyleIdx="0" presStyleCnt="6">
        <dgm:presLayoutVars>
          <dgm:chMax val="0"/>
          <dgm:chPref val="0"/>
          <dgm:bulletEnabled val="1"/>
        </dgm:presLayoutVars>
      </dgm:prSet>
      <dgm:spPr/>
    </dgm:pt>
    <dgm:pt modelId="{4C198C9B-FE9A-4113-8D09-008B61704016}" type="pres">
      <dgm:prSet presAssocID="{5146A0AA-1307-43E8-9BB5-C1EB0880E600}" presName="Parent" presStyleLbl="alignNode1" presStyleIdx="0" presStyleCnt="3">
        <dgm:presLayoutVars>
          <dgm:chMax val="3"/>
          <dgm:chPref val="3"/>
          <dgm:bulletEnabled val="1"/>
        </dgm:presLayoutVars>
      </dgm:prSet>
      <dgm:spPr/>
    </dgm:pt>
    <dgm:pt modelId="{CED8B1EE-3C2C-4B49-844D-97719ADD7901}" type="pres">
      <dgm:prSet presAssocID="{5146A0AA-1307-43E8-9BB5-C1EB0880E600}" presName="Accent" presStyleLbl="parChTrans1D1" presStyleIdx="0" presStyleCnt="3"/>
      <dgm:spPr/>
    </dgm:pt>
    <dgm:pt modelId="{894F56D2-53B3-4A62-9F19-5757648A7267}" type="pres">
      <dgm:prSet presAssocID="{5146A0AA-1307-43E8-9BB5-C1EB0880E600}" presName="Child" presStyleLbl="revTx" presStyleIdx="1" presStyleCnt="6">
        <dgm:presLayoutVars>
          <dgm:chMax val="0"/>
          <dgm:chPref val="0"/>
          <dgm:bulletEnabled val="1"/>
        </dgm:presLayoutVars>
      </dgm:prSet>
      <dgm:spPr/>
    </dgm:pt>
    <dgm:pt modelId="{5EF0B358-4858-4091-AC6C-D86CCF81D6D2}" type="pres">
      <dgm:prSet presAssocID="{5170E48A-7E43-461F-8487-7535D27EA323}" presName="sibTrans" presStyleCnt="0"/>
      <dgm:spPr/>
    </dgm:pt>
    <dgm:pt modelId="{446FAEAD-DAB3-4F3D-BA33-40501011A985}" type="pres">
      <dgm:prSet presAssocID="{DE0A1EF7-AA71-442C-8267-0E1D43355FD0}" presName="composite" presStyleCnt="0"/>
      <dgm:spPr/>
    </dgm:pt>
    <dgm:pt modelId="{32F6CCBE-8577-4586-940C-A6DA3445478F}" type="pres">
      <dgm:prSet presAssocID="{DE0A1EF7-AA71-442C-8267-0E1D43355FD0}" presName="FirstChild" presStyleLbl="revTx" presStyleIdx="2" presStyleCnt="6">
        <dgm:presLayoutVars>
          <dgm:chMax val="0"/>
          <dgm:chPref val="0"/>
          <dgm:bulletEnabled val="1"/>
        </dgm:presLayoutVars>
      </dgm:prSet>
      <dgm:spPr/>
    </dgm:pt>
    <dgm:pt modelId="{69686F6C-6767-49F5-8B0E-971A82846756}" type="pres">
      <dgm:prSet presAssocID="{DE0A1EF7-AA71-442C-8267-0E1D43355FD0}" presName="Parent" presStyleLbl="alignNode1" presStyleIdx="1" presStyleCnt="3">
        <dgm:presLayoutVars>
          <dgm:chMax val="3"/>
          <dgm:chPref val="3"/>
          <dgm:bulletEnabled val="1"/>
        </dgm:presLayoutVars>
      </dgm:prSet>
      <dgm:spPr/>
    </dgm:pt>
    <dgm:pt modelId="{F99BBB95-FFE3-4942-9890-924887E91F81}" type="pres">
      <dgm:prSet presAssocID="{DE0A1EF7-AA71-442C-8267-0E1D43355FD0}" presName="Accent" presStyleLbl="parChTrans1D1" presStyleIdx="1" presStyleCnt="3"/>
      <dgm:spPr/>
    </dgm:pt>
    <dgm:pt modelId="{E99FDC11-AFF3-4FC1-A2BB-5AF85D425AE0}" type="pres">
      <dgm:prSet presAssocID="{DE0A1EF7-AA71-442C-8267-0E1D43355FD0}" presName="Child" presStyleLbl="revTx" presStyleIdx="3" presStyleCnt="6">
        <dgm:presLayoutVars>
          <dgm:chMax val="0"/>
          <dgm:chPref val="0"/>
          <dgm:bulletEnabled val="1"/>
        </dgm:presLayoutVars>
      </dgm:prSet>
      <dgm:spPr/>
    </dgm:pt>
    <dgm:pt modelId="{EE035A36-87CE-4613-AE3C-CE957F422750}" type="pres">
      <dgm:prSet presAssocID="{9CFDADD1-8918-4F18-9EDB-D51FB70F3C41}" presName="sibTrans" presStyleCnt="0"/>
      <dgm:spPr/>
    </dgm:pt>
    <dgm:pt modelId="{FFA84311-81F1-4328-81BC-B17EFE1957AB}" type="pres">
      <dgm:prSet presAssocID="{67C5ECF1-6190-4E14-8532-33BBB6E10384}" presName="composite" presStyleCnt="0"/>
      <dgm:spPr/>
    </dgm:pt>
    <dgm:pt modelId="{C4F6692D-F333-4F14-B84F-D361E225494F}" type="pres">
      <dgm:prSet presAssocID="{67C5ECF1-6190-4E14-8532-33BBB6E10384}" presName="FirstChild" presStyleLbl="revTx" presStyleIdx="4" presStyleCnt="6">
        <dgm:presLayoutVars>
          <dgm:chMax val="0"/>
          <dgm:chPref val="0"/>
          <dgm:bulletEnabled val="1"/>
        </dgm:presLayoutVars>
      </dgm:prSet>
      <dgm:spPr/>
    </dgm:pt>
    <dgm:pt modelId="{DB47816A-19BD-4BF8-B145-9A669C74595A}" type="pres">
      <dgm:prSet presAssocID="{67C5ECF1-6190-4E14-8532-33BBB6E10384}" presName="Parent" presStyleLbl="alignNode1" presStyleIdx="2" presStyleCnt="3">
        <dgm:presLayoutVars>
          <dgm:chMax val="3"/>
          <dgm:chPref val="3"/>
          <dgm:bulletEnabled val="1"/>
        </dgm:presLayoutVars>
      </dgm:prSet>
      <dgm:spPr/>
    </dgm:pt>
    <dgm:pt modelId="{CDF0F173-625C-4561-B2E2-3D8CF8E60456}" type="pres">
      <dgm:prSet presAssocID="{67C5ECF1-6190-4E14-8532-33BBB6E10384}" presName="Accent" presStyleLbl="parChTrans1D1" presStyleIdx="2" presStyleCnt="3"/>
      <dgm:spPr/>
    </dgm:pt>
    <dgm:pt modelId="{284A5223-025C-45CA-8C23-AD41D37AB4F1}" type="pres">
      <dgm:prSet presAssocID="{67C5ECF1-6190-4E14-8532-33BBB6E10384}" presName="Child" presStyleLbl="revTx" presStyleIdx="5" presStyleCnt="6">
        <dgm:presLayoutVars>
          <dgm:chMax val="0"/>
          <dgm:chPref val="0"/>
          <dgm:bulletEnabled val="1"/>
        </dgm:presLayoutVars>
      </dgm:prSet>
      <dgm:spPr/>
    </dgm:pt>
  </dgm:ptLst>
  <dgm:cxnLst>
    <dgm:cxn modelId="{A8CF5A1B-867D-4821-A617-A22EEF43D524}" srcId="{A8049BD1-84CD-493E-A409-0378B342365C}" destId="{DE0A1EF7-AA71-442C-8267-0E1D43355FD0}" srcOrd="1" destOrd="0" parTransId="{EF46633D-5D3C-49A8-9E6A-BF31B3A425C7}" sibTransId="{9CFDADD1-8918-4F18-9EDB-D51FB70F3C41}"/>
    <dgm:cxn modelId="{2AE51623-8A13-4B4B-8ABC-002C8C994FE2}" type="presOf" srcId="{77B34E74-468C-4AA8-BC67-E828AEA8D80A}" destId="{C4F6692D-F333-4F14-B84F-D361E225494F}" srcOrd="0" destOrd="0" presId="urn:microsoft.com/office/officeart/2011/layout/TabList"/>
    <dgm:cxn modelId="{A6D92E25-7C27-4565-91AC-8F2A8324200D}" type="presOf" srcId="{67C5ECF1-6190-4E14-8532-33BBB6E10384}" destId="{DB47816A-19BD-4BF8-B145-9A669C74595A}" srcOrd="0" destOrd="0" presId="urn:microsoft.com/office/officeart/2011/layout/TabList"/>
    <dgm:cxn modelId="{B0A40529-08F0-400C-9231-D61A83A2CF23}" type="presOf" srcId="{F4EBE059-216D-41C8-9170-F70474D749D3}" destId="{E99FDC11-AFF3-4FC1-A2BB-5AF85D425AE0}" srcOrd="0" destOrd="0" presId="urn:microsoft.com/office/officeart/2011/layout/TabList"/>
    <dgm:cxn modelId="{FCF8763B-96BF-4D64-B303-E546D1EDC03A}" srcId="{DE0A1EF7-AA71-442C-8267-0E1D43355FD0}" destId="{F4FEE945-1B4A-49CB-B245-079D4458AA5C}" srcOrd="0" destOrd="0" parTransId="{0EB94D33-F789-4EC5-B349-91D5A862729E}" sibTransId="{14162789-AA12-45ED-9800-370F9D7F432C}"/>
    <dgm:cxn modelId="{6D60177E-A9E4-41D9-8A12-15883B8F237E}" srcId="{5146A0AA-1307-43E8-9BB5-C1EB0880E600}" destId="{C921A2B6-F98E-4405-AE79-BFA408E32F22}" srcOrd="1" destOrd="0" parTransId="{304F743A-E6B3-4F18-BF8F-042AE3822C4E}" sibTransId="{8CD00F78-90BF-4EE9-907C-3515194839AD}"/>
    <dgm:cxn modelId="{B80C368B-A016-46E3-863F-59299197C08C}" type="presOf" srcId="{F4FEE945-1B4A-49CB-B245-079D4458AA5C}" destId="{32F6CCBE-8577-4586-940C-A6DA3445478F}" srcOrd="0" destOrd="0" presId="urn:microsoft.com/office/officeart/2011/layout/TabList"/>
    <dgm:cxn modelId="{6FB5528B-0408-43E8-AE12-7B894A9F6588}" type="presOf" srcId="{C921A2B6-F98E-4405-AE79-BFA408E32F22}" destId="{894F56D2-53B3-4A62-9F19-5757648A7267}" srcOrd="0" destOrd="0" presId="urn:microsoft.com/office/officeart/2011/layout/TabList"/>
    <dgm:cxn modelId="{88C86E90-5F28-4A01-88F0-E434CC618F96}" type="presOf" srcId="{06440F8F-B1F9-44ED-8986-3F1A3BE47750}" destId="{284A5223-025C-45CA-8C23-AD41D37AB4F1}" srcOrd="0" destOrd="0" presId="urn:microsoft.com/office/officeart/2011/layout/TabList"/>
    <dgm:cxn modelId="{166A6CA6-1290-4111-BD7A-0C081A3A5718}" srcId="{A8049BD1-84CD-493E-A409-0378B342365C}" destId="{5146A0AA-1307-43E8-9BB5-C1EB0880E600}" srcOrd="0" destOrd="0" parTransId="{C03BBB95-DDB1-4E3D-92B1-75DE4C1A6AEB}" sibTransId="{5170E48A-7E43-461F-8487-7535D27EA323}"/>
    <dgm:cxn modelId="{3D7FC4AC-54B8-485E-8548-CD615DFFD876}" type="presOf" srcId="{A8049BD1-84CD-493E-A409-0378B342365C}" destId="{2471A53A-0E42-49B3-8660-63E582A5B07C}" srcOrd="0" destOrd="0" presId="urn:microsoft.com/office/officeart/2011/layout/TabList"/>
    <dgm:cxn modelId="{40CBCDAF-96B5-4A34-83AD-5B6E70682B4D}" type="presOf" srcId="{D0A2F11B-B73C-4F2A-B4BE-9470B76ABB94}" destId="{2EB0C87C-EE69-47F2-8B89-B08D37BAB4CF}" srcOrd="0" destOrd="0" presId="urn:microsoft.com/office/officeart/2011/layout/TabList"/>
    <dgm:cxn modelId="{838512B7-948A-4732-B097-BCD968925369}" srcId="{67C5ECF1-6190-4E14-8532-33BBB6E10384}" destId="{06440F8F-B1F9-44ED-8986-3F1A3BE47750}" srcOrd="1" destOrd="0" parTransId="{27208ADC-7A94-4AC8-8C0E-64953A025517}" sibTransId="{AED3E870-9A10-4DB6-BC29-574E12769FAB}"/>
    <dgm:cxn modelId="{D2055FB9-AD3B-408A-8228-BE784AF742C0}" type="presOf" srcId="{DE0A1EF7-AA71-442C-8267-0E1D43355FD0}" destId="{69686F6C-6767-49F5-8B0E-971A82846756}" srcOrd="0" destOrd="0" presId="urn:microsoft.com/office/officeart/2011/layout/TabList"/>
    <dgm:cxn modelId="{11A589CB-748A-46B0-971E-6362D7B77669}" type="presOf" srcId="{5146A0AA-1307-43E8-9BB5-C1EB0880E600}" destId="{4C198C9B-FE9A-4113-8D09-008B61704016}" srcOrd="0" destOrd="0" presId="urn:microsoft.com/office/officeart/2011/layout/TabList"/>
    <dgm:cxn modelId="{02A784D9-D3A6-40E2-A11F-A94C682675D4}" srcId="{DE0A1EF7-AA71-442C-8267-0E1D43355FD0}" destId="{F4EBE059-216D-41C8-9170-F70474D749D3}" srcOrd="1" destOrd="0" parTransId="{6058F02F-5189-49E5-ADA1-760F48F0AC66}" sibTransId="{40693636-4E58-438F-B9AC-6A56B8671DE1}"/>
    <dgm:cxn modelId="{2831DDEF-4D39-43CB-BBA2-A0828F83BFDF}" srcId="{5146A0AA-1307-43E8-9BB5-C1EB0880E600}" destId="{D0A2F11B-B73C-4F2A-B4BE-9470B76ABB94}" srcOrd="0" destOrd="0" parTransId="{5AF854D5-7DB7-41DB-A475-081A7041E690}" sibTransId="{89A215CD-E51E-45A1-B264-ED90299DF072}"/>
    <dgm:cxn modelId="{8C7B99F4-ABA2-427D-B287-DD1B74FBF24D}" srcId="{67C5ECF1-6190-4E14-8532-33BBB6E10384}" destId="{77B34E74-468C-4AA8-BC67-E828AEA8D80A}" srcOrd="0" destOrd="0" parTransId="{21D6AA1B-98DB-49C1-8C02-DD25439B894D}" sibTransId="{2D450C9E-9986-4A9D-A725-357E3962D669}"/>
    <dgm:cxn modelId="{C53AC9F9-7916-45D4-9055-9CA66C0935FE}" srcId="{A8049BD1-84CD-493E-A409-0378B342365C}" destId="{67C5ECF1-6190-4E14-8532-33BBB6E10384}" srcOrd="2" destOrd="0" parTransId="{0CEB2C63-464D-4A65-80C5-325A467F8B7C}" sibTransId="{A8297DE0-977D-4BB4-B086-EC3A0B7D0B5A}"/>
    <dgm:cxn modelId="{BAE23658-175C-41E9-A422-55E3EE7CE347}" type="presParOf" srcId="{2471A53A-0E42-49B3-8660-63E582A5B07C}" destId="{442796FC-CE55-4A9B-88B6-9D235CD60536}" srcOrd="0" destOrd="0" presId="urn:microsoft.com/office/officeart/2011/layout/TabList"/>
    <dgm:cxn modelId="{CBAC6831-8B46-4327-A713-F8563B3B36A7}" type="presParOf" srcId="{442796FC-CE55-4A9B-88B6-9D235CD60536}" destId="{2EB0C87C-EE69-47F2-8B89-B08D37BAB4CF}" srcOrd="0" destOrd="0" presId="urn:microsoft.com/office/officeart/2011/layout/TabList"/>
    <dgm:cxn modelId="{FCA078F4-D4C3-4442-8266-51ADCB47075C}" type="presParOf" srcId="{442796FC-CE55-4A9B-88B6-9D235CD60536}" destId="{4C198C9B-FE9A-4113-8D09-008B61704016}" srcOrd="1" destOrd="0" presId="urn:microsoft.com/office/officeart/2011/layout/TabList"/>
    <dgm:cxn modelId="{356507A2-BC18-45D6-90A6-6B0772637E1B}" type="presParOf" srcId="{442796FC-CE55-4A9B-88B6-9D235CD60536}" destId="{CED8B1EE-3C2C-4B49-844D-97719ADD7901}" srcOrd="2" destOrd="0" presId="urn:microsoft.com/office/officeart/2011/layout/TabList"/>
    <dgm:cxn modelId="{C41C98D1-CD28-425B-8881-2F86A65DF1B6}" type="presParOf" srcId="{2471A53A-0E42-49B3-8660-63E582A5B07C}" destId="{894F56D2-53B3-4A62-9F19-5757648A7267}" srcOrd="1" destOrd="0" presId="urn:microsoft.com/office/officeart/2011/layout/TabList"/>
    <dgm:cxn modelId="{0166C3B5-B63E-439A-BA1B-5A8238AC3ABF}" type="presParOf" srcId="{2471A53A-0E42-49B3-8660-63E582A5B07C}" destId="{5EF0B358-4858-4091-AC6C-D86CCF81D6D2}" srcOrd="2" destOrd="0" presId="urn:microsoft.com/office/officeart/2011/layout/TabList"/>
    <dgm:cxn modelId="{191BCBD6-5117-41DC-B58A-D9DCAB61759A}" type="presParOf" srcId="{2471A53A-0E42-49B3-8660-63E582A5B07C}" destId="{446FAEAD-DAB3-4F3D-BA33-40501011A985}" srcOrd="3" destOrd="0" presId="urn:microsoft.com/office/officeart/2011/layout/TabList"/>
    <dgm:cxn modelId="{E81B900E-EEE3-4D40-8330-6A30D3419924}" type="presParOf" srcId="{446FAEAD-DAB3-4F3D-BA33-40501011A985}" destId="{32F6CCBE-8577-4586-940C-A6DA3445478F}" srcOrd="0" destOrd="0" presId="urn:microsoft.com/office/officeart/2011/layout/TabList"/>
    <dgm:cxn modelId="{E5F685BE-DD24-4B26-944A-DC15F708933D}" type="presParOf" srcId="{446FAEAD-DAB3-4F3D-BA33-40501011A985}" destId="{69686F6C-6767-49F5-8B0E-971A82846756}" srcOrd="1" destOrd="0" presId="urn:microsoft.com/office/officeart/2011/layout/TabList"/>
    <dgm:cxn modelId="{83CF0E77-54CB-4019-B6FD-C274AE9BDB41}" type="presParOf" srcId="{446FAEAD-DAB3-4F3D-BA33-40501011A985}" destId="{F99BBB95-FFE3-4942-9890-924887E91F81}" srcOrd="2" destOrd="0" presId="urn:microsoft.com/office/officeart/2011/layout/TabList"/>
    <dgm:cxn modelId="{20371903-B3E7-4191-ABBB-0F8D78A98C7E}" type="presParOf" srcId="{2471A53A-0E42-49B3-8660-63E582A5B07C}" destId="{E99FDC11-AFF3-4FC1-A2BB-5AF85D425AE0}" srcOrd="4" destOrd="0" presId="urn:microsoft.com/office/officeart/2011/layout/TabList"/>
    <dgm:cxn modelId="{3F00B72F-9C02-4B05-9913-4073C2D41F5B}" type="presParOf" srcId="{2471A53A-0E42-49B3-8660-63E582A5B07C}" destId="{EE035A36-87CE-4613-AE3C-CE957F422750}" srcOrd="5" destOrd="0" presId="urn:microsoft.com/office/officeart/2011/layout/TabList"/>
    <dgm:cxn modelId="{14F8793A-9F06-4699-83C0-13FC10DF7E0B}" type="presParOf" srcId="{2471A53A-0E42-49B3-8660-63E582A5B07C}" destId="{FFA84311-81F1-4328-81BC-B17EFE1957AB}" srcOrd="6" destOrd="0" presId="urn:microsoft.com/office/officeart/2011/layout/TabList"/>
    <dgm:cxn modelId="{68EEA008-02C1-485D-A814-D0869AAECDB3}" type="presParOf" srcId="{FFA84311-81F1-4328-81BC-B17EFE1957AB}" destId="{C4F6692D-F333-4F14-B84F-D361E225494F}" srcOrd="0" destOrd="0" presId="urn:microsoft.com/office/officeart/2011/layout/TabList"/>
    <dgm:cxn modelId="{CCA559ED-A7C3-42A3-BB13-C27A366D8EAC}" type="presParOf" srcId="{FFA84311-81F1-4328-81BC-B17EFE1957AB}" destId="{DB47816A-19BD-4BF8-B145-9A669C74595A}" srcOrd="1" destOrd="0" presId="urn:microsoft.com/office/officeart/2011/layout/TabList"/>
    <dgm:cxn modelId="{AEA0C832-5E73-4E4A-AC31-9A42CF6640AA}" type="presParOf" srcId="{FFA84311-81F1-4328-81BC-B17EFE1957AB}" destId="{CDF0F173-625C-4561-B2E2-3D8CF8E60456}" srcOrd="2" destOrd="0" presId="urn:microsoft.com/office/officeart/2011/layout/TabList"/>
    <dgm:cxn modelId="{4FF6BAC9-4F7F-449E-AE9F-A5EA92E70E23}" type="presParOf" srcId="{2471A53A-0E42-49B3-8660-63E582A5B07C}" destId="{284A5223-025C-45CA-8C23-AD41D37AB4F1}"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6AB58-0C18-4A6F-83D7-A0FFD5FD0C3C}">
      <dsp:nvSpPr>
        <dsp:cNvPr id="0" name=""/>
        <dsp:cNvSpPr/>
      </dsp:nvSpPr>
      <dsp:spPr>
        <a:xfrm>
          <a:off x="0" y="4039905"/>
          <a:ext cx="2325478"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DF0F173-625C-4561-B2E2-3D8CF8E60456}">
      <dsp:nvSpPr>
        <dsp:cNvPr id="0" name=""/>
        <dsp:cNvSpPr/>
      </dsp:nvSpPr>
      <dsp:spPr>
        <a:xfrm>
          <a:off x="0" y="2826190"/>
          <a:ext cx="2325478"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99BBB95-FFE3-4942-9890-924887E91F81}">
      <dsp:nvSpPr>
        <dsp:cNvPr id="0" name=""/>
        <dsp:cNvSpPr/>
      </dsp:nvSpPr>
      <dsp:spPr>
        <a:xfrm>
          <a:off x="0" y="1612474"/>
          <a:ext cx="2325478"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ED8B1EE-3C2C-4B49-844D-97719ADD7901}">
      <dsp:nvSpPr>
        <dsp:cNvPr id="0" name=""/>
        <dsp:cNvSpPr/>
      </dsp:nvSpPr>
      <dsp:spPr>
        <a:xfrm>
          <a:off x="0" y="398759"/>
          <a:ext cx="2325478"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B0C87C-EE69-47F2-8B89-B08D37BAB4CF}">
      <dsp:nvSpPr>
        <dsp:cNvPr id="0" name=""/>
        <dsp:cNvSpPr/>
      </dsp:nvSpPr>
      <dsp:spPr>
        <a:xfrm>
          <a:off x="604624" y="859"/>
          <a:ext cx="1720853" cy="397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1" kern="1200">
              <a:effectLst/>
              <a:latin typeface="Calibri" panose="020F0502020204030204" pitchFamily="34" charset="0"/>
              <a:ea typeface="Calibri" panose="020F0502020204030204" pitchFamily="34" charset="0"/>
              <a:cs typeface="Times New Roman" panose="02020603050405020304" pitchFamily="18" charset="0"/>
            </a:rPr>
            <a:t>100% Federal</a:t>
          </a:r>
          <a:endParaRPr lang="en-US" sz="1800" kern="1200" dirty="0"/>
        </a:p>
      </dsp:txBody>
      <dsp:txXfrm>
        <a:off x="604624" y="859"/>
        <a:ext cx="1720853" cy="397900"/>
      </dsp:txXfrm>
    </dsp:sp>
    <dsp:sp modelId="{4C198C9B-FE9A-4113-8D09-008B61704016}">
      <dsp:nvSpPr>
        <dsp:cNvPr id="0" name=""/>
        <dsp:cNvSpPr/>
      </dsp:nvSpPr>
      <dsp:spPr>
        <a:xfrm>
          <a:off x="0" y="859"/>
          <a:ext cx="604624" cy="397900"/>
        </a:xfrm>
        <a:prstGeom prst="round2SameRect">
          <a:avLst>
            <a:gd name="adj1" fmla="val 16670"/>
            <a:gd name="adj2" fmla="val 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19427" y="20286"/>
        <a:ext cx="565770" cy="378473"/>
      </dsp:txXfrm>
    </dsp:sp>
    <dsp:sp modelId="{894F56D2-53B3-4A62-9F19-5757648A7267}">
      <dsp:nvSpPr>
        <dsp:cNvPr id="0" name=""/>
        <dsp:cNvSpPr/>
      </dsp:nvSpPr>
      <dsp:spPr>
        <a:xfrm>
          <a:off x="0" y="398759"/>
          <a:ext cx="2325478" cy="7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Benefits Funding Source</a:t>
          </a:r>
        </a:p>
      </dsp:txBody>
      <dsp:txXfrm>
        <a:off x="0" y="398759"/>
        <a:ext cx="2325478" cy="795920"/>
      </dsp:txXfrm>
    </dsp:sp>
    <dsp:sp modelId="{32F6CCBE-8577-4586-940C-A6DA3445478F}">
      <dsp:nvSpPr>
        <dsp:cNvPr id="0" name=""/>
        <dsp:cNvSpPr/>
      </dsp:nvSpPr>
      <dsp:spPr>
        <a:xfrm>
          <a:off x="604624" y="1214574"/>
          <a:ext cx="1720853" cy="397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1" kern="1200" dirty="0"/>
            <a:t>48K</a:t>
          </a:r>
        </a:p>
      </dsp:txBody>
      <dsp:txXfrm>
        <a:off x="604624" y="1214574"/>
        <a:ext cx="1720853" cy="397900"/>
      </dsp:txXfrm>
    </dsp:sp>
    <dsp:sp modelId="{69686F6C-6767-49F5-8B0E-971A82846756}">
      <dsp:nvSpPr>
        <dsp:cNvPr id="0" name=""/>
        <dsp:cNvSpPr/>
      </dsp:nvSpPr>
      <dsp:spPr>
        <a:xfrm>
          <a:off x="0" y="1214574"/>
          <a:ext cx="604624" cy="397900"/>
        </a:xfrm>
        <a:prstGeom prst="round2SameRect">
          <a:avLst>
            <a:gd name="adj1" fmla="val 16670"/>
            <a:gd name="adj2" fmla="val 0"/>
          </a:avLst>
        </a:prstGeom>
        <a:gradFill rotWithShape="0">
          <a:gsLst>
            <a:gs pos="0">
              <a:schemeClr val="accent1">
                <a:shade val="50000"/>
                <a:hueOff val="201247"/>
                <a:satOff val="-4901"/>
                <a:lumOff val="21448"/>
                <a:alphaOff val="0"/>
                <a:satMod val="103000"/>
                <a:lumMod val="102000"/>
                <a:tint val="94000"/>
              </a:schemeClr>
            </a:gs>
            <a:gs pos="50000">
              <a:schemeClr val="accent1">
                <a:shade val="50000"/>
                <a:hueOff val="201247"/>
                <a:satOff val="-4901"/>
                <a:lumOff val="21448"/>
                <a:alphaOff val="0"/>
                <a:satMod val="110000"/>
                <a:lumMod val="100000"/>
                <a:shade val="100000"/>
              </a:schemeClr>
            </a:gs>
            <a:gs pos="100000">
              <a:schemeClr val="accent1">
                <a:shade val="50000"/>
                <a:hueOff val="201247"/>
                <a:satOff val="-4901"/>
                <a:lumOff val="2144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endParaRPr lang="en-US" sz="1800" b="1" kern="1200" dirty="0"/>
        </a:p>
      </dsp:txBody>
      <dsp:txXfrm>
        <a:off x="19427" y="1234001"/>
        <a:ext cx="565770" cy="378473"/>
      </dsp:txXfrm>
    </dsp:sp>
    <dsp:sp modelId="{E99FDC11-AFF3-4FC1-A2BB-5AF85D425AE0}">
      <dsp:nvSpPr>
        <dsp:cNvPr id="0" name=""/>
        <dsp:cNvSpPr/>
      </dsp:nvSpPr>
      <dsp:spPr>
        <a:xfrm>
          <a:off x="0" y="1612474"/>
          <a:ext cx="2325478" cy="7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Applications processed</a:t>
          </a:r>
        </a:p>
      </dsp:txBody>
      <dsp:txXfrm>
        <a:off x="0" y="1612474"/>
        <a:ext cx="2325478" cy="795920"/>
      </dsp:txXfrm>
    </dsp:sp>
    <dsp:sp modelId="{C4F6692D-F333-4F14-B84F-D361E225494F}">
      <dsp:nvSpPr>
        <dsp:cNvPr id="0" name=""/>
        <dsp:cNvSpPr/>
      </dsp:nvSpPr>
      <dsp:spPr>
        <a:xfrm>
          <a:off x="604624" y="2428290"/>
          <a:ext cx="1720853" cy="397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1" kern="1200" dirty="0">
              <a:effectLst/>
              <a:latin typeface="Calibri" panose="020F0502020204030204" pitchFamily="34" charset="0"/>
              <a:ea typeface="Calibri" panose="020F0502020204030204" pitchFamily="34" charset="0"/>
              <a:cs typeface="Times New Roman" panose="02020603050405020304" pitchFamily="18" charset="0"/>
            </a:rPr>
            <a:t>$194  per month</a:t>
          </a:r>
          <a:endParaRPr lang="en-US" sz="1800" kern="1200" dirty="0"/>
        </a:p>
      </dsp:txBody>
      <dsp:txXfrm>
        <a:off x="604624" y="2428290"/>
        <a:ext cx="1720853" cy="397900"/>
      </dsp:txXfrm>
    </dsp:sp>
    <dsp:sp modelId="{DB47816A-19BD-4BF8-B145-9A669C74595A}">
      <dsp:nvSpPr>
        <dsp:cNvPr id="0" name=""/>
        <dsp:cNvSpPr/>
      </dsp:nvSpPr>
      <dsp:spPr>
        <a:xfrm>
          <a:off x="0" y="2428290"/>
          <a:ext cx="604624" cy="397900"/>
        </a:xfrm>
        <a:prstGeom prst="round2SameRect">
          <a:avLst>
            <a:gd name="adj1" fmla="val 16670"/>
            <a:gd name="adj2" fmla="val 0"/>
          </a:avLst>
        </a:prstGeom>
        <a:gradFill rotWithShape="0">
          <a:gsLst>
            <a:gs pos="0">
              <a:schemeClr val="accent1">
                <a:shade val="50000"/>
                <a:hueOff val="402493"/>
                <a:satOff val="-9802"/>
                <a:lumOff val="42896"/>
                <a:alphaOff val="0"/>
                <a:satMod val="103000"/>
                <a:lumMod val="102000"/>
                <a:tint val="94000"/>
              </a:schemeClr>
            </a:gs>
            <a:gs pos="50000">
              <a:schemeClr val="accent1">
                <a:shade val="50000"/>
                <a:hueOff val="402493"/>
                <a:satOff val="-9802"/>
                <a:lumOff val="42896"/>
                <a:alphaOff val="0"/>
                <a:satMod val="110000"/>
                <a:lumMod val="100000"/>
                <a:shade val="100000"/>
              </a:schemeClr>
            </a:gs>
            <a:gs pos="100000">
              <a:schemeClr val="accent1">
                <a:shade val="50000"/>
                <a:hueOff val="402493"/>
                <a:satOff val="-9802"/>
                <a:lumOff val="4289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19427" y="2447717"/>
        <a:ext cx="565770" cy="378473"/>
      </dsp:txXfrm>
    </dsp:sp>
    <dsp:sp modelId="{284A5223-025C-45CA-8C23-AD41D37AB4F1}">
      <dsp:nvSpPr>
        <dsp:cNvPr id="0" name=""/>
        <dsp:cNvSpPr/>
      </dsp:nvSpPr>
      <dsp:spPr>
        <a:xfrm>
          <a:off x="0" y="2826190"/>
          <a:ext cx="2325478" cy="7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effectLst/>
              <a:latin typeface="Calibri" panose="020F0502020204030204" pitchFamily="34" charset="0"/>
              <a:ea typeface="Calibri" panose="020F0502020204030204" pitchFamily="34" charset="0"/>
              <a:cs typeface="Times New Roman" panose="02020603050405020304" pitchFamily="18" charset="0"/>
            </a:rPr>
            <a:t>Maximum Benefit for a Household</a:t>
          </a:r>
          <a:r>
            <a:rPr lang="en-US" sz="1400" b="1" kern="1200" baseline="0" dirty="0">
              <a:effectLst/>
              <a:latin typeface="Calibri" panose="020F0502020204030204" pitchFamily="34" charset="0"/>
              <a:ea typeface="Calibri" panose="020F0502020204030204" pitchFamily="34" charset="0"/>
              <a:cs typeface="Times New Roman" panose="02020603050405020304" pitchFamily="18" charset="0"/>
            </a:rPr>
            <a:t> of One</a:t>
          </a:r>
          <a:endParaRPr lang="en-US" sz="1400" b="1" kern="1200" dirty="0"/>
        </a:p>
      </dsp:txBody>
      <dsp:txXfrm>
        <a:off x="0" y="2826190"/>
        <a:ext cx="2325478" cy="795920"/>
      </dsp:txXfrm>
    </dsp:sp>
    <dsp:sp modelId="{D0F0834B-8E79-4440-A1B6-678839E7228E}">
      <dsp:nvSpPr>
        <dsp:cNvPr id="0" name=""/>
        <dsp:cNvSpPr/>
      </dsp:nvSpPr>
      <dsp:spPr>
        <a:xfrm>
          <a:off x="604624" y="3642005"/>
          <a:ext cx="1720853" cy="397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1" kern="1200" dirty="0"/>
            <a:t>112K</a:t>
          </a:r>
        </a:p>
      </dsp:txBody>
      <dsp:txXfrm>
        <a:off x="604624" y="3642005"/>
        <a:ext cx="1720853" cy="397900"/>
      </dsp:txXfrm>
    </dsp:sp>
    <dsp:sp modelId="{06F2EBD6-C3EC-464A-987D-08E9309BF3E2}">
      <dsp:nvSpPr>
        <dsp:cNvPr id="0" name=""/>
        <dsp:cNvSpPr/>
      </dsp:nvSpPr>
      <dsp:spPr>
        <a:xfrm>
          <a:off x="0" y="3642005"/>
          <a:ext cx="604624" cy="397900"/>
        </a:xfrm>
        <a:prstGeom prst="round2SameRect">
          <a:avLst>
            <a:gd name="adj1" fmla="val 16670"/>
            <a:gd name="adj2" fmla="val 0"/>
          </a:avLst>
        </a:prstGeom>
        <a:gradFill rotWithShape="0">
          <a:gsLst>
            <a:gs pos="0">
              <a:schemeClr val="accent1">
                <a:shade val="50000"/>
                <a:hueOff val="201247"/>
                <a:satOff val="-4901"/>
                <a:lumOff val="21448"/>
                <a:alphaOff val="0"/>
                <a:satMod val="103000"/>
                <a:lumMod val="102000"/>
                <a:tint val="94000"/>
              </a:schemeClr>
            </a:gs>
            <a:gs pos="50000">
              <a:schemeClr val="accent1">
                <a:shade val="50000"/>
                <a:hueOff val="201247"/>
                <a:satOff val="-4901"/>
                <a:lumOff val="21448"/>
                <a:alphaOff val="0"/>
                <a:satMod val="110000"/>
                <a:lumMod val="100000"/>
                <a:shade val="100000"/>
              </a:schemeClr>
            </a:gs>
            <a:gs pos="100000">
              <a:schemeClr val="accent1">
                <a:shade val="50000"/>
                <a:hueOff val="201247"/>
                <a:satOff val="-4901"/>
                <a:lumOff val="2144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endParaRPr lang="en-US" sz="1800" b="1" kern="1200" dirty="0"/>
        </a:p>
      </dsp:txBody>
      <dsp:txXfrm>
        <a:off x="19427" y="3661432"/>
        <a:ext cx="565770" cy="378473"/>
      </dsp:txXfrm>
    </dsp:sp>
    <dsp:sp modelId="{CEBF5FD0-4114-4501-82AC-8C2B60389DA5}">
      <dsp:nvSpPr>
        <dsp:cNvPr id="0" name=""/>
        <dsp:cNvSpPr/>
      </dsp:nvSpPr>
      <dsp:spPr>
        <a:xfrm>
          <a:off x="0" y="4039905"/>
          <a:ext cx="2325478" cy="7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Renewals Processed</a:t>
          </a:r>
        </a:p>
      </dsp:txBody>
      <dsp:txXfrm>
        <a:off x="0" y="4039905"/>
        <a:ext cx="2325478" cy="795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F1F5A-4ABC-4B42-92E7-F53DBD1D052F}">
      <dsp:nvSpPr>
        <dsp:cNvPr id="0" name=""/>
        <dsp:cNvSpPr/>
      </dsp:nvSpPr>
      <dsp:spPr>
        <a:xfrm>
          <a:off x="0" y="4422242"/>
          <a:ext cx="457200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0330F11-D2AE-4F58-B623-E73D3D47A3C9}">
      <dsp:nvSpPr>
        <dsp:cNvPr id="0" name=""/>
        <dsp:cNvSpPr/>
      </dsp:nvSpPr>
      <dsp:spPr>
        <a:xfrm>
          <a:off x="0" y="3093661"/>
          <a:ext cx="457200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99BBB95-FFE3-4942-9890-924887E91F81}">
      <dsp:nvSpPr>
        <dsp:cNvPr id="0" name=""/>
        <dsp:cNvSpPr/>
      </dsp:nvSpPr>
      <dsp:spPr>
        <a:xfrm>
          <a:off x="0" y="1765079"/>
          <a:ext cx="457200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ED8B1EE-3C2C-4B49-844D-97719ADD7901}">
      <dsp:nvSpPr>
        <dsp:cNvPr id="0" name=""/>
        <dsp:cNvSpPr/>
      </dsp:nvSpPr>
      <dsp:spPr>
        <a:xfrm>
          <a:off x="0" y="436498"/>
          <a:ext cx="457200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B0C87C-EE69-47F2-8B89-B08D37BAB4CF}">
      <dsp:nvSpPr>
        <dsp:cNvPr id="0" name=""/>
        <dsp:cNvSpPr/>
      </dsp:nvSpPr>
      <dsp:spPr>
        <a:xfrm>
          <a:off x="1188719" y="940"/>
          <a:ext cx="3383280" cy="43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b" anchorCtr="0">
          <a:noAutofit/>
        </a:bodyPr>
        <a:lstStyle/>
        <a:p>
          <a:pPr marL="0" lvl="0" indent="0" algn="l" defTabSz="933450">
            <a:lnSpc>
              <a:spcPct val="90000"/>
            </a:lnSpc>
            <a:spcBef>
              <a:spcPct val="0"/>
            </a:spcBef>
            <a:spcAft>
              <a:spcPct val="35000"/>
            </a:spcAft>
            <a:buNone/>
          </a:pPr>
          <a:r>
            <a:rPr lang="en-US" sz="2100" b="1" kern="1200" dirty="0">
              <a:effectLst/>
              <a:latin typeface="Calibri" panose="020F0502020204030204" pitchFamily="34" charset="0"/>
              <a:ea typeface="Calibri" panose="020F0502020204030204" pitchFamily="34" charset="0"/>
              <a:cs typeface="Times New Roman" panose="02020603050405020304" pitchFamily="18" charset="0"/>
            </a:rPr>
            <a:t>Mix of Federal &amp; State Funds</a:t>
          </a:r>
          <a:endParaRPr lang="en-US" sz="2100" kern="1200" dirty="0"/>
        </a:p>
      </dsp:txBody>
      <dsp:txXfrm>
        <a:off x="1188719" y="940"/>
        <a:ext cx="3383280" cy="435557"/>
      </dsp:txXfrm>
    </dsp:sp>
    <dsp:sp modelId="{4C198C9B-FE9A-4113-8D09-008B61704016}">
      <dsp:nvSpPr>
        <dsp:cNvPr id="0" name=""/>
        <dsp:cNvSpPr/>
      </dsp:nvSpPr>
      <dsp:spPr>
        <a:xfrm>
          <a:off x="0" y="940"/>
          <a:ext cx="1188720" cy="435557"/>
        </a:xfrm>
        <a:prstGeom prst="round2SameRect">
          <a:avLst>
            <a:gd name="adj1" fmla="val 16670"/>
            <a:gd name="adj2" fmla="val 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21266" y="22206"/>
        <a:ext cx="1146188" cy="414291"/>
      </dsp:txXfrm>
    </dsp:sp>
    <dsp:sp modelId="{894F56D2-53B3-4A62-9F19-5757648A7267}">
      <dsp:nvSpPr>
        <dsp:cNvPr id="0" name=""/>
        <dsp:cNvSpPr/>
      </dsp:nvSpPr>
      <dsp:spPr>
        <a:xfrm>
          <a:off x="0" y="436498"/>
          <a:ext cx="4572000" cy="871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Benefits Funding Source</a:t>
          </a:r>
        </a:p>
      </dsp:txBody>
      <dsp:txXfrm>
        <a:off x="0" y="436498"/>
        <a:ext cx="4572000" cy="871245"/>
      </dsp:txXfrm>
    </dsp:sp>
    <dsp:sp modelId="{32F6CCBE-8577-4586-940C-A6DA3445478F}">
      <dsp:nvSpPr>
        <dsp:cNvPr id="0" name=""/>
        <dsp:cNvSpPr/>
      </dsp:nvSpPr>
      <dsp:spPr>
        <a:xfrm>
          <a:off x="1188719" y="1329521"/>
          <a:ext cx="3383280" cy="43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t>847,698</a:t>
          </a:r>
        </a:p>
      </dsp:txBody>
      <dsp:txXfrm>
        <a:off x="1188719" y="1329521"/>
        <a:ext cx="3383280" cy="435557"/>
      </dsp:txXfrm>
    </dsp:sp>
    <dsp:sp modelId="{69686F6C-6767-49F5-8B0E-971A82846756}">
      <dsp:nvSpPr>
        <dsp:cNvPr id="0" name=""/>
        <dsp:cNvSpPr/>
      </dsp:nvSpPr>
      <dsp:spPr>
        <a:xfrm>
          <a:off x="0" y="1329521"/>
          <a:ext cx="1188720" cy="435557"/>
        </a:xfrm>
        <a:prstGeom prst="round2SameRect">
          <a:avLst>
            <a:gd name="adj1" fmla="val 16670"/>
            <a:gd name="adj2" fmla="val 0"/>
          </a:avLst>
        </a:prstGeom>
        <a:gradFill rotWithShape="0">
          <a:gsLst>
            <a:gs pos="0">
              <a:schemeClr val="accent1">
                <a:shade val="50000"/>
                <a:hueOff val="201247"/>
                <a:satOff val="-4901"/>
                <a:lumOff val="21448"/>
                <a:alphaOff val="0"/>
                <a:satMod val="103000"/>
                <a:lumMod val="102000"/>
                <a:tint val="94000"/>
              </a:schemeClr>
            </a:gs>
            <a:gs pos="50000">
              <a:schemeClr val="accent1">
                <a:shade val="50000"/>
                <a:hueOff val="201247"/>
                <a:satOff val="-4901"/>
                <a:lumOff val="21448"/>
                <a:alphaOff val="0"/>
                <a:satMod val="110000"/>
                <a:lumMod val="100000"/>
                <a:shade val="100000"/>
              </a:schemeClr>
            </a:gs>
            <a:gs pos="100000">
              <a:schemeClr val="accent1">
                <a:shade val="50000"/>
                <a:hueOff val="201247"/>
                <a:satOff val="-4901"/>
                <a:lumOff val="2144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b="1" kern="1200" dirty="0"/>
        </a:p>
      </dsp:txBody>
      <dsp:txXfrm>
        <a:off x="21266" y="1350787"/>
        <a:ext cx="1146188" cy="414291"/>
      </dsp:txXfrm>
    </dsp:sp>
    <dsp:sp modelId="{E99FDC11-AFF3-4FC1-A2BB-5AF85D425AE0}">
      <dsp:nvSpPr>
        <dsp:cNvPr id="0" name=""/>
        <dsp:cNvSpPr/>
      </dsp:nvSpPr>
      <dsp:spPr>
        <a:xfrm>
          <a:off x="0" y="1765079"/>
          <a:ext cx="4572000" cy="871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Number of Families</a:t>
          </a:r>
        </a:p>
      </dsp:txBody>
      <dsp:txXfrm>
        <a:off x="0" y="1765079"/>
        <a:ext cx="4572000" cy="871245"/>
      </dsp:txXfrm>
    </dsp:sp>
    <dsp:sp modelId="{5F180EAA-07E9-4BF6-8515-F9B6C61BB2AC}">
      <dsp:nvSpPr>
        <dsp:cNvPr id="0" name=""/>
        <dsp:cNvSpPr/>
      </dsp:nvSpPr>
      <dsp:spPr>
        <a:xfrm>
          <a:off x="1188719" y="2658103"/>
          <a:ext cx="3383280" cy="43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t>2,226,634</a:t>
          </a:r>
        </a:p>
      </dsp:txBody>
      <dsp:txXfrm>
        <a:off x="1188719" y="2658103"/>
        <a:ext cx="3383280" cy="435557"/>
      </dsp:txXfrm>
    </dsp:sp>
    <dsp:sp modelId="{320B72DF-4704-41FB-999C-11BE40FDED48}">
      <dsp:nvSpPr>
        <dsp:cNvPr id="0" name=""/>
        <dsp:cNvSpPr/>
      </dsp:nvSpPr>
      <dsp:spPr>
        <a:xfrm>
          <a:off x="0" y="2658103"/>
          <a:ext cx="1188720" cy="435557"/>
        </a:xfrm>
        <a:prstGeom prst="round2SameRect">
          <a:avLst>
            <a:gd name="adj1" fmla="val 16670"/>
            <a:gd name="adj2" fmla="val 0"/>
          </a:avLst>
        </a:prstGeom>
        <a:gradFill rotWithShape="0">
          <a:gsLst>
            <a:gs pos="0">
              <a:schemeClr val="accent1">
                <a:shade val="50000"/>
                <a:hueOff val="402493"/>
                <a:satOff val="-9802"/>
                <a:lumOff val="42896"/>
                <a:alphaOff val="0"/>
                <a:satMod val="103000"/>
                <a:lumMod val="102000"/>
                <a:tint val="94000"/>
              </a:schemeClr>
            </a:gs>
            <a:gs pos="50000">
              <a:schemeClr val="accent1">
                <a:shade val="50000"/>
                <a:hueOff val="402493"/>
                <a:satOff val="-9802"/>
                <a:lumOff val="42896"/>
                <a:alphaOff val="0"/>
                <a:satMod val="110000"/>
                <a:lumMod val="100000"/>
                <a:shade val="100000"/>
              </a:schemeClr>
            </a:gs>
            <a:gs pos="100000">
              <a:schemeClr val="accent1">
                <a:shade val="50000"/>
                <a:hueOff val="402493"/>
                <a:satOff val="-9802"/>
                <a:lumOff val="4289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b="1" kern="1200" dirty="0"/>
        </a:p>
      </dsp:txBody>
      <dsp:txXfrm>
        <a:off x="21266" y="2679369"/>
        <a:ext cx="1146188" cy="414291"/>
      </dsp:txXfrm>
    </dsp:sp>
    <dsp:sp modelId="{4A6420AA-6812-4E1B-9024-3B7C16D13856}">
      <dsp:nvSpPr>
        <dsp:cNvPr id="0" name=""/>
        <dsp:cNvSpPr/>
      </dsp:nvSpPr>
      <dsp:spPr>
        <a:xfrm>
          <a:off x="0" y="3093661"/>
          <a:ext cx="4572000" cy="871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Number of individuals (May 2021) </a:t>
          </a:r>
        </a:p>
      </dsp:txBody>
      <dsp:txXfrm>
        <a:off x="0" y="3093661"/>
        <a:ext cx="4572000" cy="871245"/>
      </dsp:txXfrm>
    </dsp:sp>
    <dsp:sp modelId="{5DB78EB1-1FC4-4150-BBD2-8001891B6C7D}">
      <dsp:nvSpPr>
        <dsp:cNvPr id="0" name=""/>
        <dsp:cNvSpPr/>
      </dsp:nvSpPr>
      <dsp:spPr>
        <a:xfrm>
          <a:off x="1188719" y="3986684"/>
          <a:ext cx="3383280" cy="43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t>182,578</a:t>
          </a:r>
        </a:p>
      </dsp:txBody>
      <dsp:txXfrm>
        <a:off x="1188719" y="3986684"/>
        <a:ext cx="3383280" cy="435557"/>
      </dsp:txXfrm>
    </dsp:sp>
    <dsp:sp modelId="{2093211B-4EC3-4B0A-A678-F27D2D8C6D68}">
      <dsp:nvSpPr>
        <dsp:cNvPr id="0" name=""/>
        <dsp:cNvSpPr/>
      </dsp:nvSpPr>
      <dsp:spPr>
        <a:xfrm>
          <a:off x="0" y="3986684"/>
          <a:ext cx="1188720" cy="435557"/>
        </a:xfrm>
        <a:prstGeom prst="round2SameRect">
          <a:avLst>
            <a:gd name="adj1" fmla="val 16670"/>
            <a:gd name="adj2" fmla="val 0"/>
          </a:avLst>
        </a:prstGeom>
        <a:gradFill rotWithShape="0">
          <a:gsLst>
            <a:gs pos="0">
              <a:schemeClr val="accent1">
                <a:shade val="50000"/>
                <a:hueOff val="201247"/>
                <a:satOff val="-4901"/>
                <a:lumOff val="21448"/>
                <a:alphaOff val="0"/>
                <a:satMod val="103000"/>
                <a:lumMod val="102000"/>
                <a:tint val="94000"/>
              </a:schemeClr>
            </a:gs>
            <a:gs pos="50000">
              <a:schemeClr val="accent1">
                <a:shade val="50000"/>
                <a:hueOff val="201247"/>
                <a:satOff val="-4901"/>
                <a:lumOff val="21448"/>
                <a:alphaOff val="0"/>
                <a:satMod val="110000"/>
                <a:lumMod val="100000"/>
                <a:shade val="100000"/>
              </a:schemeClr>
            </a:gs>
            <a:gs pos="100000">
              <a:schemeClr val="accent1">
                <a:shade val="50000"/>
                <a:hueOff val="201247"/>
                <a:satOff val="-4901"/>
                <a:lumOff val="2144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b="1" kern="1200" dirty="0"/>
        </a:p>
      </dsp:txBody>
      <dsp:txXfrm>
        <a:off x="21266" y="4007950"/>
        <a:ext cx="1146188" cy="414291"/>
      </dsp:txXfrm>
    </dsp:sp>
    <dsp:sp modelId="{1EF5CD9A-F8F7-44A6-9010-537A6AAB0F32}">
      <dsp:nvSpPr>
        <dsp:cNvPr id="0" name=""/>
        <dsp:cNvSpPr/>
      </dsp:nvSpPr>
      <dsp:spPr>
        <a:xfrm>
          <a:off x="0" y="4422242"/>
          <a:ext cx="4572000" cy="871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Average number of children receiving PeachCare</a:t>
          </a:r>
        </a:p>
      </dsp:txBody>
      <dsp:txXfrm>
        <a:off x="0" y="4422242"/>
        <a:ext cx="4572000" cy="8712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0F173-625C-4561-B2E2-3D8CF8E60456}">
      <dsp:nvSpPr>
        <dsp:cNvPr id="0" name=""/>
        <dsp:cNvSpPr/>
      </dsp:nvSpPr>
      <dsp:spPr>
        <a:xfrm>
          <a:off x="0" y="4130394"/>
          <a:ext cx="457200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99BBB95-FFE3-4942-9890-924887E91F81}">
      <dsp:nvSpPr>
        <dsp:cNvPr id="0" name=""/>
        <dsp:cNvSpPr/>
      </dsp:nvSpPr>
      <dsp:spPr>
        <a:xfrm>
          <a:off x="0" y="2356324"/>
          <a:ext cx="457200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ED8B1EE-3C2C-4B49-844D-97719ADD7901}">
      <dsp:nvSpPr>
        <dsp:cNvPr id="0" name=""/>
        <dsp:cNvSpPr/>
      </dsp:nvSpPr>
      <dsp:spPr>
        <a:xfrm>
          <a:off x="0" y="582254"/>
          <a:ext cx="4572000" cy="0"/>
        </a:xfrm>
        <a:prstGeom prst="line">
          <a:avLst/>
        </a:pr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EB0C87C-EE69-47F2-8B89-B08D37BAB4CF}">
      <dsp:nvSpPr>
        <dsp:cNvPr id="0" name=""/>
        <dsp:cNvSpPr/>
      </dsp:nvSpPr>
      <dsp:spPr>
        <a:xfrm>
          <a:off x="1188719" y="649"/>
          <a:ext cx="3383280" cy="581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effectLst/>
              <a:latin typeface="Calibri" panose="020F0502020204030204" pitchFamily="34" charset="0"/>
              <a:ea typeface="Calibri" panose="020F0502020204030204" pitchFamily="34" charset="0"/>
              <a:cs typeface="Times New Roman" panose="02020603050405020304" pitchFamily="18" charset="0"/>
            </a:rPr>
            <a:t>99.98% Federal</a:t>
          </a:r>
        </a:p>
        <a:p>
          <a:pPr marL="0" lvl="0" indent="0" algn="l" defTabSz="977900">
            <a:lnSpc>
              <a:spcPct val="90000"/>
            </a:lnSpc>
            <a:spcBef>
              <a:spcPct val="0"/>
            </a:spcBef>
            <a:spcAft>
              <a:spcPct val="35000"/>
            </a:spcAft>
            <a:buNone/>
          </a:pPr>
          <a:r>
            <a:rPr lang="en-US" sz="2200" b="1" kern="1200" dirty="0">
              <a:effectLst/>
              <a:latin typeface="Calibri" panose="020F0502020204030204" pitchFamily="34" charset="0"/>
              <a:cs typeface="Times New Roman" panose="02020603050405020304" pitchFamily="18" charset="0"/>
            </a:rPr>
            <a:t>.02% State</a:t>
          </a:r>
          <a:endParaRPr lang="en-US" sz="2200" kern="1200" dirty="0"/>
        </a:p>
      </dsp:txBody>
      <dsp:txXfrm>
        <a:off x="1188719" y="649"/>
        <a:ext cx="3383280" cy="581605"/>
      </dsp:txXfrm>
    </dsp:sp>
    <dsp:sp modelId="{4C198C9B-FE9A-4113-8D09-008B61704016}">
      <dsp:nvSpPr>
        <dsp:cNvPr id="0" name=""/>
        <dsp:cNvSpPr/>
      </dsp:nvSpPr>
      <dsp:spPr>
        <a:xfrm>
          <a:off x="0" y="649"/>
          <a:ext cx="1188720" cy="581605"/>
        </a:xfrm>
        <a:prstGeom prst="round2SameRect">
          <a:avLst>
            <a:gd name="adj1" fmla="val 16670"/>
            <a:gd name="adj2" fmla="val 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28397" y="29046"/>
        <a:ext cx="1131926" cy="553208"/>
      </dsp:txXfrm>
    </dsp:sp>
    <dsp:sp modelId="{894F56D2-53B3-4A62-9F19-5757648A7267}">
      <dsp:nvSpPr>
        <dsp:cNvPr id="0" name=""/>
        <dsp:cNvSpPr/>
      </dsp:nvSpPr>
      <dsp:spPr>
        <a:xfrm>
          <a:off x="0" y="582254"/>
          <a:ext cx="4572000" cy="116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Funding Source</a:t>
          </a:r>
        </a:p>
      </dsp:txBody>
      <dsp:txXfrm>
        <a:off x="0" y="582254"/>
        <a:ext cx="4572000" cy="1163384"/>
      </dsp:txXfrm>
    </dsp:sp>
    <dsp:sp modelId="{32F6CCBE-8577-4586-940C-A6DA3445478F}">
      <dsp:nvSpPr>
        <dsp:cNvPr id="0" name=""/>
        <dsp:cNvSpPr/>
      </dsp:nvSpPr>
      <dsp:spPr>
        <a:xfrm>
          <a:off x="1188719" y="1774719"/>
          <a:ext cx="3383280" cy="581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b="1" kern="1200" dirty="0"/>
            <a:t>2,271</a:t>
          </a:r>
        </a:p>
      </dsp:txBody>
      <dsp:txXfrm>
        <a:off x="1188719" y="1774719"/>
        <a:ext cx="3383280" cy="581605"/>
      </dsp:txXfrm>
    </dsp:sp>
    <dsp:sp modelId="{69686F6C-6767-49F5-8B0E-971A82846756}">
      <dsp:nvSpPr>
        <dsp:cNvPr id="0" name=""/>
        <dsp:cNvSpPr/>
      </dsp:nvSpPr>
      <dsp:spPr>
        <a:xfrm>
          <a:off x="0" y="1774719"/>
          <a:ext cx="1188720" cy="581605"/>
        </a:xfrm>
        <a:prstGeom prst="round2SameRect">
          <a:avLst>
            <a:gd name="adj1" fmla="val 16670"/>
            <a:gd name="adj2" fmla="val 0"/>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b="1" kern="1200" dirty="0"/>
        </a:p>
      </dsp:txBody>
      <dsp:txXfrm>
        <a:off x="28397" y="1803116"/>
        <a:ext cx="1131926" cy="553208"/>
      </dsp:txXfrm>
    </dsp:sp>
    <dsp:sp modelId="{E99FDC11-AFF3-4FC1-A2BB-5AF85D425AE0}">
      <dsp:nvSpPr>
        <dsp:cNvPr id="0" name=""/>
        <dsp:cNvSpPr/>
      </dsp:nvSpPr>
      <dsp:spPr>
        <a:xfrm>
          <a:off x="0" y="2356324"/>
          <a:ext cx="4572000" cy="116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t>Applications Processed</a:t>
          </a:r>
        </a:p>
      </dsp:txBody>
      <dsp:txXfrm>
        <a:off x="0" y="2356324"/>
        <a:ext cx="4572000" cy="1163384"/>
      </dsp:txXfrm>
    </dsp:sp>
    <dsp:sp modelId="{C4F6692D-F333-4F14-B84F-D361E225494F}">
      <dsp:nvSpPr>
        <dsp:cNvPr id="0" name=""/>
        <dsp:cNvSpPr/>
      </dsp:nvSpPr>
      <dsp:spPr>
        <a:xfrm>
          <a:off x="1188719" y="3548789"/>
          <a:ext cx="3383280" cy="581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None/>
          </a:pPr>
          <a:r>
            <a:rPr lang="en-US" sz="2200" kern="1200" dirty="0"/>
            <a:t>$</a:t>
          </a:r>
          <a:r>
            <a:rPr lang="en-US" sz="2200" b="1" kern="1200" dirty="0">
              <a:solidFill>
                <a:srgbClr val="161718">
                  <a:hueOff val="0"/>
                  <a:satOff val="0"/>
                  <a:lumOff val="0"/>
                  <a:alphaOff val="0"/>
                </a:srgbClr>
              </a:solidFill>
              <a:latin typeface="Calibri" panose="020F0502020204030204"/>
              <a:ea typeface="+mn-ea"/>
              <a:cs typeface="+mn-cs"/>
            </a:rPr>
            <a:t>1,940,616</a:t>
          </a:r>
        </a:p>
      </dsp:txBody>
      <dsp:txXfrm>
        <a:off x="1188719" y="3548789"/>
        <a:ext cx="3383280" cy="581605"/>
      </dsp:txXfrm>
    </dsp:sp>
    <dsp:sp modelId="{DB47816A-19BD-4BF8-B145-9A669C74595A}">
      <dsp:nvSpPr>
        <dsp:cNvPr id="0" name=""/>
        <dsp:cNvSpPr/>
      </dsp:nvSpPr>
      <dsp:spPr>
        <a:xfrm>
          <a:off x="0" y="3548789"/>
          <a:ext cx="1188720" cy="581605"/>
        </a:xfrm>
        <a:prstGeom prst="round2SameRect">
          <a:avLst>
            <a:gd name="adj1" fmla="val 16670"/>
            <a:gd name="adj2" fmla="val 0"/>
          </a:avLst>
        </a:prstGeom>
        <a:gradFill rotWithShape="0">
          <a:gsLst>
            <a:gs pos="0">
              <a:schemeClr val="accent1">
                <a:shade val="50000"/>
                <a:hueOff val="268329"/>
                <a:satOff val="-6535"/>
                <a:lumOff val="28597"/>
                <a:alphaOff val="0"/>
                <a:satMod val="103000"/>
                <a:lumMod val="102000"/>
                <a:tint val="94000"/>
              </a:schemeClr>
            </a:gs>
            <a:gs pos="50000">
              <a:schemeClr val="accent1">
                <a:shade val="50000"/>
                <a:hueOff val="268329"/>
                <a:satOff val="-6535"/>
                <a:lumOff val="28597"/>
                <a:alphaOff val="0"/>
                <a:satMod val="110000"/>
                <a:lumMod val="100000"/>
                <a:shade val="100000"/>
              </a:schemeClr>
            </a:gs>
            <a:gs pos="100000">
              <a:schemeClr val="accent1">
                <a:shade val="50000"/>
                <a:hueOff val="268329"/>
                <a:satOff val="-6535"/>
                <a:lumOff val="2859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28397" y="3577186"/>
        <a:ext cx="1131926" cy="553208"/>
      </dsp:txXfrm>
    </dsp:sp>
    <dsp:sp modelId="{284A5223-025C-45CA-8C23-AD41D37AB4F1}">
      <dsp:nvSpPr>
        <dsp:cNvPr id="0" name=""/>
        <dsp:cNvSpPr/>
      </dsp:nvSpPr>
      <dsp:spPr>
        <a:xfrm>
          <a:off x="0" y="4130394"/>
          <a:ext cx="4572000" cy="116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228600" lvl="1" indent="-228600" algn="l" defTabSz="977900">
            <a:lnSpc>
              <a:spcPct val="90000"/>
            </a:lnSpc>
            <a:spcBef>
              <a:spcPct val="0"/>
            </a:spcBef>
            <a:spcAft>
              <a:spcPct val="15000"/>
            </a:spcAft>
            <a:buChar char="•"/>
          </a:pPr>
          <a:r>
            <a:rPr lang="en-US" sz="2200" b="1" kern="1200" dirty="0">
              <a:effectLst/>
              <a:latin typeface="Calibri" panose="020F0502020204030204" pitchFamily="34" charset="0"/>
              <a:cs typeface="Times New Roman" panose="02020603050405020304" pitchFamily="18" charset="0"/>
            </a:rPr>
            <a:t>Total Issuance (May 2021)</a:t>
          </a:r>
          <a:endParaRPr lang="en-US" sz="2200" b="1" kern="1200" dirty="0"/>
        </a:p>
      </dsp:txBody>
      <dsp:txXfrm>
        <a:off x="0" y="4130394"/>
        <a:ext cx="4572000" cy="1163384"/>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531CA7D-F1DB-46BB-895F-46F6E939A214}" type="datetimeFigureOut">
              <a:rPr lang="en-US" smtClean="0"/>
              <a:t>7/8/2021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2EC0C5A-3C29-44CE-85C2-E98ADBBDD731}" type="slidenum">
              <a:rPr lang="en-US" smtClean="0"/>
              <a:t>‹#›</a:t>
            </a:fld>
            <a:endParaRPr lang="en-US"/>
          </a:p>
        </p:txBody>
      </p:sp>
    </p:spTree>
    <p:extLst>
      <p:ext uri="{BB962C8B-B14F-4D97-AF65-F5344CB8AC3E}">
        <p14:creationId xmlns:p14="http://schemas.microsoft.com/office/powerpoint/2010/main" val="653075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A0BC01F3-F991-485A-8650-C32CA8B2A92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824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AC868-DE2B-4169-9607-752D9047DA3D}" type="slidenum">
              <a:rPr lang="en-US" smtClean="0"/>
              <a:t>44</a:t>
            </a:fld>
            <a:endParaRPr lang="en-US" dirty="0"/>
          </a:p>
        </p:txBody>
      </p:sp>
    </p:spTree>
    <p:extLst>
      <p:ext uri="{BB962C8B-B14F-4D97-AF65-F5344CB8AC3E}">
        <p14:creationId xmlns:p14="http://schemas.microsoft.com/office/powerpoint/2010/main" val="391638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AC868-DE2B-4169-9607-752D9047DA3D}" type="slidenum">
              <a:rPr lang="en-US" smtClean="0"/>
              <a:t>46</a:t>
            </a:fld>
            <a:endParaRPr lang="en-US" dirty="0"/>
          </a:p>
        </p:txBody>
      </p:sp>
    </p:spTree>
    <p:extLst>
      <p:ext uri="{BB962C8B-B14F-4D97-AF65-F5344CB8AC3E}">
        <p14:creationId xmlns:p14="http://schemas.microsoft.com/office/powerpoint/2010/main" val="1419887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AC868-DE2B-4169-9607-752D9047DA3D}" type="slidenum">
              <a:rPr lang="en-US" smtClean="0"/>
              <a:t>47</a:t>
            </a:fld>
            <a:endParaRPr lang="en-US" dirty="0"/>
          </a:p>
        </p:txBody>
      </p:sp>
    </p:spTree>
    <p:extLst>
      <p:ext uri="{BB962C8B-B14F-4D97-AF65-F5344CB8AC3E}">
        <p14:creationId xmlns:p14="http://schemas.microsoft.com/office/powerpoint/2010/main" val="3291550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AC868-DE2B-4169-9607-752D9047DA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502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AC868-DE2B-4169-9607-752D9047DA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252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AC868-DE2B-4169-9607-752D9047DA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735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AC868-DE2B-4169-9607-752D9047DA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693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1AD957-5EE4-4F20-9839-A4AA357CC184}" type="slidenum">
              <a:rPr lang="en-US" smtClean="0"/>
              <a:t>58</a:t>
            </a:fld>
            <a:endParaRPr lang="en-US"/>
          </a:p>
        </p:txBody>
      </p:sp>
    </p:spTree>
    <p:extLst>
      <p:ext uri="{BB962C8B-B14F-4D97-AF65-F5344CB8AC3E}">
        <p14:creationId xmlns:p14="http://schemas.microsoft.com/office/powerpoint/2010/main" val="404830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Infographic for chart.</a:t>
            </a:r>
          </a:p>
        </p:txBody>
      </p:sp>
      <p:sp>
        <p:nvSpPr>
          <p:cNvPr id="4" name="Slide Number Placeholder 3"/>
          <p:cNvSpPr>
            <a:spLocks noGrp="1"/>
          </p:cNvSpPr>
          <p:nvPr>
            <p:ph type="sldNum" sz="quarter" idx="10"/>
          </p:nvPr>
        </p:nvSpPr>
        <p:spPr/>
        <p:txBody>
          <a:bodyPr/>
          <a:lstStyle/>
          <a:p>
            <a:fld id="{634F1448-2FFA-4FC8-9216-9F4600C4D809}"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508749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1AD957-5EE4-4F20-9839-A4AA357CC1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668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9CF8037D-CB2C-4299-9E2B-BDC0008FDD3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009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C01F3-F991-485A-8650-C32CA8B2A9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101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EC0C5A-3C29-44CE-85C2-E98ADBBDD731}" type="slidenum">
              <a:rPr lang="en-US" smtClean="0"/>
              <a:t>3</a:t>
            </a:fld>
            <a:endParaRPr lang="en-US"/>
          </a:p>
        </p:txBody>
      </p:sp>
    </p:spTree>
    <p:extLst>
      <p:ext uri="{BB962C8B-B14F-4D97-AF65-F5344CB8AC3E}">
        <p14:creationId xmlns:p14="http://schemas.microsoft.com/office/powerpoint/2010/main" val="3387306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9CF8037D-CB2C-4299-9E2B-BDC0008FDD3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272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EC0C5A-3C29-44CE-85C2-E98ADBBDD731}" type="slidenum">
              <a:rPr lang="en-US" smtClean="0"/>
              <a:t>14</a:t>
            </a:fld>
            <a:endParaRPr lang="en-US"/>
          </a:p>
        </p:txBody>
      </p:sp>
    </p:spTree>
    <p:extLst>
      <p:ext uri="{BB962C8B-B14F-4D97-AF65-F5344CB8AC3E}">
        <p14:creationId xmlns:p14="http://schemas.microsoft.com/office/powerpoint/2010/main" val="230358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EC0C5A-3C29-44CE-85C2-E98ADBBDD731}" type="slidenum">
              <a:rPr lang="en-US" smtClean="0"/>
              <a:t>28</a:t>
            </a:fld>
            <a:endParaRPr lang="en-US"/>
          </a:p>
        </p:txBody>
      </p:sp>
    </p:spTree>
    <p:extLst>
      <p:ext uri="{BB962C8B-B14F-4D97-AF65-F5344CB8AC3E}">
        <p14:creationId xmlns:p14="http://schemas.microsoft.com/office/powerpoint/2010/main" val="1123826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AC868-DE2B-4169-9607-752D9047DA3D}" type="slidenum">
              <a:rPr lang="en-US" smtClean="0"/>
              <a:t>39</a:t>
            </a:fld>
            <a:endParaRPr lang="en-US" dirty="0"/>
          </a:p>
        </p:txBody>
      </p:sp>
    </p:spTree>
    <p:extLst>
      <p:ext uri="{BB962C8B-B14F-4D97-AF65-F5344CB8AC3E}">
        <p14:creationId xmlns:p14="http://schemas.microsoft.com/office/powerpoint/2010/main" val="3392515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C0AB0-3E52-458A-BF89-07C99459C4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962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8AC868-DE2B-4169-9607-752D9047DA3D}" type="slidenum">
              <a:rPr lang="en-US" smtClean="0"/>
              <a:t>43</a:t>
            </a:fld>
            <a:endParaRPr lang="en-US" dirty="0"/>
          </a:p>
        </p:txBody>
      </p:sp>
    </p:spTree>
    <p:extLst>
      <p:ext uri="{BB962C8B-B14F-4D97-AF65-F5344CB8AC3E}">
        <p14:creationId xmlns:p14="http://schemas.microsoft.com/office/powerpoint/2010/main" val="323231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D2EB66-D8FB-2148-8B0A-8E83C70B6C7B}" type="datetimeFigureOut">
              <a:rPr lang="en-US" smtClean="0"/>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553E2-1135-4C0D-94CD-A836DAD76E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A58128-6410-4366-8C86-324A55760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47725-B9D7-41EE-A56A-3D5AAF274AF1}"/>
              </a:ext>
            </a:extLst>
          </p:cNvPr>
          <p:cNvSpPr>
            <a:spLocks noGrp="1"/>
          </p:cNvSpPr>
          <p:nvPr>
            <p:ph type="dt" sz="half" idx="10"/>
          </p:nvPr>
        </p:nvSpPr>
        <p:spPr/>
        <p:txBody>
          <a:bodyPr/>
          <a:lstStyle/>
          <a:p>
            <a:fld id="{1699495A-AC86-4DA0-9B95-04CF73B2BD92}" type="datetimeFigureOut">
              <a:rPr lang="en-US" smtClean="0"/>
              <a:t>7/8/2021</a:t>
            </a:fld>
            <a:endParaRPr lang="en-US" dirty="0"/>
          </a:p>
        </p:txBody>
      </p:sp>
      <p:sp>
        <p:nvSpPr>
          <p:cNvPr id="5" name="Footer Placeholder 4">
            <a:extLst>
              <a:ext uri="{FF2B5EF4-FFF2-40B4-BE49-F238E27FC236}">
                <a16:creationId xmlns:a16="http://schemas.microsoft.com/office/drawing/2014/main" id="{940771C7-3870-4D8F-B8F3-284AB7A36D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143034-AA29-40B8-BC22-92459D07E9A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691474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1B4F5-976D-4AD4-99F8-00A808870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FDE17A-92D0-47C4-BC73-AD5DBFEA4E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16C59-EF55-4F5B-8BE1-88AED3B83560}"/>
              </a:ext>
            </a:extLst>
          </p:cNvPr>
          <p:cNvSpPr>
            <a:spLocks noGrp="1"/>
          </p:cNvSpPr>
          <p:nvPr>
            <p:ph type="dt" sz="half" idx="10"/>
          </p:nvPr>
        </p:nvSpPr>
        <p:spPr/>
        <p:txBody>
          <a:bodyPr/>
          <a:lstStyle/>
          <a:p>
            <a:fld id="{1699495A-AC86-4DA0-9B95-04CF73B2BD92}" type="datetimeFigureOut">
              <a:rPr lang="en-US" smtClean="0"/>
              <a:t>7/8/2021</a:t>
            </a:fld>
            <a:endParaRPr lang="en-US" dirty="0"/>
          </a:p>
        </p:txBody>
      </p:sp>
      <p:sp>
        <p:nvSpPr>
          <p:cNvPr id="5" name="Footer Placeholder 4">
            <a:extLst>
              <a:ext uri="{FF2B5EF4-FFF2-40B4-BE49-F238E27FC236}">
                <a16:creationId xmlns:a16="http://schemas.microsoft.com/office/drawing/2014/main" id="{78D26794-C808-4964-AD54-48C025291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5CC296-A5E5-4DD5-8118-830EB93ABC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84078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6CD0-66C1-45E1-9A38-9241232A66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EB00CB-6A6E-4B4E-B29C-42055B413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DCF8E2-CE9A-44F5-AFEE-C82D642228E9}"/>
              </a:ext>
            </a:extLst>
          </p:cNvPr>
          <p:cNvSpPr>
            <a:spLocks noGrp="1"/>
          </p:cNvSpPr>
          <p:nvPr>
            <p:ph type="dt" sz="half" idx="10"/>
          </p:nvPr>
        </p:nvSpPr>
        <p:spPr/>
        <p:txBody>
          <a:bodyPr/>
          <a:lstStyle/>
          <a:p>
            <a:fld id="{1699495A-AC86-4DA0-9B95-04CF73B2BD92}" type="datetimeFigureOut">
              <a:rPr lang="en-US" smtClean="0"/>
              <a:t>7/8/2021</a:t>
            </a:fld>
            <a:endParaRPr lang="en-US" dirty="0"/>
          </a:p>
        </p:txBody>
      </p:sp>
      <p:sp>
        <p:nvSpPr>
          <p:cNvPr id="5" name="Footer Placeholder 4">
            <a:extLst>
              <a:ext uri="{FF2B5EF4-FFF2-40B4-BE49-F238E27FC236}">
                <a16:creationId xmlns:a16="http://schemas.microsoft.com/office/drawing/2014/main" id="{BFC656E2-B0A5-4E1F-89E4-9227058560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8629DE-C126-4464-B995-EAC4E789BDE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3656477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23159-9E99-41C8-BD76-FFA89C30C9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824D3-79A1-4D18-AD87-262F565B18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EECF9-DC82-4791-87BD-CE1B1CA97C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72B338-E58B-4536-B853-DB0401B947CB}"/>
              </a:ext>
            </a:extLst>
          </p:cNvPr>
          <p:cNvSpPr>
            <a:spLocks noGrp="1"/>
          </p:cNvSpPr>
          <p:nvPr>
            <p:ph type="dt" sz="half" idx="10"/>
          </p:nvPr>
        </p:nvSpPr>
        <p:spPr/>
        <p:txBody>
          <a:bodyPr/>
          <a:lstStyle/>
          <a:p>
            <a:fld id="{1699495A-AC86-4DA0-9B95-04CF73B2BD92}" type="datetimeFigureOut">
              <a:rPr lang="en-US" smtClean="0"/>
              <a:t>7/8/2021</a:t>
            </a:fld>
            <a:endParaRPr lang="en-US" dirty="0"/>
          </a:p>
        </p:txBody>
      </p:sp>
      <p:sp>
        <p:nvSpPr>
          <p:cNvPr id="6" name="Footer Placeholder 5">
            <a:extLst>
              <a:ext uri="{FF2B5EF4-FFF2-40B4-BE49-F238E27FC236}">
                <a16:creationId xmlns:a16="http://schemas.microsoft.com/office/drawing/2014/main" id="{10F5C3A7-73D8-4FCE-9462-7435C670F0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357E53-3826-4BFB-8A32-1DBD1404FEF9}"/>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9445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5CD34-858E-42FB-BF5C-278D83FCA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969B98-B973-4ECA-A2F7-264C13463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4AD7913-2A08-4743-82B7-C538BEB9B3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9646CF-F16C-42F2-94A2-BB1CABA3F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CF08CA-D709-4312-B064-3EF065B192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68892-94A3-4ADE-BE0F-53888173C726}"/>
              </a:ext>
            </a:extLst>
          </p:cNvPr>
          <p:cNvSpPr>
            <a:spLocks noGrp="1"/>
          </p:cNvSpPr>
          <p:nvPr>
            <p:ph type="dt" sz="half" idx="10"/>
          </p:nvPr>
        </p:nvSpPr>
        <p:spPr/>
        <p:txBody>
          <a:bodyPr/>
          <a:lstStyle/>
          <a:p>
            <a:fld id="{1699495A-AC86-4DA0-9B95-04CF73B2BD92}" type="datetimeFigureOut">
              <a:rPr lang="en-US" smtClean="0"/>
              <a:t>7/8/2021</a:t>
            </a:fld>
            <a:endParaRPr lang="en-US" dirty="0"/>
          </a:p>
        </p:txBody>
      </p:sp>
      <p:sp>
        <p:nvSpPr>
          <p:cNvPr id="8" name="Footer Placeholder 7">
            <a:extLst>
              <a:ext uri="{FF2B5EF4-FFF2-40B4-BE49-F238E27FC236}">
                <a16:creationId xmlns:a16="http://schemas.microsoft.com/office/drawing/2014/main" id="{0134B7B6-A12E-400E-BE1D-0EF1C4CD255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32CE13B-2C40-4E98-919A-5814909A6FE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36546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F4AD-53DD-4A80-A0BD-C967DBED49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962480-798E-4F38-BCD1-E1CC6673B645}"/>
              </a:ext>
            </a:extLst>
          </p:cNvPr>
          <p:cNvSpPr>
            <a:spLocks noGrp="1"/>
          </p:cNvSpPr>
          <p:nvPr>
            <p:ph type="dt" sz="half" idx="10"/>
          </p:nvPr>
        </p:nvSpPr>
        <p:spPr/>
        <p:txBody>
          <a:bodyPr/>
          <a:lstStyle/>
          <a:p>
            <a:fld id="{1699495A-AC86-4DA0-9B95-04CF73B2BD92}" type="datetimeFigureOut">
              <a:rPr lang="en-US" smtClean="0"/>
              <a:t>7/8/2021</a:t>
            </a:fld>
            <a:endParaRPr lang="en-US" dirty="0"/>
          </a:p>
        </p:txBody>
      </p:sp>
      <p:sp>
        <p:nvSpPr>
          <p:cNvPr id="4" name="Footer Placeholder 3">
            <a:extLst>
              <a:ext uri="{FF2B5EF4-FFF2-40B4-BE49-F238E27FC236}">
                <a16:creationId xmlns:a16="http://schemas.microsoft.com/office/drawing/2014/main" id="{C66B82A5-2A87-4733-A106-BE0801F5FB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DB229F-5696-4FAC-B2E2-F5F6A110B0A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27779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2A8DEA-B4EC-4F16-9E4A-305FC871AA29}"/>
              </a:ext>
            </a:extLst>
          </p:cNvPr>
          <p:cNvSpPr>
            <a:spLocks noGrp="1"/>
          </p:cNvSpPr>
          <p:nvPr>
            <p:ph type="dt" sz="half" idx="10"/>
          </p:nvPr>
        </p:nvSpPr>
        <p:spPr/>
        <p:txBody>
          <a:bodyPr/>
          <a:lstStyle/>
          <a:p>
            <a:fld id="{1699495A-AC86-4DA0-9B95-04CF73B2BD92}" type="datetimeFigureOut">
              <a:rPr lang="en-US" smtClean="0"/>
              <a:t>7/8/2021</a:t>
            </a:fld>
            <a:endParaRPr lang="en-US" dirty="0"/>
          </a:p>
        </p:txBody>
      </p:sp>
      <p:sp>
        <p:nvSpPr>
          <p:cNvPr id="3" name="Footer Placeholder 2">
            <a:extLst>
              <a:ext uri="{FF2B5EF4-FFF2-40B4-BE49-F238E27FC236}">
                <a16:creationId xmlns:a16="http://schemas.microsoft.com/office/drawing/2014/main" id="{BA8C84F8-C6B4-40A9-ADEF-13AB925ECA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A1C2D0-9BC6-49C1-8178-257B80CC782D}"/>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058306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EABB-26CF-4AB8-86FB-A11C35006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FE2C1-5F93-4554-B67B-4145D5D595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1D6C82-D332-42E6-A842-B8E8C81E1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7F0AC6-83A3-4E03-AC1C-56A632A15EB7}"/>
              </a:ext>
            </a:extLst>
          </p:cNvPr>
          <p:cNvSpPr>
            <a:spLocks noGrp="1"/>
          </p:cNvSpPr>
          <p:nvPr>
            <p:ph type="dt" sz="half" idx="10"/>
          </p:nvPr>
        </p:nvSpPr>
        <p:spPr/>
        <p:txBody>
          <a:bodyPr/>
          <a:lstStyle/>
          <a:p>
            <a:fld id="{1699495A-AC86-4DA0-9B95-04CF73B2BD92}" type="datetimeFigureOut">
              <a:rPr lang="en-US" smtClean="0"/>
              <a:t>7/8/2021</a:t>
            </a:fld>
            <a:endParaRPr lang="en-US" dirty="0"/>
          </a:p>
        </p:txBody>
      </p:sp>
      <p:sp>
        <p:nvSpPr>
          <p:cNvPr id="6" name="Footer Placeholder 5">
            <a:extLst>
              <a:ext uri="{FF2B5EF4-FFF2-40B4-BE49-F238E27FC236}">
                <a16:creationId xmlns:a16="http://schemas.microsoft.com/office/drawing/2014/main" id="{B0B69137-04BC-457E-9EB6-1D7C05C0156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A0E354-7F9F-472E-9461-47587ED6AAD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98298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2EB66-D8FB-2148-8B0A-8E83C70B6C7B}" type="datetimeFigureOut">
              <a:rPr lang="en-US" smtClean="0"/>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C1C4-BB41-4E75-B123-0971C351C7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EDDAB-4BC6-44EE-998E-902D0C09C2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8AD516-7F9D-4147-85D6-60840C5FF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9A42D1-EDA9-4D14-A0A4-E6B20B7C35CA}"/>
              </a:ext>
            </a:extLst>
          </p:cNvPr>
          <p:cNvSpPr>
            <a:spLocks noGrp="1"/>
          </p:cNvSpPr>
          <p:nvPr>
            <p:ph type="dt" sz="half" idx="10"/>
          </p:nvPr>
        </p:nvSpPr>
        <p:spPr/>
        <p:txBody>
          <a:bodyPr/>
          <a:lstStyle/>
          <a:p>
            <a:fld id="{1699495A-AC86-4DA0-9B95-04CF73B2BD92}" type="datetimeFigureOut">
              <a:rPr lang="en-US" smtClean="0"/>
              <a:t>7/8/2021</a:t>
            </a:fld>
            <a:endParaRPr lang="en-US" dirty="0"/>
          </a:p>
        </p:txBody>
      </p:sp>
      <p:sp>
        <p:nvSpPr>
          <p:cNvPr id="6" name="Footer Placeholder 5">
            <a:extLst>
              <a:ext uri="{FF2B5EF4-FFF2-40B4-BE49-F238E27FC236}">
                <a16:creationId xmlns:a16="http://schemas.microsoft.com/office/drawing/2014/main" id="{4C748C02-2963-4079-AA73-677988B3BC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114066-39EF-483B-B2F6-E5DA6AFF9E4C}"/>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90549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7AE71-C04E-4355-947D-16C2009113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46C3E6-550E-463E-A105-CABA77786F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CF205-065E-4906-888D-4E0B4C3682E2}"/>
              </a:ext>
            </a:extLst>
          </p:cNvPr>
          <p:cNvSpPr>
            <a:spLocks noGrp="1"/>
          </p:cNvSpPr>
          <p:nvPr>
            <p:ph type="dt" sz="half" idx="10"/>
          </p:nvPr>
        </p:nvSpPr>
        <p:spPr/>
        <p:txBody>
          <a:bodyPr/>
          <a:lstStyle/>
          <a:p>
            <a:fld id="{1699495A-AC86-4DA0-9B95-04CF73B2BD92}" type="datetimeFigureOut">
              <a:rPr lang="en-US" smtClean="0"/>
              <a:t>7/8/2021</a:t>
            </a:fld>
            <a:endParaRPr lang="en-US" dirty="0"/>
          </a:p>
        </p:txBody>
      </p:sp>
      <p:sp>
        <p:nvSpPr>
          <p:cNvPr id="5" name="Footer Placeholder 4">
            <a:extLst>
              <a:ext uri="{FF2B5EF4-FFF2-40B4-BE49-F238E27FC236}">
                <a16:creationId xmlns:a16="http://schemas.microsoft.com/office/drawing/2014/main" id="{DFA97897-A9D0-4E91-8B90-FC77D7B1C0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056C38-3768-4107-8C94-AD85611E85F2}"/>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755408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B2F70-8944-44D5-8689-3645FEA9E9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DC8CA6-EB42-4EF0-8BB7-3D53C6A4CA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25DA3-4B05-45C6-9968-E40610028CFF}"/>
              </a:ext>
            </a:extLst>
          </p:cNvPr>
          <p:cNvSpPr>
            <a:spLocks noGrp="1"/>
          </p:cNvSpPr>
          <p:nvPr>
            <p:ph type="dt" sz="half" idx="10"/>
          </p:nvPr>
        </p:nvSpPr>
        <p:spPr/>
        <p:txBody>
          <a:bodyPr/>
          <a:lstStyle/>
          <a:p>
            <a:fld id="{1699495A-AC86-4DA0-9B95-04CF73B2BD92}" type="datetimeFigureOut">
              <a:rPr lang="en-US" smtClean="0"/>
              <a:t>7/8/2021</a:t>
            </a:fld>
            <a:endParaRPr lang="en-US" dirty="0"/>
          </a:p>
        </p:txBody>
      </p:sp>
      <p:sp>
        <p:nvSpPr>
          <p:cNvPr id="5" name="Footer Placeholder 4">
            <a:extLst>
              <a:ext uri="{FF2B5EF4-FFF2-40B4-BE49-F238E27FC236}">
                <a16:creationId xmlns:a16="http://schemas.microsoft.com/office/drawing/2014/main" id="{5E2898B0-54A1-4AB7-9B64-5E2A658408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F421EF-2076-4233-83EB-2501D8C29335}"/>
              </a:ext>
            </a:extLst>
          </p:cNvPr>
          <p:cNvSpPr>
            <a:spLocks noGrp="1"/>
          </p:cNvSpPr>
          <p:nvPr>
            <p:ph type="sldNum" sz="quarter" idx="12"/>
          </p:nvPr>
        </p:nvSpPr>
        <p:spPr/>
        <p:txBody>
          <a:bodyPr/>
          <a:lstStyle/>
          <a:p>
            <a:fld id="{45362D63-6DE2-46E9-AE75-952879E173AD}" type="slidenum">
              <a:rPr lang="en-US" smtClean="0"/>
              <a:t>‹#›</a:t>
            </a:fld>
            <a:endParaRPr lang="en-US" dirty="0"/>
          </a:p>
        </p:txBody>
      </p:sp>
    </p:spTree>
    <p:extLst>
      <p:ext uri="{BB962C8B-B14F-4D97-AF65-F5344CB8AC3E}">
        <p14:creationId xmlns:p14="http://schemas.microsoft.com/office/powerpoint/2010/main" val="2676382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2EB66-D8FB-2148-8B0A-8E83C70B6C7B}" type="datetimeFigureOut">
              <a:rPr lang="en-US" smtClean="0"/>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2EB66-D8FB-2148-8B0A-8E83C70B6C7B}" type="datetimeFigureOut">
              <a:rPr lang="en-US" smtClean="0"/>
              <a:t>7/8/2021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2EB66-D8FB-2148-8B0A-8E83C70B6C7B}" type="datetimeFigureOut">
              <a:rPr lang="en-US" smtClean="0"/>
              <a:t>7/8/2021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2EB66-D8FB-2148-8B0A-8E83C70B6C7B}" type="datetimeFigureOut">
              <a:rPr lang="en-US" smtClean="0"/>
              <a:t>7/8/2021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2EB66-D8FB-2148-8B0A-8E83C70B6C7B}" type="datetimeFigureOut">
              <a:rPr lang="en-US" smtClean="0"/>
              <a:t>7/8/2021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2EB66-D8FB-2148-8B0A-8E83C70B6C7B}" type="datetimeFigureOut">
              <a:rPr lang="en-US" smtClean="0"/>
              <a:t>7/8/2021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D2EB66-D8FB-2148-8B0A-8E83C70B6C7B}" type="datetimeFigureOut">
              <a:rPr lang="en-US" smtClean="0"/>
              <a:t>7/8/2021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CC836-1C07-E141-9BFB-691395C8A2F7}"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2EB66-D8FB-2148-8B0A-8E83C70B6C7B}" type="datetimeFigureOut">
              <a:rPr lang="en-US" smtClean="0"/>
              <a:t>7/8/2021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C836-1C07-E141-9BFB-691395C8A2F7}"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F245A2-3FCE-413A-A757-40FA8A9A85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A8508F-F049-425E-8D3C-8261A2EF6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F5C52-2DAE-4BF6-951A-EECDBE2A4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9495A-AC86-4DA0-9B95-04CF73B2BD92}" type="datetimeFigureOut">
              <a:rPr lang="en-US" smtClean="0"/>
              <a:t>7/8/2021</a:t>
            </a:fld>
            <a:endParaRPr lang="en-US" dirty="0"/>
          </a:p>
        </p:txBody>
      </p:sp>
      <p:sp>
        <p:nvSpPr>
          <p:cNvPr id="5" name="Footer Placeholder 4">
            <a:extLst>
              <a:ext uri="{FF2B5EF4-FFF2-40B4-BE49-F238E27FC236}">
                <a16:creationId xmlns:a16="http://schemas.microsoft.com/office/drawing/2014/main" id="{BD2878EB-8F1C-414F-B263-68817DAE8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ADCB3B8-8AE8-4457-9D7B-0F792B63CD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62D63-6DE2-46E9-AE75-952879E173AD}" type="slidenum">
              <a:rPr lang="en-US" smtClean="0"/>
              <a:t>‹#›</a:t>
            </a:fld>
            <a:endParaRPr lang="en-US" dirty="0"/>
          </a:p>
        </p:txBody>
      </p:sp>
    </p:spTree>
    <p:extLst>
      <p:ext uri="{BB962C8B-B14F-4D97-AF65-F5344CB8AC3E}">
        <p14:creationId xmlns:p14="http://schemas.microsoft.com/office/powerpoint/2010/main" val="947392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Tom.Rawlings@dhs.ga.gov"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hyperlink" Target="https://vinodtbidwaik.blogspot.com/2014/08/what-are-your-values.htm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pngall.com/trophy-png/download/4148" TargetMode="External"/><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www.pngall.com/trophy-png/download/4148" TargetMode="External"/><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garyse-ilp.org/"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32.emf"/></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gateway.ga.gov/access/"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9.jpg"/><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6"/>
          <p:cNvSpPr txBox="1">
            <a:spLocks noChangeArrowheads="1"/>
          </p:cNvSpPr>
          <p:nvPr/>
        </p:nvSpPr>
        <p:spPr bwMode="auto">
          <a:xfrm>
            <a:off x="2911641" y="4007793"/>
            <a:ext cx="6836331" cy="1477328"/>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State Advisory Board Meeting</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July 13, 2021</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2A879-9BE2-FA44-967D-211E21E797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9179AC4-732D-4672-80E8-887B59764E6C}"/>
              </a:ext>
            </a:extLst>
          </p:cNvPr>
          <p:cNvPicPr>
            <a:picLocks noChangeAspect="1"/>
          </p:cNvPicPr>
          <p:nvPr/>
        </p:nvPicPr>
        <p:blipFill>
          <a:blip r:embed="rId3"/>
          <a:stretch>
            <a:fillRect/>
          </a:stretch>
        </p:blipFill>
        <p:spPr>
          <a:xfrm>
            <a:off x="5043512" y="1208690"/>
            <a:ext cx="2639549" cy="2492297"/>
          </a:xfrm>
          <a:prstGeom prst="rect">
            <a:avLst/>
          </a:prstGeom>
        </p:spPr>
      </p:pic>
    </p:spTree>
    <p:extLst>
      <p:ext uri="{BB962C8B-B14F-4D97-AF65-F5344CB8AC3E}">
        <p14:creationId xmlns:p14="http://schemas.microsoft.com/office/powerpoint/2010/main" val="3179408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3DFDC9-26EC-4D97-A61D-149A38617A36}"/>
              </a:ext>
            </a:extLst>
          </p:cNvPr>
          <p:cNvSpPr>
            <a:spLocks noGrp="1"/>
          </p:cNvSpPr>
          <p:nvPr>
            <p:ph idx="1"/>
          </p:nvPr>
        </p:nvSpPr>
        <p:spPr>
          <a:xfrm>
            <a:off x="522514" y="827314"/>
            <a:ext cx="11146971" cy="5900057"/>
          </a:xfrm>
        </p:spPr>
        <p:txBody>
          <a:bodyPr>
            <a:noAutofit/>
          </a:bodyPr>
          <a:lstStyle/>
          <a:p>
            <a:pPr marR="0" lvl="1">
              <a:lnSpc>
                <a:spcPct val="107000"/>
              </a:lnSpc>
              <a:spcBef>
                <a:spcPts val="0"/>
              </a:spcBef>
              <a:spcAft>
                <a:spcPts val="0"/>
              </a:spcAft>
              <a:buFont typeface="Wingdings" panose="05000000000000000000" pitchFamily="2" charset="2"/>
              <a:buChar char="Ø"/>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House Bill 81</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Administration</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addition to funds already discussed in the Governor’s original proposed budget, the Conference Committee last night added:</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Arial" panose="020B0604020202020204" pitchFamily="34" charset="0"/>
                <a:ea typeface="Times New Roman" panose="02020603050405020304" pitchFamily="18" charset="0"/>
                <a:cs typeface="Arial" panose="020B0604020202020204" pitchFamily="34" charset="0"/>
              </a:rPr>
              <a:t>Increase funds to establish a therapeutic foster care program and leverage federal funds.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$6,700,000</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Arial" panose="020B0604020202020204" pitchFamily="34" charset="0"/>
                <a:ea typeface="Times New Roman" panose="02020603050405020304" pitchFamily="18" charset="0"/>
                <a:cs typeface="Arial" panose="020B0604020202020204" pitchFamily="34" charset="0"/>
              </a:rPr>
              <a:t>Increase funds to support community partnerships to stem learning loss due to COVID-19 for K-12 students.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$4,727,964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Arial" panose="020B0604020202020204" pitchFamily="34" charset="0"/>
                <a:ea typeface="Times New Roman" panose="02020603050405020304" pitchFamily="18" charset="0"/>
                <a:cs typeface="Arial" panose="020B0604020202020204" pitchFamily="34" charset="0"/>
              </a:rPr>
              <a:t>Restore funds for contracts for educational services with the Multi-Agency Alliance for Children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Symbol" panose="05050102010706020507" pitchFamily="18" charset="2"/>
              <a:buChar char=""/>
            </a:pPr>
            <a:r>
              <a:rPr lang="en-US" dirty="0">
                <a:effectLst/>
                <a:latin typeface="Arial" panose="020B0604020202020204" pitchFamily="34" charset="0"/>
                <a:ea typeface="Times New Roman" panose="02020603050405020304" pitchFamily="18" charset="0"/>
                <a:cs typeface="Arial" panose="020B0604020202020204" pitchFamily="34" charset="0"/>
              </a:rPr>
              <a:t>$951,700</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Arial" panose="020B0604020202020204" pitchFamily="34" charset="0"/>
                <a:ea typeface="Times New Roman" panose="02020603050405020304" pitchFamily="18" charset="0"/>
                <a:cs typeface="Arial" panose="020B0604020202020204" pitchFamily="34" charset="0"/>
              </a:rPr>
              <a:t>Broken Shackles and CASA money from the Senate version was maintained as well</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July 1, 2021-June 30, 2022</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House Bill 114</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Administration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Administrative Floor Leader Bert Reeves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Revises the tax credit for the adoption of foster children from $2,000 to $6,000</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Effective on July 1, 2021, and shall be applicable to adoptions occurring in all taxable years beginning on or after January 1, 2021</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19827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16EADC-5569-4D71-B242-2F0F2E4F2492}"/>
              </a:ext>
            </a:extLst>
          </p:cNvPr>
          <p:cNvSpPr>
            <a:spLocks noGrp="1"/>
          </p:cNvSpPr>
          <p:nvPr>
            <p:ph idx="1"/>
          </p:nvPr>
        </p:nvSpPr>
        <p:spPr>
          <a:xfrm>
            <a:off x="560613" y="770503"/>
            <a:ext cx="11457215" cy="6087497"/>
          </a:xfrm>
        </p:spPr>
        <p:txBody>
          <a:bodyPr>
            <a:normAutofit fontScale="47500" lnSpcReduction="20000"/>
          </a:bodyPr>
          <a:lstStyle/>
          <a:p>
            <a:pPr marL="342900" marR="0" lvl="0" indent="-342900">
              <a:lnSpc>
                <a:spcPct val="107000"/>
              </a:lnSpc>
              <a:spcBef>
                <a:spcPts val="0"/>
              </a:spcBef>
              <a:spcAft>
                <a:spcPts val="0"/>
              </a:spcAft>
              <a:buFont typeface="Wingdings" panose="05000000000000000000" pitchFamily="2" charset="2"/>
              <a:buChar char=""/>
            </a:pP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House Bill 146</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Other</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3400" dirty="0">
                <a:effectLst/>
                <a:latin typeface="Arial" panose="020B0604020202020204" pitchFamily="34" charset="0"/>
                <a:ea typeface="Times New Roman" panose="02020603050405020304" pitchFamily="18" charset="0"/>
                <a:cs typeface="Arial" panose="020B0604020202020204" pitchFamily="34" charset="0"/>
              </a:rPr>
              <a:t>Sponsored by Rep. Houston Gaines</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3400" dirty="0">
                <a:effectLst/>
                <a:latin typeface="Arial" panose="020B0604020202020204" pitchFamily="34" charset="0"/>
                <a:ea typeface="Times New Roman" panose="02020603050405020304" pitchFamily="18" charset="0"/>
                <a:cs typeface="Arial" panose="020B0604020202020204" pitchFamily="34" charset="0"/>
              </a:rPr>
              <a:t>Offers </a:t>
            </a:r>
            <a:r>
              <a:rPr lang="en-US" sz="3400" dirty="0">
                <a:solidFill>
                  <a:srgbClr val="111111"/>
                </a:solidFill>
                <a:effectLst/>
                <a:latin typeface="Arial" panose="020B0604020202020204" pitchFamily="34" charset="0"/>
                <a:ea typeface="Times New Roman" panose="02020603050405020304" pitchFamily="18" charset="0"/>
                <a:cs typeface="Arial" panose="020B0604020202020204" pitchFamily="34" charset="0"/>
              </a:rPr>
              <a:t>three weeks of paid parental leave after the birth, adoption or foster placement of a child to </a:t>
            </a:r>
            <a:r>
              <a:rPr lang="en-US" sz="3400" dirty="0">
                <a:effectLst/>
                <a:latin typeface="Arial" panose="020B0604020202020204" pitchFamily="34" charset="0"/>
                <a:ea typeface="Times New Roman" panose="02020603050405020304" pitchFamily="18" charset="0"/>
                <a:cs typeface="Arial" panose="020B0604020202020204" pitchFamily="34" charset="0"/>
              </a:rPr>
              <a:t>eligible </a:t>
            </a:r>
            <a:r>
              <a:rPr lang="en-US" sz="3400" dirty="0">
                <a:solidFill>
                  <a:srgbClr val="111111"/>
                </a:solidFill>
                <a:effectLst/>
                <a:latin typeface="Arial" panose="020B0604020202020204" pitchFamily="34" charset="0"/>
                <a:ea typeface="Times New Roman" panose="02020603050405020304" pitchFamily="18" charset="0"/>
                <a:cs typeface="Arial" panose="020B0604020202020204" pitchFamily="34" charset="0"/>
              </a:rPr>
              <a:t>state employees.</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Much of this will be reflect in the SAO software and you will be able to see when this change has taken place</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Effective Date July 1, 2021</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914400" marR="0" indent="0">
              <a:lnSpc>
                <a:spcPct val="107000"/>
              </a:lnSpc>
              <a:spcBef>
                <a:spcPts val="0"/>
              </a:spcBef>
              <a:spcAft>
                <a:spcPts val="0"/>
              </a:spcAft>
              <a:buNone/>
            </a:pP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House Bill 154</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Administration</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Administrative Floor Leader Bert Reeves</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3400" dirty="0">
                <a:effectLst/>
                <a:latin typeface="Arial" panose="020B0604020202020204" pitchFamily="34" charset="0"/>
                <a:ea typeface="Times New Roman" panose="02020603050405020304" pitchFamily="18" charset="0"/>
                <a:cs typeface="Arial" panose="020B0604020202020204" pitchFamily="34" charset="0"/>
              </a:rPr>
              <a:t>Current version is a 51-page bill that does a number of things to strengthen and clarify t</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 code section to protect Georgia’s children. </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Addresses voluntary surrender, kinship, criminal record checks, forms and notification requirements.</a:t>
            </a:r>
            <a:r>
              <a:rPr lang="en-US" sz="3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Lowers the age at which an individual may petition the court to adopt a child from age 25 to 21. This change is written with the intention of making it easier for close re</a:t>
            </a:r>
            <a:r>
              <a:rPr lang="en-US" sz="3400" dirty="0">
                <a:effectLst/>
                <a:latin typeface="Arial" panose="020B0604020202020204" pitchFamily="34" charset="0"/>
                <a:ea typeface="Times New Roman" panose="02020603050405020304" pitchFamily="18" charset="0"/>
                <a:cs typeface="Arial" panose="020B0604020202020204" pitchFamily="34" charset="0"/>
              </a:rPr>
              <a:t>latives to adopt children out of foster care.</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Senate Judiciary added language from Rep. Beth Camp’s </a:t>
            </a: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House Bill 706</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to insert the guardianship bill language</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Implementation Date: Effective Date July 1, 2021</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3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House Bill 163</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Other</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Chairman Sharon Cooper</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Directs DCH to submit state plan amendment to implement express lane enrollment in Medicaid</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Children already eligible for SNAP (food stamps) would likely be eligible for Medicaid or </a:t>
            </a:r>
            <a:r>
              <a:rPr lang="en-US" sz="3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PeachCare</a:t>
            </a: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for Kids as well. This legislation would eliminates requiring two applications to ensure that more children get the preventive and medical care they need.</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DCH is following their internal process (which in many times involves a public hearing) in order to submit the amendment</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3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Effective Date July 1, 2021</a:t>
            </a:r>
            <a:endParaRPr lang="en-US" sz="34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82051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D9FF4B-AC9B-467D-8CA8-6256685C3BD7}"/>
              </a:ext>
            </a:extLst>
          </p:cNvPr>
          <p:cNvSpPr>
            <a:spLocks noGrp="1"/>
          </p:cNvSpPr>
          <p:nvPr>
            <p:ph idx="1"/>
          </p:nvPr>
        </p:nvSpPr>
        <p:spPr>
          <a:xfrm>
            <a:off x="402771" y="740229"/>
            <a:ext cx="11386457" cy="5987142"/>
          </a:xfrm>
        </p:spPr>
        <p:txBody>
          <a:bodyPr>
            <a:noAutofit/>
          </a:bodyPr>
          <a:lstStyle/>
          <a:p>
            <a:pPr marL="342900" marR="0" lvl="0" indent="-342900">
              <a:lnSpc>
                <a:spcPct val="107000"/>
              </a:lnSpc>
              <a:spcBef>
                <a:spcPts val="0"/>
              </a:spcBef>
              <a:spcAft>
                <a:spcPts val="0"/>
              </a:spcAft>
              <a:buFont typeface="Wingdings" panose="05000000000000000000" pitchFamily="2" charset="2"/>
              <a:buChar char=""/>
            </a:pPr>
            <a:endPar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endParaRPr lang="en-US" sz="18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Senate Bill 20</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Other</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Chairman Chuck Payne</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Adds three (3) positions to the Child Advocate Advisory Committee:</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Symbol" panose="05050102010706020507" pitchFamily="18" charset="2"/>
              <a:buChar char=""/>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One current or former foster parent appointed by the Governor;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Symbol" panose="05050102010706020507" pitchFamily="18" charset="2"/>
              <a:buChar char=""/>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One former foster child who attained the age of majority or graduated from high school while still in the Georgia foster care system appointed by the Lieutenant Governor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Symbol" panose="05050102010706020507" pitchFamily="18" charset="2"/>
              <a:buChar char=""/>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One individual who has served for at least three years as a court appointed special advocate (CASA) appointed by the Speaker of the House of Representatives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New Director, Jerry Bruce, will be working to get nominations for the newly created positions approved and sworn in</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Effective Date July 1, 2021</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1223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C0896B-BBDB-4B62-9F78-6B9FFB6072A0}"/>
              </a:ext>
            </a:extLst>
          </p:cNvPr>
          <p:cNvSpPr>
            <a:spLocks noGrp="1"/>
          </p:cNvSpPr>
          <p:nvPr>
            <p:ph idx="1"/>
          </p:nvPr>
        </p:nvSpPr>
        <p:spPr>
          <a:xfrm>
            <a:off x="266700" y="772885"/>
            <a:ext cx="11658600" cy="5987143"/>
          </a:xfrm>
        </p:spPr>
        <p:txBody>
          <a:bodyPr/>
          <a:lstStyle/>
          <a:p>
            <a:pPr marL="0" marR="0" indent="0">
              <a:lnSpc>
                <a:spcPct val="107000"/>
              </a:lnSpc>
              <a:spcBef>
                <a:spcPts val="0"/>
              </a:spcBef>
              <a:spcAft>
                <a:spcPts val="0"/>
              </a:spcAft>
              <a:buNone/>
            </a:pPr>
            <a:r>
              <a:rPr lang="en-US" sz="2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Two bills passed during legislative session but not implemented this year: </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endParaRPr lang="en-US" sz="1600" b="1"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b="1" dirty="0">
                <a:effectLst/>
                <a:latin typeface="Arial" panose="020B0604020202020204" pitchFamily="34" charset="0"/>
                <a:ea typeface="Times New Roman" panose="02020603050405020304" pitchFamily="18" charset="0"/>
                <a:cs typeface="Arial" panose="020B0604020202020204" pitchFamily="34" charset="0"/>
              </a:rPr>
              <a:t>House Bill 511-</a:t>
            </a:r>
            <a:r>
              <a:rPr lang="en-US" sz="1600" i="1" dirty="0">
                <a:effectLst/>
                <a:latin typeface="Arial" panose="020B0604020202020204" pitchFamily="34" charset="0"/>
                <a:ea typeface="Times New Roman" panose="02020603050405020304" pitchFamily="18" charset="0"/>
                <a:cs typeface="Arial" panose="020B0604020202020204" pitchFamily="34" charset="0"/>
              </a:rPr>
              <a:t>Administration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600" dirty="0">
                <a:effectLst/>
                <a:latin typeface="Arial" panose="020B0604020202020204" pitchFamily="34" charset="0"/>
                <a:ea typeface="Times New Roman" panose="02020603050405020304" pitchFamily="18" charset="0"/>
                <a:cs typeface="Arial" panose="020B0604020202020204" pitchFamily="34" charset="0"/>
              </a:rPr>
              <a:t>Administrative Floor Leader Bert Reeves</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600" dirty="0">
                <a:effectLst/>
                <a:latin typeface="Arial" panose="020B0604020202020204" pitchFamily="34" charset="0"/>
                <a:ea typeface="Times New Roman" panose="02020603050405020304" pitchFamily="18" charset="0"/>
                <a:cs typeface="Arial" panose="020B0604020202020204" pitchFamily="34" charset="0"/>
              </a:rPr>
              <a:t>Enabling legislation for constitutional amendment passed on 2020 ballot</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600" dirty="0">
                <a:effectLst/>
                <a:latin typeface="Arial" panose="020B0604020202020204" pitchFamily="34" charset="0"/>
                <a:ea typeface="Times New Roman" panose="02020603050405020304" pitchFamily="18" charset="0"/>
                <a:cs typeface="Arial" panose="020B0604020202020204" pitchFamily="34" charset="0"/>
              </a:rPr>
              <a:t>Dedicates specific fees by general law for 10 years and creates the framework to segregate the collections for each fee dedicated in this manner as a unique trust fund earning interest within the Office of the Treasurer.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600" b="1" dirty="0">
                <a:effectLst/>
                <a:latin typeface="Arial" panose="020B0604020202020204" pitchFamily="34" charset="0"/>
                <a:ea typeface="Times New Roman" panose="02020603050405020304" pitchFamily="18" charset="0"/>
                <a:cs typeface="Arial" panose="020B0604020202020204" pitchFamily="34" charset="0"/>
              </a:rPr>
              <a:t>Effective Fiscal Year 2023</a:t>
            </a:r>
            <a:r>
              <a:rPr lang="en-US" sz="1600" dirty="0">
                <a:effectLst/>
                <a:latin typeface="Arial" panose="020B0604020202020204" pitchFamily="34" charset="0"/>
                <a:ea typeface="Times New Roman" panose="02020603050405020304" pitchFamily="18" charset="0"/>
                <a:cs typeface="Arial" panose="020B0604020202020204" pitchFamily="34" charset="0"/>
              </a:rPr>
              <a:t>, the amount of the annual collections and interest, as reported to and confirmed by the three budget offices, provides the statutory basis for the amount to be appropriated in next budget cycle.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600" dirty="0">
                <a:effectLst/>
                <a:latin typeface="Arial" panose="020B0604020202020204" pitchFamily="34" charset="0"/>
                <a:ea typeface="Times New Roman" panose="02020603050405020304" pitchFamily="18" charset="0"/>
                <a:cs typeface="Arial" panose="020B0604020202020204" pitchFamily="34" charset="0"/>
              </a:rPr>
              <a:t>Applies to the State Children's Trust Fund, under the purview of the director of the Division of Family and Children Services;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Except as provided for in Section 23, this Act shall become effective on July 1, 2022</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228600" marR="0">
              <a:lnSpc>
                <a:spcPct val="107000"/>
              </a:lnSpc>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Senate Bill 28</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1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Administration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Administrative Floor Leader Bo Hatchett</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Updates various definitions involving temporary alternatives to foster care; juvenile court hearsay exceptions; extended youth Services for Minors transitioning to adulthood and improving notice requirements for diligent searches</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Input from juvenile court judges, juvenile court stakeholders, policy experts and practitioners across the state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Becomes effective on January 1, 2022</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Provides more time to allow us to prepare for its implementation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24233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2EEF7A-5D8B-4882-A7A4-253791DC9F6B}"/>
              </a:ext>
            </a:extLst>
          </p:cNvPr>
          <p:cNvSpPr>
            <a:spLocks noGrp="1"/>
          </p:cNvSpPr>
          <p:nvPr>
            <p:ph idx="1"/>
          </p:nvPr>
        </p:nvSpPr>
        <p:spPr>
          <a:xfrm>
            <a:off x="3108959" y="1371599"/>
            <a:ext cx="7838083" cy="4333741"/>
          </a:xfrm>
        </p:spPr>
        <p:txBody>
          <a:bodyPr anchor="t">
            <a:normAutofit/>
          </a:bodyPr>
          <a:lstStyle/>
          <a:p>
            <a:pPr marL="0" indent="0">
              <a:buNone/>
            </a:pPr>
            <a:r>
              <a:rPr lang="en-US" sz="4800" dirty="0">
                <a:latin typeface="Museo Sans 900" panose="02000000000000000000" pitchFamily="50" charset="0"/>
              </a:rPr>
              <a:t>Questions</a:t>
            </a:r>
            <a:r>
              <a:rPr lang="en-US" sz="4400" dirty="0">
                <a:latin typeface="Museo Sans 900" panose="02000000000000000000" pitchFamily="50" charset="0"/>
              </a:rPr>
              <a:t>?</a:t>
            </a:r>
          </a:p>
          <a:p>
            <a:pPr marL="0" indent="0">
              <a:buNone/>
            </a:pPr>
            <a:endParaRPr lang="en-US" sz="2000" dirty="0">
              <a:latin typeface="Museo Sans 300" panose="02000000000000000000" pitchFamily="50" charset="0"/>
            </a:endParaRPr>
          </a:p>
          <a:p>
            <a:pPr marL="0" indent="0">
              <a:buNone/>
            </a:pPr>
            <a:r>
              <a:rPr lang="en-US" sz="4800" dirty="0">
                <a:latin typeface="Museo Sans 300" panose="02000000000000000000" pitchFamily="50" charset="0"/>
              </a:rPr>
              <a:t>Contact me:</a:t>
            </a:r>
          </a:p>
          <a:p>
            <a:pPr marL="0" indent="0">
              <a:buNone/>
            </a:pPr>
            <a:r>
              <a:rPr lang="en-US" sz="4800" dirty="0">
                <a:latin typeface="Museo Sans 300" panose="02000000000000000000" pitchFamily="50" charset="0"/>
                <a:hlinkClick r:id="rId3"/>
              </a:rPr>
              <a:t>Tom.Rawlings@dhs.ga.gov</a:t>
            </a:r>
            <a:r>
              <a:rPr lang="en-US" sz="4800" dirty="0">
                <a:latin typeface="Museo Sans 300" panose="02000000000000000000" pitchFamily="50" charset="0"/>
              </a:rPr>
              <a:t> </a:t>
            </a: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89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775574-2671-486E-9FB9-2729C524E96B}"/>
              </a:ext>
            </a:extLst>
          </p:cNvPr>
          <p:cNvSpPr>
            <a:spLocks noGrp="1"/>
          </p:cNvSpPr>
          <p:nvPr>
            <p:ph type="title"/>
          </p:nvPr>
        </p:nvSpPr>
        <p:spPr>
          <a:xfrm>
            <a:off x="640079" y="2053641"/>
            <a:ext cx="3669161" cy="2760098"/>
          </a:xfrm>
        </p:spPr>
        <p:txBody>
          <a:bodyPr>
            <a:normAutofit/>
          </a:bodyPr>
          <a:lstStyle/>
          <a:p>
            <a:r>
              <a:rPr lang="en-US" sz="2800" b="1">
                <a:solidFill>
                  <a:srgbClr val="FFFFFF"/>
                </a:solidFill>
                <a:latin typeface="Arial" panose="020B0604020202020204" pitchFamily="34" charset="0"/>
                <a:cs typeface="Arial" panose="020B0604020202020204" pitchFamily="34" charset="0"/>
              </a:rPr>
              <a:t>DFCS Post COVID </a:t>
            </a:r>
            <a:r>
              <a:rPr lang="en-US" sz="2800" b="1">
                <a:solidFill>
                  <a:srgbClr val="FFFFFF"/>
                </a:solidFill>
                <a:latin typeface="+mn-lt"/>
                <a:cs typeface="Arial" panose="020B0604020202020204" pitchFamily="34" charset="0"/>
              </a:rPr>
              <a:t>Operations</a:t>
            </a:r>
            <a:r>
              <a:rPr lang="en-US" sz="2800" b="1">
                <a:solidFill>
                  <a:srgbClr val="FFFFFF"/>
                </a:solidFill>
                <a:latin typeface="Arial" panose="020B0604020202020204" pitchFamily="34" charset="0"/>
                <a:cs typeface="Arial" panose="020B0604020202020204" pitchFamily="34" charset="0"/>
              </a:rPr>
              <a:t> Decision Support Project</a:t>
            </a:r>
            <a:br>
              <a:rPr lang="en-US" sz="2800" b="1">
                <a:solidFill>
                  <a:srgbClr val="FFFFFF"/>
                </a:solidFill>
                <a:latin typeface="Arial" panose="020B0604020202020204" pitchFamily="34" charset="0"/>
                <a:cs typeface="Arial" panose="020B0604020202020204" pitchFamily="34" charset="0"/>
              </a:rPr>
            </a:br>
            <a:br>
              <a:rPr lang="en-US" sz="2800" b="1">
                <a:solidFill>
                  <a:srgbClr val="FFFFFF"/>
                </a:solidFill>
                <a:latin typeface="+mn-lt"/>
                <a:cs typeface="Arial" panose="020B0604020202020204" pitchFamily="34" charset="0"/>
              </a:rPr>
            </a:br>
            <a:r>
              <a:rPr lang="en-US" sz="2800" b="1">
                <a:solidFill>
                  <a:srgbClr val="FFFFFF"/>
                </a:solidFill>
                <a:latin typeface="+mn-lt"/>
                <a:cs typeface="Arial" panose="020B0604020202020204" pitchFamily="34" charset="0"/>
              </a:rPr>
              <a:t>Overview of Findings</a:t>
            </a:r>
            <a:br>
              <a:rPr lang="en-US" sz="2800">
                <a:solidFill>
                  <a:srgbClr val="FFFFFF"/>
                </a:solidFill>
              </a:rPr>
            </a:br>
            <a:endParaRPr lang="en-US" sz="2800">
              <a:solidFill>
                <a:srgbClr val="FFFFFF"/>
              </a:solidFill>
              <a:latin typeface="+mn-lt"/>
            </a:endParaRPr>
          </a:p>
        </p:txBody>
      </p:sp>
      <p:sp>
        <p:nvSpPr>
          <p:cNvPr id="3" name="Content Placeholder 2">
            <a:extLst>
              <a:ext uri="{FF2B5EF4-FFF2-40B4-BE49-F238E27FC236}">
                <a16:creationId xmlns:a16="http://schemas.microsoft.com/office/drawing/2014/main" id="{43A6B262-2289-4483-8019-5AEC5A87B294}"/>
              </a:ext>
            </a:extLst>
          </p:cNvPr>
          <p:cNvSpPr>
            <a:spLocks noGrp="1"/>
          </p:cNvSpPr>
          <p:nvPr>
            <p:ph idx="1"/>
          </p:nvPr>
        </p:nvSpPr>
        <p:spPr>
          <a:xfrm>
            <a:off x="6090574" y="801866"/>
            <a:ext cx="5306084" cy="5230634"/>
          </a:xfrm>
        </p:spPr>
        <p:txBody>
          <a:bodyPr anchor="ctr">
            <a:normAutofit/>
          </a:bodyPr>
          <a:lstStyle/>
          <a:p>
            <a:pPr marL="0" indent="0">
              <a:buNone/>
            </a:pPr>
            <a:endParaRPr lang="en-US" sz="2400">
              <a:solidFill>
                <a:srgbClr val="000000"/>
              </a:solidFill>
            </a:endParaRPr>
          </a:p>
          <a:p>
            <a:pPr marL="0" indent="0">
              <a:buNone/>
            </a:pPr>
            <a:endParaRPr lang="en-US" sz="2400">
              <a:solidFill>
                <a:srgbClr val="000000"/>
              </a:solidFill>
            </a:endParaRPr>
          </a:p>
          <a:p>
            <a:pPr marL="0" indent="0">
              <a:buNone/>
            </a:pPr>
            <a:endParaRPr lang="en-US" sz="2400">
              <a:solidFill>
                <a:srgbClr val="000000"/>
              </a:solidFill>
            </a:endParaRPr>
          </a:p>
          <a:p>
            <a:pPr marL="0" indent="0">
              <a:buNone/>
            </a:pPr>
            <a:r>
              <a:rPr lang="en-US" sz="2400">
                <a:solidFill>
                  <a:srgbClr val="000000"/>
                </a:solidFill>
              </a:rPr>
              <a:t>Presentation to the DFCS Advisory Board</a:t>
            </a:r>
          </a:p>
          <a:p>
            <a:pPr marL="0" indent="0">
              <a:buNone/>
            </a:pPr>
            <a:r>
              <a:rPr lang="en-US" sz="2400">
                <a:solidFill>
                  <a:srgbClr val="000000"/>
                </a:solidFill>
              </a:rPr>
              <a:t>July 13, 2021</a:t>
            </a:r>
          </a:p>
          <a:p>
            <a:pPr marL="0" indent="0">
              <a:buNone/>
            </a:pPr>
            <a:r>
              <a:rPr lang="en-US" sz="2400">
                <a:solidFill>
                  <a:srgbClr val="000000"/>
                </a:solidFill>
              </a:rPr>
              <a:t>Presented by Lee Biggar, Senior Director of Knowledge Management</a:t>
            </a:r>
          </a:p>
          <a:p>
            <a:endParaRPr lang="en-US" sz="2400">
              <a:solidFill>
                <a:srgbClr val="000000"/>
              </a:solidFill>
            </a:endParaRPr>
          </a:p>
        </p:txBody>
      </p:sp>
    </p:spTree>
    <p:extLst>
      <p:ext uri="{BB962C8B-B14F-4D97-AF65-F5344CB8AC3E}">
        <p14:creationId xmlns:p14="http://schemas.microsoft.com/office/powerpoint/2010/main" val="1858102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838200" y="681037"/>
            <a:ext cx="10515600" cy="1171909"/>
          </a:xfrm>
        </p:spPr>
        <p:txBody>
          <a:bodyPr>
            <a:normAutofit/>
          </a:bodyPr>
          <a:lstStyle/>
          <a:p>
            <a:pPr algn="ctr"/>
            <a:r>
              <a:rPr lang="en-US" u="sng" dirty="0">
                <a:latin typeface="Calibri" panose="020F0502020204030204" pitchFamily="34" charset="0"/>
                <a:cs typeface="Calibri" panose="020F0502020204030204" pitchFamily="34" charset="0"/>
              </a:rPr>
              <a:t>Project Objectives</a:t>
            </a:r>
            <a:br>
              <a:rPr lang="en-US" sz="1600" u="sng" dirty="0">
                <a:latin typeface="Calibri" panose="020F0502020204030204" pitchFamily="34" charset="0"/>
                <a:cs typeface="Calibri" panose="020F0502020204030204" pitchFamily="34" charset="0"/>
              </a:rPr>
            </a:br>
            <a:endParaRPr lang="en-US"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75FE862-A9CE-4FA4-A7FB-2F9A4AD2A44B}"/>
              </a:ext>
            </a:extLst>
          </p:cNvPr>
          <p:cNvSpPr>
            <a:spLocks noGrp="1"/>
          </p:cNvSpPr>
          <p:nvPr>
            <p:ph idx="1"/>
          </p:nvPr>
        </p:nvSpPr>
        <p:spPr/>
        <p:txBody>
          <a:bodyPr/>
          <a:lstStyle/>
          <a:p>
            <a:pPr marL="0" indent="0" algn="ctr">
              <a:buNone/>
            </a:pPr>
            <a:endParaRPr lang="en-US" u="sng" dirty="0">
              <a:latin typeface="Calibri" panose="020F0502020204030204" pitchFamily="34" charset="0"/>
              <a:cs typeface="Calibri" panose="020F0502020204030204" pitchFamily="34" charset="0"/>
            </a:endParaRPr>
          </a:p>
          <a:p>
            <a:r>
              <a:rPr lang="en-US" sz="3600" dirty="0">
                <a:cs typeface="Calibri" panose="020F0502020204030204" pitchFamily="34" charset="0"/>
              </a:rPr>
              <a:t>Understanding of how remote work has impacted agency workforce and customers</a:t>
            </a:r>
          </a:p>
          <a:p>
            <a:endParaRPr lang="en-US" sz="3600" dirty="0">
              <a:cs typeface="Calibri" panose="020F0502020204030204" pitchFamily="34" charset="0"/>
            </a:endParaRPr>
          </a:p>
          <a:p>
            <a:r>
              <a:rPr lang="en-US" sz="3600" dirty="0">
                <a:cs typeface="Calibri" panose="020F0502020204030204" pitchFamily="34" charset="0"/>
              </a:rPr>
              <a:t>Inform agency decisions on remote work and improvements to customer service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4307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1628C-DBB7-480E-948E-AEE1E7EFA691}"/>
              </a:ext>
            </a:extLst>
          </p:cNvPr>
          <p:cNvSpPr>
            <a:spLocks noGrp="1"/>
          </p:cNvSpPr>
          <p:nvPr>
            <p:ph type="title"/>
          </p:nvPr>
        </p:nvSpPr>
        <p:spPr/>
        <p:txBody>
          <a:bodyPr>
            <a:normAutofit/>
          </a:bodyPr>
          <a:lstStyle/>
          <a:p>
            <a:pPr algn="ctr"/>
            <a:r>
              <a:rPr lang="en-US" sz="4000" dirty="0"/>
              <a:t>National Child Welfare Workforce Institute Survey</a:t>
            </a:r>
          </a:p>
        </p:txBody>
      </p:sp>
      <p:sp>
        <p:nvSpPr>
          <p:cNvPr id="3" name="Content Placeholder 2">
            <a:extLst>
              <a:ext uri="{FF2B5EF4-FFF2-40B4-BE49-F238E27FC236}">
                <a16:creationId xmlns:a16="http://schemas.microsoft.com/office/drawing/2014/main" id="{72FBDF19-CD9A-47C2-9654-52F6030E142D}"/>
              </a:ext>
            </a:extLst>
          </p:cNvPr>
          <p:cNvSpPr>
            <a:spLocks noGrp="1"/>
          </p:cNvSpPr>
          <p:nvPr>
            <p:ph idx="1"/>
          </p:nvPr>
        </p:nvSpPr>
        <p:spPr/>
        <p:txBody>
          <a:bodyPr/>
          <a:lstStyle/>
          <a:p>
            <a:r>
              <a:rPr lang="en-US" dirty="0"/>
              <a:t>Available to all DFCS staff</a:t>
            </a:r>
          </a:p>
          <a:p>
            <a:r>
              <a:rPr lang="en-US" dirty="0"/>
              <a:t>Anonymous online survey</a:t>
            </a:r>
          </a:p>
          <a:p>
            <a:r>
              <a:rPr lang="en-US" dirty="0"/>
              <a:t>Priority areas of focus</a:t>
            </a:r>
          </a:p>
          <a:p>
            <a:pPr lvl="1"/>
            <a:r>
              <a:rPr lang="en-US" dirty="0"/>
              <a:t>Customer Service/Interaction/Engagement/Well-being</a:t>
            </a:r>
          </a:p>
          <a:p>
            <a:pPr lvl="1"/>
            <a:r>
              <a:rPr lang="en-US" dirty="0"/>
              <a:t>Professional Support</a:t>
            </a:r>
          </a:p>
          <a:p>
            <a:pPr lvl="1"/>
            <a:r>
              <a:rPr lang="en-US" dirty="0"/>
              <a:t>Supervision</a:t>
            </a:r>
          </a:p>
          <a:p>
            <a:r>
              <a:rPr lang="en-US" dirty="0"/>
              <a:t>1822 OFI responses (52% of which were frontline)</a:t>
            </a:r>
          </a:p>
          <a:p>
            <a:r>
              <a:rPr lang="en-US" dirty="0"/>
              <a:t>1666 CW responses (37% of which were frontline)</a:t>
            </a:r>
          </a:p>
          <a:p>
            <a:pPr lvl="1"/>
            <a:endParaRPr lang="en-US" dirty="0"/>
          </a:p>
          <a:p>
            <a:endParaRPr lang="en-US" dirty="0"/>
          </a:p>
        </p:txBody>
      </p:sp>
    </p:spTree>
    <p:extLst>
      <p:ext uri="{BB962C8B-B14F-4D97-AF65-F5344CB8AC3E}">
        <p14:creationId xmlns:p14="http://schemas.microsoft.com/office/powerpoint/2010/main" val="230537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253D-0318-4610-B802-B2134BD3A278}"/>
              </a:ext>
            </a:extLst>
          </p:cNvPr>
          <p:cNvSpPr>
            <a:spLocks noGrp="1"/>
          </p:cNvSpPr>
          <p:nvPr>
            <p:ph type="title"/>
          </p:nvPr>
        </p:nvSpPr>
        <p:spPr/>
        <p:txBody>
          <a:bodyPr/>
          <a:lstStyle/>
          <a:p>
            <a:pPr algn="ctr"/>
            <a:r>
              <a:rPr lang="en-US" dirty="0"/>
              <a:t>Key Findings</a:t>
            </a:r>
          </a:p>
        </p:txBody>
      </p:sp>
      <p:sp>
        <p:nvSpPr>
          <p:cNvPr id="3" name="Content Placeholder 2">
            <a:extLst>
              <a:ext uri="{FF2B5EF4-FFF2-40B4-BE49-F238E27FC236}">
                <a16:creationId xmlns:a16="http://schemas.microsoft.com/office/drawing/2014/main" id="{B7837E69-CBF7-4A98-A8B4-CCFBF499936A}"/>
              </a:ext>
            </a:extLst>
          </p:cNvPr>
          <p:cNvSpPr>
            <a:spLocks noGrp="1"/>
          </p:cNvSpPr>
          <p:nvPr>
            <p:ph idx="1"/>
          </p:nvPr>
        </p:nvSpPr>
        <p:spPr/>
        <p:txBody>
          <a:bodyPr/>
          <a:lstStyle/>
          <a:p>
            <a:r>
              <a:rPr lang="en-US" sz="2000" dirty="0"/>
              <a:t>Percent of respondents who believe they are very successful engaging customers/children/families since March 2020</a:t>
            </a:r>
          </a:p>
          <a:p>
            <a:pPr lvl="1"/>
            <a:r>
              <a:rPr lang="en-US" sz="2000" dirty="0"/>
              <a:t>OFI 91%</a:t>
            </a:r>
          </a:p>
          <a:p>
            <a:pPr lvl="1"/>
            <a:r>
              <a:rPr lang="en-US" sz="2000" dirty="0"/>
              <a:t>CW 80%</a:t>
            </a:r>
          </a:p>
          <a:p>
            <a:r>
              <a:rPr lang="en-US" sz="2000" dirty="0"/>
              <a:t>Percent of respondents who believe they are somewhat or significantly better off when it comes to their mental health</a:t>
            </a:r>
          </a:p>
          <a:p>
            <a:pPr lvl="1"/>
            <a:r>
              <a:rPr lang="en-US" sz="2000" dirty="0"/>
              <a:t>OFI 66%</a:t>
            </a:r>
          </a:p>
          <a:p>
            <a:pPr lvl="1"/>
            <a:r>
              <a:rPr lang="en-US" sz="2000" dirty="0"/>
              <a:t>CW 60%</a:t>
            </a:r>
          </a:p>
          <a:p>
            <a:r>
              <a:rPr lang="en-US" sz="2000" dirty="0"/>
              <a:t>Percent of respondents who believe they are somewhat or significantly better off when it comes to their productivity</a:t>
            </a:r>
          </a:p>
          <a:p>
            <a:pPr lvl="1"/>
            <a:r>
              <a:rPr lang="en-US" sz="2000" dirty="0"/>
              <a:t>OFI 80%</a:t>
            </a:r>
          </a:p>
          <a:p>
            <a:pPr lvl="1"/>
            <a:r>
              <a:rPr lang="en-US" sz="2000" dirty="0"/>
              <a:t>CW 75%</a:t>
            </a:r>
          </a:p>
          <a:p>
            <a:pPr marL="457200" lvl="1" indent="0">
              <a:buNone/>
            </a:pPr>
            <a:endParaRPr lang="en-US" sz="1600" dirty="0"/>
          </a:p>
        </p:txBody>
      </p:sp>
    </p:spTree>
    <p:extLst>
      <p:ext uri="{BB962C8B-B14F-4D97-AF65-F5344CB8AC3E}">
        <p14:creationId xmlns:p14="http://schemas.microsoft.com/office/powerpoint/2010/main" val="954574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89E0-673A-4212-A403-A513B37D4D52}"/>
              </a:ext>
            </a:extLst>
          </p:cNvPr>
          <p:cNvSpPr>
            <a:spLocks noGrp="1"/>
          </p:cNvSpPr>
          <p:nvPr>
            <p:ph type="title"/>
          </p:nvPr>
        </p:nvSpPr>
        <p:spPr/>
        <p:txBody>
          <a:bodyPr/>
          <a:lstStyle/>
          <a:p>
            <a:pPr algn="ctr"/>
            <a:r>
              <a:rPr lang="en-US" dirty="0"/>
              <a:t>Key Findings (cont.)</a:t>
            </a:r>
          </a:p>
        </p:txBody>
      </p:sp>
      <p:sp>
        <p:nvSpPr>
          <p:cNvPr id="3" name="Content Placeholder 2">
            <a:extLst>
              <a:ext uri="{FF2B5EF4-FFF2-40B4-BE49-F238E27FC236}">
                <a16:creationId xmlns:a16="http://schemas.microsoft.com/office/drawing/2014/main" id="{229DD4CA-760B-45D4-BF09-FD6CBA14A89A}"/>
              </a:ext>
            </a:extLst>
          </p:cNvPr>
          <p:cNvSpPr>
            <a:spLocks noGrp="1"/>
          </p:cNvSpPr>
          <p:nvPr>
            <p:ph idx="1"/>
          </p:nvPr>
        </p:nvSpPr>
        <p:spPr>
          <a:xfrm>
            <a:off x="627185" y="2128715"/>
            <a:ext cx="10515600" cy="4351338"/>
          </a:xfrm>
        </p:spPr>
        <p:txBody>
          <a:bodyPr/>
          <a:lstStyle/>
          <a:p>
            <a:r>
              <a:rPr lang="en-US" sz="2000" dirty="0"/>
              <a:t>Percent of respondents who believe they are somewhat or significantly better off when it comes to their level of job-related stress</a:t>
            </a:r>
          </a:p>
          <a:p>
            <a:pPr lvl="1"/>
            <a:r>
              <a:rPr lang="en-US" sz="2000" dirty="0"/>
              <a:t>OFI 67%</a:t>
            </a:r>
          </a:p>
          <a:p>
            <a:pPr lvl="1"/>
            <a:r>
              <a:rPr lang="en-US" sz="2000" dirty="0"/>
              <a:t>CW 62%</a:t>
            </a:r>
          </a:p>
          <a:p>
            <a:r>
              <a:rPr lang="en-US" sz="2000" dirty="0"/>
              <a:t>Percent of respondents who believe they are somewhat or significantly better off when it comes to their ability to serve customers</a:t>
            </a:r>
          </a:p>
          <a:p>
            <a:pPr lvl="1"/>
            <a:r>
              <a:rPr lang="en-US" sz="2000" dirty="0"/>
              <a:t>OFI 67%</a:t>
            </a:r>
          </a:p>
          <a:p>
            <a:pPr lvl="1"/>
            <a:r>
              <a:rPr lang="en-US" sz="2000" dirty="0"/>
              <a:t>CW 58%</a:t>
            </a:r>
          </a:p>
          <a:p>
            <a:r>
              <a:rPr lang="en-US" sz="2000" dirty="0"/>
              <a:t>Percent of respondents who believe they are somewhat or significantly better off when it comes to their ability to manage workload</a:t>
            </a:r>
          </a:p>
          <a:p>
            <a:pPr lvl="1"/>
            <a:r>
              <a:rPr lang="en-US" sz="2000" dirty="0"/>
              <a:t>OFI 75%</a:t>
            </a:r>
          </a:p>
          <a:p>
            <a:pPr lvl="1"/>
            <a:r>
              <a:rPr lang="en-US" sz="2000" dirty="0"/>
              <a:t>CW 70%</a:t>
            </a:r>
          </a:p>
          <a:p>
            <a:endParaRPr lang="en-US" dirty="0"/>
          </a:p>
        </p:txBody>
      </p:sp>
    </p:spTree>
    <p:extLst>
      <p:ext uri="{BB962C8B-B14F-4D97-AF65-F5344CB8AC3E}">
        <p14:creationId xmlns:p14="http://schemas.microsoft.com/office/powerpoint/2010/main" val="3329506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4" name="TextBox 3"/>
          <p:cNvSpPr txBox="1"/>
          <p:nvPr/>
        </p:nvSpPr>
        <p:spPr>
          <a:xfrm>
            <a:off x="753925" y="2076450"/>
            <a:ext cx="10684151" cy="134513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600" b="1" i="0" u="none" strike="noStrike" kern="1200" cap="none" spc="0" normalizeH="0" baseline="0" noProof="0">
                <a:ln>
                  <a:noFill/>
                </a:ln>
                <a:solidFill>
                  <a:srgbClr val="FFFFFF"/>
                </a:solidFill>
                <a:effectLst/>
                <a:uLnTx/>
                <a:uFillTx/>
                <a:latin typeface="Calibri Light" panose="020F0302020204030204"/>
                <a:ea typeface="+mn-ea"/>
                <a:cs typeface="+mn-cs"/>
              </a:rPr>
              <a:t>Welcome and Introductions </a:t>
            </a:r>
            <a:endParaRPr kumimoji="0" lang="en-US" sz="5600" b="1"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552111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AFF80-6D48-4B55-8B26-79EC942C0D6D}"/>
              </a:ext>
            </a:extLst>
          </p:cNvPr>
          <p:cNvSpPr>
            <a:spLocks noGrp="1"/>
          </p:cNvSpPr>
          <p:nvPr>
            <p:ph type="title"/>
          </p:nvPr>
        </p:nvSpPr>
        <p:spPr/>
        <p:txBody>
          <a:bodyPr/>
          <a:lstStyle/>
          <a:p>
            <a:pPr algn="ctr"/>
            <a:r>
              <a:rPr lang="en-US" dirty="0"/>
              <a:t>Key Findings (cont.)</a:t>
            </a:r>
          </a:p>
        </p:txBody>
      </p:sp>
      <p:sp>
        <p:nvSpPr>
          <p:cNvPr id="3" name="Content Placeholder 2">
            <a:extLst>
              <a:ext uri="{FF2B5EF4-FFF2-40B4-BE49-F238E27FC236}">
                <a16:creationId xmlns:a16="http://schemas.microsoft.com/office/drawing/2014/main" id="{BF969D00-25C7-4B2A-A83F-7D297CDED5A0}"/>
              </a:ext>
            </a:extLst>
          </p:cNvPr>
          <p:cNvSpPr>
            <a:spLocks noGrp="1"/>
          </p:cNvSpPr>
          <p:nvPr>
            <p:ph idx="1"/>
          </p:nvPr>
        </p:nvSpPr>
        <p:spPr/>
        <p:txBody>
          <a:bodyPr/>
          <a:lstStyle/>
          <a:p>
            <a:r>
              <a:rPr lang="en-US" dirty="0"/>
              <a:t>Most staff were able to maintain connection to peers (especially supervisors)</a:t>
            </a:r>
          </a:p>
          <a:p>
            <a:r>
              <a:rPr lang="en-US" dirty="0"/>
              <a:t>Peer connection was significantly associated with lower levels of job-related stress</a:t>
            </a:r>
          </a:p>
          <a:p>
            <a:r>
              <a:rPr lang="en-US" dirty="0"/>
              <a:t>Approximately 96% of respondents found their supervisor to be accessible and trust them with time management</a:t>
            </a:r>
          </a:p>
          <a:p>
            <a:r>
              <a:rPr lang="en-US" dirty="0"/>
              <a:t>90% were satisfied with the frequency of supervision they received</a:t>
            </a:r>
          </a:p>
          <a:p>
            <a:endParaRPr lang="en-US" dirty="0"/>
          </a:p>
        </p:txBody>
      </p:sp>
    </p:spTree>
    <p:extLst>
      <p:ext uri="{BB962C8B-B14F-4D97-AF65-F5344CB8AC3E}">
        <p14:creationId xmlns:p14="http://schemas.microsoft.com/office/powerpoint/2010/main" val="2753753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2AE9B-F47B-4048-A3D9-49DC254A6F00}"/>
              </a:ext>
            </a:extLst>
          </p:cNvPr>
          <p:cNvSpPr>
            <a:spLocks noGrp="1"/>
          </p:cNvSpPr>
          <p:nvPr>
            <p:ph type="title"/>
          </p:nvPr>
        </p:nvSpPr>
        <p:spPr/>
        <p:txBody>
          <a:bodyPr/>
          <a:lstStyle/>
          <a:p>
            <a:pPr algn="ctr"/>
            <a:r>
              <a:rPr lang="en-US" dirty="0"/>
              <a:t>Key Findings (cont.)</a:t>
            </a:r>
          </a:p>
        </p:txBody>
      </p:sp>
      <p:sp>
        <p:nvSpPr>
          <p:cNvPr id="3" name="Content Placeholder 2">
            <a:extLst>
              <a:ext uri="{FF2B5EF4-FFF2-40B4-BE49-F238E27FC236}">
                <a16:creationId xmlns:a16="http://schemas.microsoft.com/office/drawing/2014/main" id="{71B10721-47C1-4BFA-950F-6F36FB85FF18}"/>
              </a:ext>
            </a:extLst>
          </p:cNvPr>
          <p:cNvSpPr>
            <a:spLocks noGrp="1"/>
          </p:cNvSpPr>
          <p:nvPr>
            <p:ph idx="1"/>
          </p:nvPr>
        </p:nvSpPr>
        <p:spPr/>
        <p:txBody>
          <a:bodyPr>
            <a:normAutofit fontScale="70000" lnSpcReduction="20000"/>
          </a:bodyPr>
          <a:lstStyle/>
          <a:p>
            <a:r>
              <a:rPr lang="en-US" sz="2800" dirty="0"/>
              <a:t>Percent of respondents who believe communication is somewhat or significantly better</a:t>
            </a:r>
          </a:p>
          <a:p>
            <a:pPr lvl="1"/>
            <a:r>
              <a:rPr lang="en-US" dirty="0"/>
              <a:t>OFI 56%</a:t>
            </a:r>
          </a:p>
          <a:p>
            <a:pPr lvl="1"/>
            <a:r>
              <a:rPr lang="en-US" dirty="0"/>
              <a:t>CW 55%</a:t>
            </a:r>
          </a:p>
          <a:p>
            <a:r>
              <a:rPr lang="en-US" sz="2800" dirty="0"/>
              <a:t>Percent of respondents who were satisfied with access to computers, mobile technology, internet, technical support and software</a:t>
            </a:r>
          </a:p>
          <a:p>
            <a:pPr lvl="1"/>
            <a:r>
              <a:rPr lang="en-US" dirty="0"/>
              <a:t>OFI and CW over 90%</a:t>
            </a:r>
            <a:br>
              <a:rPr lang="en-US" dirty="0"/>
            </a:br>
            <a:endParaRPr lang="en-US" dirty="0"/>
          </a:p>
          <a:p>
            <a:r>
              <a:rPr lang="en-US" sz="2800" dirty="0"/>
              <a:t>Percent of respondents who were satisfied with access to office equipment</a:t>
            </a:r>
          </a:p>
          <a:p>
            <a:pPr lvl="1"/>
            <a:r>
              <a:rPr lang="en-US" dirty="0"/>
              <a:t>OFI 76%</a:t>
            </a:r>
          </a:p>
          <a:p>
            <a:pPr lvl="1"/>
            <a:r>
              <a:rPr lang="en-US" dirty="0"/>
              <a:t>CW 68%</a:t>
            </a:r>
          </a:p>
          <a:p>
            <a:r>
              <a:rPr lang="en-US" sz="2800" dirty="0"/>
              <a:t>Percent of respondents who believe effectiveness of training and professional development is somewhat or significantly better*</a:t>
            </a:r>
          </a:p>
          <a:p>
            <a:pPr lvl="1"/>
            <a:r>
              <a:rPr lang="en-US" dirty="0"/>
              <a:t>OFI 46%</a:t>
            </a:r>
          </a:p>
          <a:p>
            <a:pPr lvl="1"/>
            <a:r>
              <a:rPr lang="en-US" dirty="0"/>
              <a:t>CW 45%</a:t>
            </a:r>
          </a:p>
          <a:p>
            <a:pPr lvl="1"/>
            <a:endParaRPr lang="en-US" i="1" dirty="0"/>
          </a:p>
          <a:p>
            <a:pPr marL="457200" lvl="1" indent="0">
              <a:buNone/>
            </a:pPr>
            <a:r>
              <a:rPr lang="en-US" i="1" dirty="0"/>
              <a:t>* Limited hiring prior to survey completion date </a:t>
            </a:r>
          </a:p>
          <a:p>
            <a:pPr lvl="1" algn="r"/>
            <a:endParaRPr lang="en-US" dirty="0"/>
          </a:p>
        </p:txBody>
      </p:sp>
    </p:spTree>
    <p:extLst>
      <p:ext uri="{BB962C8B-B14F-4D97-AF65-F5344CB8AC3E}">
        <p14:creationId xmlns:p14="http://schemas.microsoft.com/office/powerpoint/2010/main" val="2241468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98E5-F8CF-40A1-8B6F-B247FD6528DC}"/>
              </a:ext>
            </a:extLst>
          </p:cNvPr>
          <p:cNvSpPr>
            <a:spLocks noGrp="1"/>
          </p:cNvSpPr>
          <p:nvPr>
            <p:ph type="title"/>
          </p:nvPr>
        </p:nvSpPr>
        <p:spPr/>
        <p:txBody>
          <a:bodyPr/>
          <a:lstStyle/>
          <a:p>
            <a:pPr algn="ctr"/>
            <a:r>
              <a:rPr lang="en-US" dirty="0"/>
              <a:t>Survey Findings Summary</a:t>
            </a:r>
          </a:p>
        </p:txBody>
      </p:sp>
      <p:sp>
        <p:nvSpPr>
          <p:cNvPr id="3" name="Content Placeholder 2">
            <a:extLst>
              <a:ext uri="{FF2B5EF4-FFF2-40B4-BE49-F238E27FC236}">
                <a16:creationId xmlns:a16="http://schemas.microsoft.com/office/drawing/2014/main" id="{25D1F52B-2DC3-42B2-80A6-0D12BA37A9BC}"/>
              </a:ext>
            </a:extLst>
          </p:cNvPr>
          <p:cNvSpPr>
            <a:spLocks noGrp="1"/>
          </p:cNvSpPr>
          <p:nvPr>
            <p:ph idx="1"/>
          </p:nvPr>
        </p:nvSpPr>
        <p:spPr/>
        <p:txBody>
          <a:bodyPr/>
          <a:lstStyle/>
          <a:p>
            <a:pPr marL="0" indent="0">
              <a:buNone/>
            </a:pPr>
            <a:endParaRPr lang="en-US" dirty="0"/>
          </a:p>
          <a:p>
            <a:pPr marL="0" indent="0">
              <a:buNone/>
            </a:pPr>
            <a:r>
              <a:rPr lang="en-US" dirty="0"/>
              <a:t>Despite the challenges faced by DFCS staff to change the way they work since March 2020, most have felt supported by their peers and supervisors, have had access to necessary technology and trainings, and have experienced improvements in well-being and work performance. Although staff overwhelmingly feel they have been very successful engaging others, they believe they could do their job most effectively with a little more time in the office and field (consistent with a hybrid model)</a:t>
            </a:r>
          </a:p>
        </p:txBody>
      </p:sp>
    </p:spTree>
    <p:extLst>
      <p:ext uri="{BB962C8B-B14F-4D97-AF65-F5344CB8AC3E}">
        <p14:creationId xmlns:p14="http://schemas.microsoft.com/office/powerpoint/2010/main" val="3048836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61705-B53D-4CB1-B1F9-26FA4BD5C90C}"/>
              </a:ext>
            </a:extLst>
          </p:cNvPr>
          <p:cNvSpPr>
            <a:spLocks noGrp="1"/>
          </p:cNvSpPr>
          <p:nvPr>
            <p:ph type="title"/>
          </p:nvPr>
        </p:nvSpPr>
        <p:spPr/>
        <p:txBody>
          <a:bodyPr>
            <a:normAutofit/>
          </a:bodyPr>
          <a:lstStyle/>
          <a:p>
            <a:pPr algn="ctr"/>
            <a:r>
              <a:rPr lang="en-US" sz="3600" dirty="0"/>
              <a:t>Carl Vinson Institute of Government Group Interviews</a:t>
            </a:r>
          </a:p>
        </p:txBody>
      </p:sp>
      <p:sp>
        <p:nvSpPr>
          <p:cNvPr id="3" name="Content Placeholder 2">
            <a:extLst>
              <a:ext uri="{FF2B5EF4-FFF2-40B4-BE49-F238E27FC236}">
                <a16:creationId xmlns:a16="http://schemas.microsoft.com/office/drawing/2014/main" id="{B22AD337-2359-47F5-A961-CC66C3C5246D}"/>
              </a:ext>
            </a:extLst>
          </p:cNvPr>
          <p:cNvSpPr>
            <a:spLocks noGrp="1"/>
          </p:cNvSpPr>
          <p:nvPr>
            <p:ph idx="1"/>
          </p:nvPr>
        </p:nvSpPr>
        <p:spPr/>
        <p:txBody>
          <a:bodyPr/>
          <a:lstStyle/>
          <a:p>
            <a:r>
              <a:rPr lang="en-US" dirty="0"/>
              <a:t>Conducted 26 group interviews</a:t>
            </a:r>
          </a:p>
          <a:p>
            <a:r>
              <a:rPr lang="en-US" dirty="0"/>
              <a:t>106 Participants</a:t>
            </a:r>
          </a:p>
          <a:p>
            <a:r>
              <a:rPr lang="en-US" dirty="0"/>
              <a:t>DFCS staff (all levels), stakeholders, providers and parents</a:t>
            </a:r>
          </a:p>
          <a:p>
            <a:r>
              <a:rPr lang="en-US" dirty="0"/>
              <a:t>Conducted virtually</a:t>
            </a:r>
          </a:p>
          <a:p>
            <a:r>
              <a:rPr lang="en-US" dirty="0"/>
              <a:t>Anonymity protected</a:t>
            </a:r>
          </a:p>
          <a:p>
            <a:endParaRPr lang="en-US" dirty="0"/>
          </a:p>
        </p:txBody>
      </p:sp>
    </p:spTree>
    <p:extLst>
      <p:ext uri="{BB962C8B-B14F-4D97-AF65-F5344CB8AC3E}">
        <p14:creationId xmlns:p14="http://schemas.microsoft.com/office/powerpoint/2010/main" val="973196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CF00B-34F7-4B45-AF45-3569BFCFDE56}"/>
              </a:ext>
            </a:extLst>
          </p:cNvPr>
          <p:cNvSpPr>
            <a:spLocks noGrp="1"/>
          </p:cNvSpPr>
          <p:nvPr>
            <p:ph type="title"/>
          </p:nvPr>
        </p:nvSpPr>
        <p:spPr/>
        <p:txBody>
          <a:bodyPr/>
          <a:lstStyle/>
          <a:p>
            <a:pPr algn="ctr"/>
            <a:r>
              <a:rPr lang="en-US" dirty="0"/>
              <a:t>Key Findings</a:t>
            </a:r>
          </a:p>
        </p:txBody>
      </p:sp>
      <p:sp>
        <p:nvSpPr>
          <p:cNvPr id="3" name="Content Placeholder 2">
            <a:extLst>
              <a:ext uri="{FF2B5EF4-FFF2-40B4-BE49-F238E27FC236}">
                <a16:creationId xmlns:a16="http://schemas.microsoft.com/office/drawing/2014/main" id="{AED7E265-E7E4-497E-B1B1-876E2ED96AD6}"/>
              </a:ext>
            </a:extLst>
          </p:cNvPr>
          <p:cNvSpPr>
            <a:spLocks noGrp="1"/>
          </p:cNvSpPr>
          <p:nvPr>
            <p:ph idx="1"/>
          </p:nvPr>
        </p:nvSpPr>
        <p:spPr/>
        <p:txBody>
          <a:bodyPr>
            <a:normAutofit lnSpcReduction="10000"/>
          </a:bodyPr>
          <a:lstStyle/>
          <a:p>
            <a:r>
              <a:rPr lang="en-US" dirty="0"/>
              <a:t>Participants indicated a successful transition to remote work</a:t>
            </a:r>
          </a:p>
          <a:p>
            <a:r>
              <a:rPr lang="en-US" dirty="0"/>
              <a:t>Participants reported numerous benefits related to working remotely</a:t>
            </a:r>
          </a:p>
          <a:p>
            <a:pPr lvl="1"/>
            <a:r>
              <a:rPr lang="en-US" dirty="0"/>
              <a:t>Reduced travel</a:t>
            </a:r>
          </a:p>
          <a:p>
            <a:pPr lvl="1"/>
            <a:r>
              <a:rPr lang="en-US" dirty="0"/>
              <a:t>Time savings</a:t>
            </a:r>
          </a:p>
          <a:p>
            <a:pPr lvl="1"/>
            <a:r>
              <a:rPr lang="en-US" dirty="0"/>
              <a:t>Less disruption</a:t>
            </a:r>
          </a:p>
          <a:p>
            <a:pPr lvl="1"/>
            <a:r>
              <a:rPr lang="en-US" dirty="0"/>
              <a:t>Improved productivity</a:t>
            </a:r>
          </a:p>
          <a:p>
            <a:pPr lvl="1"/>
            <a:r>
              <a:rPr lang="en-US" dirty="0"/>
              <a:t>Better communication (internally and with customers and partners)</a:t>
            </a:r>
          </a:p>
          <a:p>
            <a:pPr lvl="1"/>
            <a:r>
              <a:rPr lang="en-US" dirty="0"/>
              <a:t>Less stress</a:t>
            </a:r>
          </a:p>
          <a:p>
            <a:pPr lvl="1"/>
            <a:r>
              <a:rPr lang="en-US" dirty="0"/>
              <a:t>Increased autonomy</a:t>
            </a:r>
          </a:p>
          <a:p>
            <a:pPr lvl="1"/>
            <a:r>
              <a:rPr lang="en-US" dirty="0"/>
              <a:t>Convenience</a:t>
            </a:r>
          </a:p>
          <a:p>
            <a:pPr lvl="1"/>
            <a:r>
              <a:rPr lang="en-US" dirty="0"/>
              <a:t>Cost savings (gas, dry cleaning, eating at home)</a:t>
            </a:r>
          </a:p>
        </p:txBody>
      </p:sp>
    </p:spTree>
    <p:extLst>
      <p:ext uri="{BB962C8B-B14F-4D97-AF65-F5344CB8AC3E}">
        <p14:creationId xmlns:p14="http://schemas.microsoft.com/office/powerpoint/2010/main" val="3961029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60E7-FD8F-46A9-8277-CA518A54ED62}"/>
              </a:ext>
            </a:extLst>
          </p:cNvPr>
          <p:cNvSpPr>
            <a:spLocks noGrp="1"/>
          </p:cNvSpPr>
          <p:nvPr>
            <p:ph type="title"/>
          </p:nvPr>
        </p:nvSpPr>
        <p:spPr/>
        <p:txBody>
          <a:bodyPr/>
          <a:lstStyle/>
          <a:p>
            <a:pPr algn="ctr"/>
            <a:r>
              <a:rPr lang="en-US" dirty="0"/>
              <a:t>Key Findings (cont.)</a:t>
            </a:r>
          </a:p>
        </p:txBody>
      </p:sp>
      <p:sp>
        <p:nvSpPr>
          <p:cNvPr id="3" name="Content Placeholder 2">
            <a:extLst>
              <a:ext uri="{FF2B5EF4-FFF2-40B4-BE49-F238E27FC236}">
                <a16:creationId xmlns:a16="http://schemas.microsoft.com/office/drawing/2014/main" id="{E7EF8F95-F941-447B-8622-8A7B141B489D}"/>
              </a:ext>
            </a:extLst>
          </p:cNvPr>
          <p:cNvSpPr>
            <a:spLocks noGrp="1"/>
          </p:cNvSpPr>
          <p:nvPr>
            <p:ph idx="1"/>
          </p:nvPr>
        </p:nvSpPr>
        <p:spPr/>
        <p:txBody>
          <a:bodyPr/>
          <a:lstStyle/>
          <a:p>
            <a:r>
              <a:rPr lang="en-US" dirty="0"/>
              <a:t>Participants reported several challenges related to working remotely</a:t>
            </a:r>
          </a:p>
          <a:p>
            <a:pPr lvl="1"/>
            <a:r>
              <a:rPr lang="en-US" dirty="0"/>
              <a:t>Missing comradery of working in-person with peers</a:t>
            </a:r>
          </a:p>
          <a:p>
            <a:pPr lvl="1"/>
            <a:r>
              <a:rPr lang="en-US" dirty="0"/>
              <a:t>Internet connectivity </a:t>
            </a:r>
          </a:p>
          <a:p>
            <a:pPr lvl="1"/>
            <a:r>
              <a:rPr lang="en-US" dirty="0"/>
              <a:t>Lack of access to office equipment</a:t>
            </a:r>
          </a:p>
          <a:p>
            <a:pPr lvl="1"/>
            <a:r>
              <a:rPr lang="en-US" dirty="0"/>
              <a:t>Work/life balance </a:t>
            </a:r>
          </a:p>
          <a:p>
            <a:pPr lvl="1"/>
            <a:r>
              <a:rPr lang="en-US" dirty="0"/>
              <a:t>Training and onboarding of new staff</a:t>
            </a:r>
          </a:p>
          <a:p>
            <a:pPr lvl="1"/>
            <a:r>
              <a:rPr lang="en-US" dirty="0"/>
              <a:t> Missing impact of human-to-human contact with customers</a:t>
            </a:r>
          </a:p>
          <a:p>
            <a:pPr lvl="1"/>
            <a:r>
              <a:rPr lang="en-US" dirty="0"/>
              <a:t>Virtual meeting etiquette </a:t>
            </a:r>
          </a:p>
          <a:p>
            <a:pPr lvl="1"/>
            <a:r>
              <a:rPr lang="en-US" dirty="0"/>
              <a:t>Managing customer expectations (reasonable access to staff)</a:t>
            </a:r>
          </a:p>
          <a:p>
            <a:endParaRPr lang="en-US" dirty="0"/>
          </a:p>
        </p:txBody>
      </p:sp>
    </p:spTree>
    <p:extLst>
      <p:ext uri="{BB962C8B-B14F-4D97-AF65-F5344CB8AC3E}">
        <p14:creationId xmlns:p14="http://schemas.microsoft.com/office/powerpoint/2010/main" val="2944930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C0F88-52DB-408E-A710-7041998DACDF}"/>
              </a:ext>
            </a:extLst>
          </p:cNvPr>
          <p:cNvSpPr>
            <a:spLocks noGrp="1"/>
          </p:cNvSpPr>
          <p:nvPr>
            <p:ph type="title"/>
          </p:nvPr>
        </p:nvSpPr>
        <p:spPr/>
        <p:txBody>
          <a:bodyPr/>
          <a:lstStyle/>
          <a:p>
            <a:pPr algn="ctr"/>
            <a:r>
              <a:rPr lang="en-US" dirty="0"/>
              <a:t>Group Interview Findings Summary </a:t>
            </a:r>
          </a:p>
        </p:txBody>
      </p:sp>
      <p:sp>
        <p:nvSpPr>
          <p:cNvPr id="3" name="Content Placeholder 2">
            <a:extLst>
              <a:ext uri="{FF2B5EF4-FFF2-40B4-BE49-F238E27FC236}">
                <a16:creationId xmlns:a16="http://schemas.microsoft.com/office/drawing/2014/main" id="{F84CE025-D28C-43F8-84EA-B84CD7AF2154}"/>
              </a:ext>
            </a:extLst>
          </p:cNvPr>
          <p:cNvSpPr>
            <a:spLocks noGrp="1"/>
          </p:cNvSpPr>
          <p:nvPr>
            <p:ph idx="1"/>
          </p:nvPr>
        </p:nvSpPr>
        <p:spPr/>
        <p:txBody>
          <a:bodyPr/>
          <a:lstStyle/>
          <a:p>
            <a:r>
              <a:rPr lang="en-US" dirty="0"/>
              <a:t>Participants expect some level of remote work and virtual service delivery</a:t>
            </a:r>
          </a:p>
          <a:p>
            <a:r>
              <a:rPr lang="en-US" dirty="0"/>
              <a:t>Participants indicated that OFI had more of an ability to work remotely and process applications</a:t>
            </a:r>
          </a:p>
          <a:p>
            <a:r>
              <a:rPr lang="en-US" dirty="0"/>
              <a:t>Related to CW, participants indicated that in-person contact with children and families is critical for relationship building, safety assessment and effective case management, especially for high-risk populations</a:t>
            </a:r>
          </a:p>
          <a:p>
            <a:r>
              <a:rPr lang="en-US" dirty="0"/>
              <a:t>Virtual interaction may be good when relationships already exist, and caseworkers are working with known families</a:t>
            </a:r>
          </a:p>
          <a:p>
            <a:endParaRPr lang="en-US" dirty="0"/>
          </a:p>
          <a:p>
            <a:pPr marL="0" indent="0">
              <a:buNone/>
            </a:pPr>
            <a:endParaRPr lang="en-US" dirty="0"/>
          </a:p>
        </p:txBody>
      </p:sp>
    </p:spTree>
    <p:extLst>
      <p:ext uri="{BB962C8B-B14F-4D97-AF65-F5344CB8AC3E}">
        <p14:creationId xmlns:p14="http://schemas.microsoft.com/office/powerpoint/2010/main" val="1400410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F016E-EE95-4D8A-9F65-0235792FF17E}"/>
              </a:ext>
            </a:extLst>
          </p:cNvPr>
          <p:cNvSpPr>
            <a:spLocks noGrp="1"/>
          </p:cNvSpPr>
          <p:nvPr>
            <p:ph type="title"/>
          </p:nvPr>
        </p:nvSpPr>
        <p:spPr/>
        <p:txBody>
          <a:bodyPr>
            <a:normAutofit/>
          </a:bodyPr>
          <a:lstStyle/>
          <a:p>
            <a:pPr algn="ctr"/>
            <a:r>
              <a:rPr lang="en-US" sz="6600" dirty="0"/>
              <a:t>Next Step</a:t>
            </a:r>
          </a:p>
        </p:txBody>
      </p:sp>
      <p:sp>
        <p:nvSpPr>
          <p:cNvPr id="3" name="Content Placeholder 2">
            <a:extLst>
              <a:ext uri="{FF2B5EF4-FFF2-40B4-BE49-F238E27FC236}">
                <a16:creationId xmlns:a16="http://schemas.microsoft.com/office/drawing/2014/main" id="{0CCEF1BA-578C-44EE-AF83-02B32485E0B5}"/>
              </a:ext>
            </a:extLst>
          </p:cNvPr>
          <p:cNvSpPr>
            <a:spLocks noGrp="1"/>
          </p:cNvSpPr>
          <p:nvPr>
            <p:ph idx="1"/>
          </p:nvPr>
        </p:nvSpPr>
        <p:spPr/>
        <p:txBody>
          <a:bodyPr>
            <a:normAutofit/>
          </a:bodyPr>
          <a:lstStyle/>
          <a:p>
            <a:pPr marL="0" indent="0">
              <a:buNone/>
            </a:pPr>
            <a:r>
              <a:rPr lang="en-US" sz="4000" dirty="0"/>
              <a:t>Utilize project data to establish policies and processes that best promote workforce well-being, excellent customer service and collaborative partnerships with external partners and providers</a:t>
            </a:r>
          </a:p>
        </p:txBody>
      </p:sp>
    </p:spTree>
    <p:extLst>
      <p:ext uri="{BB962C8B-B14F-4D97-AF65-F5344CB8AC3E}">
        <p14:creationId xmlns:p14="http://schemas.microsoft.com/office/powerpoint/2010/main" val="2330017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D71C862-8171-41E9-B82E-9C1D3B4F4F4F}"/>
              </a:ext>
            </a:extLst>
          </p:cNvPr>
          <p:cNvSpPr txBox="1"/>
          <p:nvPr/>
        </p:nvSpPr>
        <p:spPr>
          <a:xfrm>
            <a:off x="3045368" y="2043663"/>
            <a:ext cx="6105194" cy="203105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n-ea"/>
                <a:cs typeface="+mn-cs"/>
              </a:rPr>
              <a:t>Child Welfare</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n-ea"/>
                <a:cs typeface="+mn-cs"/>
              </a:rPr>
              <a:t>Updates</a:t>
            </a:r>
          </a:p>
        </p:txBody>
      </p:sp>
      <p:sp>
        <p:nvSpPr>
          <p:cNvPr id="6" name="TextBox 5">
            <a:extLst>
              <a:ext uri="{FF2B5EF4-FFF2-40B4-BE49-F238E27FC236}">
                <a16:creationId xmlns:a16="http://schemas.microsoft.com/office/drawing/2014/main" id="{2BC2C0EE-B3BF-490D-83E9-C9439ADE5B67}"/>
              </a:ext>
            </a:extLst>
          </p:cNvPr>
          <p:cNvSpPr txBox="1"/>
          <p:nvPr/>
        </p:nvSpPr>
        <p:spPr>
          <a:xfrm>
            <a:off x="3047301" y="3246431"/>
            <a:ext cx="60946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E6E960F-3411-4B55-A827-8A732D9E1210}"/>
              </a:ext>
            </a:extLst>
          </p:cNvPr>
          <p:cNvSpPr txBox="1"/>
          <p:nvPr/>
        </p:nvSpPr>
        <p:spPr>
          <a:xfrm>
            <a:off x="3047301" y="3246431"/>
            <a:ext cx="60946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021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A2E8-6A35-4C1D-9489-73AE7E7AB956}"/>
              </a:ext>
            </a:extLst>
          </p:cNvPr>
          <p:cNvSpPr>
            <a:spLocks noGrp="1"/>
          </p:cNvSpPr>
          <p:nvPr>
            <p:ph type="title"/>
          </p:nvPr>
        </p:nvSpPr>
        <p:spPr/>
        <p:txBody>
          <a:bodyPr/>
          <a:lstStyle/>
          <a:p>
            <a:r>
              <a:rPr lang="en-US" dirty="0"/>
              <a:t>In-person Contacts</a:t>
            </a:r>
          </a:p>
        </p:txBody>
      </p:sp>
      <p:sp>
        <p:nvSpPr>
          <p:cNvPr id="3" name="Content Placeholder 2">
            <a:extLst>
              <a:ext uri="{FF2B5EF4-FFF2-40B4-BE49-F238E27FC236}">
                <a16:creationId xmlns:a16="http://schemas.microsoft.com/office/drawing/2014/main" id="{2FF1D32C-3C4E-4A52-9B1A-EA44379CEFD1}"/>
              </a:ext>
            </a:extLst>
          </p:cNvPr>
          <p:cNvSpPr>
            <a:spLocks noGrp="1"/>
          </p:cNvSpPr>
          <p:nvPr>
            <p:ph idx="1"/>
          </p:nvPr>
        </p:nvSpPr>
        <p:spPr/>
        <p:txBody>
          <a:bodyPr/>
          <a:lstStyle/>
          <a:p>
            <a:r>
              <a:rPr lang="en-US" dirty="0"/>
              <a:t>Gradual return to in-person contacts in existing cases with no immediate safety issue</a:t>
            </a:r>
          </a:p>
          <a:p>
            <a:pPr lvl="1"/>
            <a:r>
              <a:rPr lang="en-US" dirty="0"/>
              <a:t>May, June &amp; July – 33%</a:t>
            </a:r>
          </a:p>
          <a:p>
            <a:pPr lvl="1"/>
            <a:r>
              <a:rPr lang="en-US" dirty="0"/>
              <a:t>August – 50%</a:t>
            </a:r>
          </a:p>
          <a:p>
            <a:pPr lvl="1"/>
            <a:r>
              <a:rPr lang="en-US" dirty="0"/>
              <a:t>September – 100%</a:t>
            </a:r>
          </a:p>
          <a:p>
            <a:r>
              <a:rPr lang="en-US" dirty="0"/>
              <a:t>Beginning in September, all work will be done in-person</a:t>
            </a:r>
          </a:p>
          <a:p>
            <a:r>
              <a:rPr lang="en-US" dirty="0"/>
              <a:t>Virtual visits will still be encouraged for supplemental contact between case managers and families and between separated families and children</a:t>
            </a:r>
          </a:p>
          <a:p>
            <a:r>
              <a:rPr lang="en-US" dirty="0"/>
              <a:t>Workgroup to explore expanded use to virtual contacts in the future</a:t>
            </a:r>
          </a:p>
        </p:txBody>
      </p:sp>
    </p:spTree>
    <p:extLst>
      <p:ext uri="{BB962C8B-B14F-4D97-AF65-F5344CB8AC3E}">
        <p14:creationId xmlns:p14="http://schemas.microsoft.com/office/powerpoint/2010/main" val="607393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7AEE5A-212B-4D87-A1A3-B1BE6F4827DC}"/>
              </a:ext>
            </a:extLst>
          </p:cNvPr>
          <p:cNvSpPr/>
          <p:nvPr/>
        </p:nvSpPr>
        <p:spPr>
          <a:xfrm>
            <a:off x="1684421" y="577516"/>
            <a:ext cx="865775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Approval of July 13, 2021 agenda</a:t>
            </a:r>
          </a:p>
        </p:txBody>
      </p:sp>
      <p:pic>
        <p:nvPicPr>
          <p:cNvPr id="3" name="Picture 2">
            <a:extLst>
              <a:ext uri="{FF2B5EF4-FFF2-40B4-BE49-F238E27FC236}">
                <a16:creationId xmlns:a16="http://schemas.microsoft.com/office/drawing/2014/main" id="{B56C43AD-E477-4598-AABD-4B20E9951E93}"/>
              </a:ext>
            </a:extLst>
          </p:cNvPr>
          <p:cNvPicPr>
            <a:picLocks noChangeAspect="1"/>
          </p:cNvPicPr>
          <p:nvPr/>
        </p:nvPicPr>
        <p:blipFill>
          <a:blip r:embed="rId3"/>
          <a:stretch>
            <a:fillRect/>
          </a:stretch>
        </p:blipFill>
        <p:spPr>
          <a:xfrm>
            <a:off x="3262939" y="1016000"/>
            <a:ext cx="4624916" cy="5842000"/>
          </a:xfrm>
          <a:prstGeom prst="rect">
            <a:avLst/>
          </a:prstGeom>
        </p:spPr>
      </p:pic>
    </p:spTree>
    <p:extLst>
      <p:ext uri="{BB962C8B-B14F-4D97-AF65-F5344CB8AC3E}">
        <p14:creationId xmlns:p14="http://schemas.microsoft.com/office/powerpoint/2010/main" val="4078812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FA41-29A6-4A56-8A9B-79E70FFC737C}"/>
              </a:ext>
            </a:extLst>
          </p:cNvPr>
          <p:cNvSpPr>
            <a:spLocks noGrp="1"/>
          </p:cNvSpPr>
          <p:nvPr>
            <p:ph type="title"/>
          </p:nvPr>
        </p:nvSpPr>
        <p:spPr/>
        <p:txBody>
          <a:bodyPr/>
          <a:lstStyle/>
          <a:p>
            <a:r>
              <a:rPr lang="en-US" dirty="0"/>
              <a:t>Retention Efforts</a:t>
            </a:r>
          </a:p>
        </p:txBody>
      </p:sp>
      <p:sp>
        <p:nvSpPr>
          <p:cNvPr id="3" name="Content Placeholder 2">
            <a:extLst>
              <a:ext uri="{FF2B5EF4-FFF2-40B4-BE49-F238E27FC236}">
                <a16:creationId xmlns:a16="http://schemas.microsoft.com/office/drawing/2014/main" id="{DF02650D-4046-47CB-B566-2A381EF3A0BD}"/>
              </a:ext>
            </a:extLst>
          </p:cNvPr>
          <p:cNvSpPr>
            <a:spLocks noGrp="1"/>
          </p:cNvSpPr>
          <p:nvPr>
            <p:ph idx="1"/>
          </p:nvPr>
        </p:nvSpPr>
        <p:spPr/>
        <p:txBody>
          <a:bodyPr/>
          <a:lstStyle/>
          <a:p>
            <a:r>
              <a:rPr lang="en-US" dirty="0"/>
              <a:t>Career ladder for case managers</a:t>
            </a:r>
          </a:p>
          <a:p>
            <a:pPr lvl="1"/>
            <a:r>
              <a:rPr lang="en-US" dirty="0"/>
              <a:t>Social Services Specialist 1 – all new hires </a:t>
            </a:r>
          </a:p>
          <a:p>
            <a:pPr lvl="1"/>
            <a:r>
              <a:rPr lang="en-US" dirty="0"/>
              <a:t>Social Services Specialist 2 – after 2 years of service, completed all training, good standing and 3.0 or better on last performance review</a:t>
            </a:r>
          </a:p>
          <a:p>
            <a:pPr lvl="1"/>
            <a:r>
              <a:rPr lang="en-US" dirty="0"/>
              <a:t>Social Services Specialist 3 – after 5 years of service, 20 hours per year of professional development training, good standing and 3.0 or better on last performance review</a:t>
            </a:r>
          </a:p>
          <a:p>
            <a:r>
              <a:rPr lang="en-US" dirty="0"/>
              <a:t>MSW or associated behavioral science degree – 10% pay increase</a:t>
            </a:r>
          </a:p>
          <a:p>
            <a:r>
              <a:rPr lang="en-US" dirty="0"/>
              <a:t>LCSW – 10% pay supplement</a:t>
            </a:r>
          </a:p>
        </p:txBody>
      </p:sp>
    </p:spTree>
    <p:extLst>
      <p:ext uri="{BB962C8B-B14F-4D97-AF65-F5344CB8AC3E}">
        <p14:creationId xmlns:p14="http://schemas.microsoft.com/office/powerpoint/2010/main" val="4002206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F76F9-FC3A-46C8-BA37-F3828C269130}"/>
              </a:ext>
            </a:extLst>
          </p:cNvPr>
          <p:cNvPicPr>
            <a:picLocks noChangeAspect="1"/>
          </p:cNvPicPr>
          <p:nvPr/>
        </p:nvPicPr>
        <p:blipFill>
          <a:blip r:embed="rId2"/>
          <a:stretch>
            <a:fillRect/>
          </a:stretch>
        </p:blipFill>
        <p:spPr>
          <a:xfrm>
            <a:off x="243428" y="724711"/>
            <a:ext cx="11524502" cy="5891016"/>
          </a:xfrm>
          <a:prstGeom prst="rect">
            <a:avLst/>
          </a:prstGeom>
        </p:spPr>
      </p:pic>
    </p:spTree>
    <p:extLst>
      <p:ext uri="{BB962C8B-B14F-4D97-AF65-F5344CB8AC3E}">
        <p14:creationId xmlns:p14="http://schemas.microsoft.com/office/powerpoint/2010/main" val="896794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AF9487-5EAC-42F0-BBB4-4D804CE06E9C}"/>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Foster Care Entries vs Exits </a:t>
            </a:r>
            <a:r>
              <a:rPr lang="en-US" sz="2000" b="1" dirty="0">
                <a:effectLst>
                  <a:outerShdw blurRad="38100" dist="38100" dir="2700000" algn="tl">
                    <a:srgbClr val="000000">
                      <a:alpha val="43137"/>
                    </a:srgbClr>
                  </a:outerShdw>
                </a:effectLst>
              </a:rPr>
              <a:t>from LENSES 7/7/2021</a:t>
            </a:r>
          </a:p>
        </p:txBody>
      </p:sp>
      <p:pic>
        <p:nvPicPr>
          <p:cNvPr id="4" name="Picture 3">
            <a:extLst>
              <a:ext uri="{FF2B5EF4-FFF2-40B4-BE49-F238E27FC236}">
                <a16:creationId xmlns:a16="http://schemas.microsoft.com/office/drawing/2014/main" id="{60214299-7D62-42D1-8A32-8A0A3FD84C5F}"/>
              </a:ext>
            </a:extLst>
          </p:cNvPr>
          <p:cNvPicPr>
            <a:picLocks noChangeAspect="1"/>
          </p:cNvPicPr>
          <p:nvPr/>
        </p:nvPicPr>
        <p:blipFill>
          <a:blip r:embed="rId2"/>
          <a:stretch>
            <a:fillRect/>
          </a:stretch>
        </p:blipFill>
        <p:spPr>
          <a:xfrm>
            <a:off x="732803" y="1539115"/>
            <a:ext cx="9096375" cy="4733925"/>
          </a:xfrm>
          <a:prstGeom prst="rect">
            <a:avLst/>
          </a:prstGeom>
        </p:spPr>
      </p:pic>
    </p:spTree>
    <p:extLst>
      <p:ext uri="{BB962C8B-B14F-4D97-AF65-F5344CB8AC3E}">
        <p14:creationId xmlns:p14="http://schemas.microsoft.com/office/powerpoint/2010/main" val="2811826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4B793-4D3B-45B8-A3EC-F1786F214FCA}"/>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Adoptions</a:t>
            </a:r>
          </a:p>
        </p:txBody>
      </p:sp>
      <p:pic>
        <p:nvPicPr>
          <p:cNvPr id="6" name="Picture 5">
            <a:extLst>
              <a:ext uri="{FF2B5EF4-FFF2-40B4-BE49-F238E27FC236}">
                <a16:creationId xmlns:a16="http://schemas.microsoft.com/office/drawing/2014/main" id="{D9AE6E4E-51E0-4CC3-8354-BB2164BEC808}"/>
              </a:ext>
            </a:extLst>
          </p:cNvPr>
          <p:cNvPicPr>
            <a:picLocks noChangeAspect="1"/>
          </p:cNvPicPr>
          <p:nvPr/>
        </p:nvPicPr>
        <p:blipFill>
          <a:blip r:embed="rId2"/>
          <a:stretch>
            <a:fillRect/>
          </a:stretch>
        </p:blipFill>
        <p:spPr>
          <a:xfrm>
            <a:off x="304153" y="1631261"/>
            <a:ext cx="7803935" cy="2528035"/>
          </a:xfrm>
          <a:prstGeom prst="rect">
            <a:avLst/>
          </a:prstGeom>
        </p:spPr>
      </p:pic>
      <p:pic>
        <p:nvPicPr>
          <p:cNvPr id="8" name="Picture 7">
            <a:extLst>
              <a:ext uri="{FF2B5EF4-FFF2-40B4-BE49-F238E27FC236}">
                <a16:creationId xmlns:a16="http://schemas.microsoft.com/office/drawing/2014/main" id="{7CB07E58-7471-4BCC-A10A-73995E0DE850}"/>
              </a:ext>
            </a:extLst>
          </p:cNvPr>
          <p:cNvPicPr>
            <a:picLocks noChangeAspect="1"/>
          </p:cNvPicPr>
          <p:nvPr/>
        </p:nvPicPr>
        <p:blipFill>
          <a:blip r:embed="rId3"/>
          <a:stretch>
            <a:fillRect/>
          </a:stretch>
        </p:blipFill>
        <p:spPr>
          <a:xfrm>
            <a:off x="7380896" y="1461408"/>
            <a:ext cx="4406912" cy="2867739"/>
          </a:xfrm>
          <a:prstGeom prst="rect">
            <a:avLst/>
          </a:prstGeom>
        </p:spPr>
      </p:pic>
    </p:spTree>
    <p:extLst>
      <p:ext uri="{BB962C8B-B14F-4D97-AF65-F5344CB8AC3E}">
        <p14:creationId xmlns:p14="http://schemas.microsoft.com/office/powerpoint/2010/main" val="2204281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3A043-1D04-4099-AF1A-145E59C1D7DC}"/>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Caseload Averages by Program Area</a:t>
            </a:r>
          </a:p>
        </p:txBody>
      </p:sp>
      <p:graphicFrame>
        <p:nvGraphicFramePr>
          <p:cNvPr id="7" name="Table 6">
            <a:extLst>
              <a:ext uri="{FF2B5EF4-FFF2-40B4-BE49-F238E27FC236}">
                <a16:creationId xmlns:a16="http://schemas.microsoft.com/office/drawing/2014/main" id="{B97E0DEA-5153-4194-A564-DEA90729F63D}"/>
              </a:ext>
            </a:extLst>
          </p:cNvPr>
          <p:cNvGraphicFramePr>
            <a:graphicFrameLocks noGrp="1"/>
          </p:cNvGraphicFramePr>
          <p:nvPr/>
        </p:nvGraphicFramePr>
        <p:xfrm>
          <a:off x="1187777" y="1451727"/>
          <a:ext cx="8955463" cy="4722822"/>
        </p:xfrm>
        <a:graphic>
          <a:graphicData uri="http://schemas.openxmlformats.org/drawingml/2006/table">
            <a:tbl>
              <a:tblPr firstRow="1" firstCol="1" bandRow="1"/>
              <a:tblGrid>
                <a:gridCol w="1381559">
                  <a:extLst>
                    <a:ext uri="{9D8B030D-6E8A-4147-A177-3AD203B41FA5}">
                      <a16:colId xmlns:a16="http://schemas.microsoft.com/office/drawing/2014/main" val="2983482110"/>
                    </a:ext>
                  </a:extLst>
                </a:gridCol>
                <a:gridCol w="594710">
                  <a:extLst>
                    <a:ext uri="{9D8B030D-6E8A-4147-A177-3AD203B41FA5}">
                      <a16:colId xmlns:a16="http://schemas.microsoft.com/office/drawing/2014/main" val="3010044014"/>
                    </a:ext>
                  </a:extLst>
                </a:gridCol>
                <a:gridCol w="616822">
                  <a:extLst>
                    <a:ext uri="{9D8B030D-6E8A-4147-A177-3AD203B41FA5}">
                      <a16:colId xmlns:a16="http://schemas.microsoft.com/office/drawing/2014/main" val="4158155836"/>
                    </a:ext>
                  </a:extLst>
                </a:gridCol>
                <a:gridCol w="198725">
                  <a:extLst>
                    <a:ext uri="{9D8B030D-6E8A-4147-A177-3AD203B41FA5}">
                      <a16:colId xmlns:a16="http://schemas.microsoft.com/office/drawing/2014/main" val="2737430376"/>
                    </a:ext>
                  </a:extLst>
                </a:gridCol>
                <a:gridCol w="1381559">
                  <a:extLst>
                    <a:ext uri="{9D8B030D-6E8A-4147-A177-3AD203B41FA5}">
                      <a16:colId xmlns:a16="http://schemas.microsoft.com/office/drawing/2014/main" val="138114017"/>
                    </a:ext>
                  </a:extLst>
                </a:gridCol>
                <a:gridCol w="731953">
                  <a:extLst>
                    <a:ext uri="{9D8B030D-6E8A-4147-A177-3AD203B41FA5}">
                      <a16:colId xmlns:a16="http://schemas.microsoft.com/office/drawing/2014/main" val="2892198252"/>
                    </a:ext>
                  </a:extLst>
                </a:gridCol>
                <a:gridCol w="731953">
                  <a:extLst>
                    <a:ext uri="{9D8B030D-6E8A-4147-A177-3AD203B41FA5}">
                      <a16:colId xmlns:a16="http://schemas.microsoft.com/office/drawing/2014/main" val="3629826416"/>
                    </a:ext>
                  </a:extLst>
                </a:gridCol>
                <a:gridCol w="731953">
                  <a:extLst>
                    <a:ext uri="{9D8B030D-6E8A-4147-A177-3AD203B41FA5}">
                      <a16:colId xmlns:a16="http://schemas.microsoft.com/office/drawing/2014/main" val="2072096614"/>
                    </a:ext>
                  </a:extLst>
                </a:gridCol>
                <a:gridCol w="1117751">
                  <a:extLst>
                    <a:ext uri="{9D8B030D-6E8A-4147-A177-3AD203B41FA5}">
                      <a16:colId xmlns:a16="http://schemas.microsoft.com/office/drawing/2014/main" val="2640673299"/>
                    </a:ext>
                  </a:extLst>
                </a:gridCol>
                <a:gridCol w="734239">
                  <a:extLst>
                    <a:ext uri="{9D8B030D-6E8A-4147-A177-3AD203B41FA5}">
                      <a16:colId xmlns:a16="http://schemas.microsoft.com/office/drawing/2014/main" val="1037709464"/>
                    </a:ext>
                  </a:extLst>
                </a:gridCol>
                <a:gridCol w="734239">
                  <a:extLst>
                    <a:ext uri="{9D8B030D-6E8A-4147-A177-3AD203B41FA5}">
                      <a16:colId xmlns:a16="http://schemas.microsoft.com/office/drawing/2014/main" val="899043999"/>
                    </a:ext>
                  </a:extLst>
                </a:gridCol>
              </a:tblGrid>
              <a:tr h="249580">
                <a:tc gridSpan="5">
                  <a:txBody>
                    <a:bodyPr/>
                    <a:lstStyle/>
                    <a:p>
                      <a:pPr marL="0" marR="0">
                        <a:spcBef>
                          <a:spcPts val="0"/>
                        </a:spcBef>
                        <a:spcAft>
                          <a:spcPts val="0"/>
                        </a:spcAft>
                      </a:pPr>
                      <a:r>
                        <a:rPr lang="en-US" sz="1200" b="1">
                          <a:effectLst/>
                          <a:latin typeface="Arial" panose="020B0604020202020204" pitchFamily="34" charset="0"/>
                          <a:ea typeface="Calibri" panose="020F0502020204030204" pitchFamily="34" charset="0"/>
                        </a:rPr>
                        <a:t>Average Caseworker Caseload, June 2021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9029028"/>
                  </a:ext>
                </a:extLst>
              </a:tr>
              <a:tr h="249580">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625895043"/>
                  </a:ext>
                </a:extLst>
              </a:tr>
              <a:tr h="249580">
                <a:tc gridSpan="7">
                  <a:txBody>
                    <a:bodyPr/>
                    <a:lstStyle/>
                    <a:p>
                      <a:pPr marL="0" marR="0">
                        <a:spcBef>
                          <a:spcPts val="0"/>
                        </a:spcBef>
                        <a:spcAft>
                          <a:spcPts val="0"/>
                        </a:spcAft>
                      </a:pPr>
                      <a:r>
                        <a:rPr lang="en-US" sz="1200">
                          <a:effectLst/>
                          <a:latin typeface="Arial" panose="020B0604020202020204" pitchFamily="34" charset="0"/>
                          <a:ea typeface="Calibri" panose="020F0502020204030204" pitchFamily="34" charset="0"/>
                        </a:rPr>
                        <a:t>*Includes Caseworkers with at least 5 of the particular case type</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2177652325"/>
                  </a:ext>
                </a:extLst>
              </a:tr>
              <a:tr h="422367">
                <a:tc>
                  <a:txBody>
                    <a:bodyPr/>
                    <a:lstStyle/>
                    <a:p>
                      <a:pPr marL="0" marR="0">
                        <a:spcBef>
                          <a:spcPts val="0"/>
                        </a:spcBef>
                        <a:spcAft>
                          <a:spcPts val="0"/>
                        </a:spcAft>
                      </a:pPr>
                      <a:r>
                        <a:rPr lang="en-US" sz="1100" b="1">
                          <a:effectLst/>
                          <a:latin typeface="Arial" panose="020B0604020202020204" pitchFamily="34" charset="0"/>
                          <a:ea typeface="Calibri" panose="020F0502020204030204" pitchFamily="34" charset="0"/>
                        </a:rPr>
                        <a:t>Foster Care</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gridSpan="2">
                  <a:txBody>
                    <a:bodyPr/>
                    <a:lstStyle/>
                    <a:p>
                      <a:pPr marL="0" marR="0">
                        <a:spcBef>
                          <a:spcPts val="0"/>
                        </a:spcBef>
                        <a:spcAft>
                          <a:spcPts val="0"/>
                        </a:spcAft>
                      </a:pPr>
                      <a:r>
                        <a:rPr lang="en-US" sz="1100" b="1">
                          <a:effectLst/>
                          <a:latin typeface="Arial" panose="020B0604020202020204" pitchFamily="34" charset="0"/>
                          <a:ea typeface="Calibri" panose="020F0502020204030204" pitchFamily="34" charset="0"/>
                        </a:rPr>
                        <a:t>Family Preservation</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hMerge="1">
                  <a:txBody>
                    <a:bodyPr/>
                    <a:lstStyle/>
                    <a:p>
                      <a:endParaRPr lang="en-US"/>
                    </a:p>
                  </a:txBody>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gridSpan="3">
                  <a:txBody>
                    <a:bodyPr/>
                    <a:lstStyle/>
                    <a:p>
                      <a:pPr marL="0" marR="0">
                        <a:spcBef>
                          <a:spcPts val="0"/>
                        </a:spcBef>
                        <a:spcAft>
                          <a:spcPts val="0"/>
                        </a:spcAft>
                      </a:pPr>
                      <a:r>
                        <a:rPr lang="en-US" sz="1100" b="1">
                          <a:effectLst/>
                          <a:latin typeface="Arial" panose="020B0604020202020204" pitchFamily="34" charset="0"/>
                          <a:ea typeface="Calibri" panose="020F0502020204030204" pitchFamily="34" charset="0"/>
                        </a:rPr>
                        <a:t>Investigations &amp; Family Support</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583973"/>
                  </a:ext>
                </a:extLst>
              </a:tr>
              <a:tr h="383970">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rPr>
                        <a:t>REGION_NUM</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rPr>
                        <a:t>RAVG</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rPr>
                        <a:t>RMED</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rPr>
                        <a:t>REGION_NUM</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rPr>
                        <a:t>RAVG</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rPr>
                        <a:t>RMED</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rPr>
                        <a:t>REGION_NUM</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rPr>
                        <a:t>RAVG</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rPr>
                        <a:t>RMED</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3303645848"/>
                  </a:ext>
                </a:extLst>
              </a:tr>
              <a:tr h="211183">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25</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28</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10</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10</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17</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16</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3909043642"/>
                  </a:ext>
                </a:extLst>
              </a:tr>
              <a:tr h="211183">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25</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26</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13</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23</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22</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2802021959"/>
                  </a:ext>
                </a:extLst>
              </a:tr>
              <a:tr h="211183">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3</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26</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28</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3</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20</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3</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25</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23</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2939781365"/>
                  </a:ext>
                </a:extLst>
              </a:tr>
              <a:tr h="211183">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16</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15</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10</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10</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15</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495734386"/>
                  </a:ext>
                </a:extLst>
              </a:tr>
              <a:tr h="211183">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5</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26</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23</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5</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9</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5</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16</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13</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1978314439"/>
                  </a:ext>
                </a:extLst>
              </a:tr>
              <a:tr h="211183">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6</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22</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23</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6</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9</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6</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16</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15</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1465139797"/>
                  </a:ext>
                </a:extLst>
              </a:tr>
              <a:tr h="211183">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7</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22</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7</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9</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10</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7</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16</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1812343465"/>
                  </a:ext>
                </a:extLst>
              </a:tr>
              <a:tr h="211183">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8</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26</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27</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8</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10</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8</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15</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9</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797015201"/>
                  </a:ext>
                </a:extLst>
              </a:tr>
              <a:tr h="211183">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9</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20</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9</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10</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9</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13</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3511865680"/>
                  </a:ext>
                </a:extLst>
              </a:tr>
              <a:tr h="211183">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10</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20</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10</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12</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12</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10</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15</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34684267"/>
                  </a:ext>
                </a:extLst>
              </a:tr>
              <a:tr h="211183">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34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FFFF00"/>
                    </a:solidFill>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36</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FFFF00"/>
                    </a:solidFill>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16</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18</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17</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4251017615"/>
                  </a:ext>
                </a:extLst>
              </a:tr>
              <a:tr h="211183">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12</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26</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25</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12</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12</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12</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20</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20</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1720865486"/>
                  </a:ext>
                </a:extLst>
              </a:tr>
              <a:tr h="211183">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13</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13</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17</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18</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13</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31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FFFF00"/>
                    </a:solidFill>
                  </a:tcPr>
                </a:tc>
                <a:tc>
                  <a:txBody>
                    <a:bodyPr/>
                    <a:lstStyle/>
                    <a:p>
                      <a:pPr marL="0" marR="0" algn="r">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31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solidFill>
                      <a:srgbClr val="FFFF00"/>
                    </a:solidFill>
                  </a:tcPr>
                </a:tc>
                <a:extLst>
                  <a:ext uri="{0D108BD9-81ED-4DB2-BD59-A6C34878D82A}">
                    <a16:rowId xmlns:a16="http://schemas.microsoft.com/office/drawing/2014/main" val="4070729330"/>
                  </a:ext>
                </a:extLst>
              </a:tr>
              <a:tr h="211183">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12</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8</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7</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14</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18</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1626503846"/>
                  </a:ext>
                </a:extLst>
              </a:tr>
              <a:tr h="211183">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rPr>
                        <a:t>State</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23</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22</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rPr>
                        <a:t>State</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12</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11</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endParaRPr lang="en-US" sz="1000">
                        <a:effectLst/>
                        <a:latin typeface="Times New Roman" panose="02020603050405020304" pitchFamily="18" charset="0"/>
                      </a:endParaRPr>
                    </a:p>
                  </a:txBody>
                  <a:tcPr marL="68580" marR="68580" marT="0" marB="0" anchor="b">
                    <a:lnL>
                      <a:noFill/>
                    </a:lnL>
                    <a:lnR>
                      <a:noFill/>
                    </a:lnR>
                    <a:lnT>
                      <a:noFill/>
                    </a:lnT>
                    <a:lnB>
                      <a:noFill/>
                    </a:lnB>
                  </a:tcPr>
                </a:tc>
                <a:tc>
                  <a:txBody>
                    <a:bodyPr/>
                    <a:lstStyle/>
                    <a:p>
                      <a:pPr marL="0" marR="0">
                        <a:spcBef>
                          <a:spcPts val="0"/>
                        </a:spcBef>
                        <a:spcAft>
                          <a:spcPts val="0"/>
                        </a:spcAft>
                      </a:pPr>
                      <a:r>
                        <a:rPr lang="en-US" sz="1000">
                          <a:effectLst/>
                          <a:latin typeface="Arial" panose="020B0604020202020204" pitchFamily="34" charset="0"/>
                          <a:ea typeface="Calibri" panose="020F0502020204030204" pitchFamily="34" charset="0"/>
                        </a:rPr>
                        <a:t>State</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a:effectLst/>
                          <a:latin typeface="Arial" panose="020B0604020202020204" pitchFamily="34" charset="0"/>
                          <a:ea typeface="Calibri" panose="020F0502020204030204" pitchFamily="34" charset="0"/>
                        </a:rPr>
                        <a:t>19</a:t>
                      </a:r>
                      <a:endParaRPr lang="en-US" sz="110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tc>
                  <a:txBody>
                    <a:bodyPr/>
                    <a:lstStyle/>
                    <a:p>
                      <a:pPr marL="0" marR="0" algn="r">
                        <a:spcBef>
                          <a:spcPts val="0"/>
                        </a:spcBef>
                        <a:spcAft>
                          <a:spcPts val="0"/>
                        </a:spcAft>
                      </a:pPr>
                      <a:r>
                        <a:rPr lang="en-US" sz="1000" dirty="0">
                          <a:effectLst/>
                          <a:latin typeface="Arial" panose="020B0604020202020204" pitchFamily="34" charset="0"/>
                          <a:ea typeface="Calibri" panose="020F0502020204030204" pitchFamily="34" charset="0"/>
                        </a:rPr>
                        <a:t>17</a:t>
                      </a:r>
                      <a:endParaRPr lang="en-US" sz="1100" dirty="0">
                        <a:effectLst/>
                        <a:latin typeface="Calibri" panose="020F0502020204030204" pitchFamily="34" charset="0"/>
                        <a:ea typeface="Calibri" panose="020F0502020204030204" pitchFamily="34" charset="0"/>
                      </a:endParaRPr>
                    </a:p>
                  </a:txBody>
                  <a:tcPr marL="68580" marR="68580" marT="0" marB="0" anchor="b">
                    <a:lnL>
                      <a:noFill/>
                    </a:lnL>
                    <a:lnR>
                      <a:noFill/>
                    </a:lnR>
                    <a:lnT>
                      <a:noFill/>
                    </a:lnT>
                    <a:lnB>
                      <a:noFill/>
                    </a:lnB>
                  </a:tcPr>
                </a:tc>
                <a:extLst>
                  <a:ext uri="{0D108BD9-81ED-4DB2-BD59-A6C34878D82A}">
                    <a16:rowId xmlns:a16="http://schemas.microsoft.com/office/drawing/2014/main" val="1876173382"/>
                  </a:ext>
                </a:extLst>
              </a:tr>
            </a:tbl>
          </a:graphicData>
        </a:graphic>
      </p:graphicFrame>
    </p:spTree>
    <p:extLst>
      <p:ext uri="{BB962C8B-B14F-4D97-AF65-F5344CB8AC3E}">
        <p14:creationId xmlns:p14="http://schemas.microsoft.com/office/powerpoint/2010/main" val="3653189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FB73666-F41C-4321-9B23-62B87B1F9CE5}"/>
              </a:ext>
            </a:extLst>
          </p:cNvPr>
          <p:cNvGraphicFramePr>
            <a:graphicFrameLocks/>
          </p:cNvGraphicFramePr>
          <p:nvPr/>
        </p:nvGraphicFramePr>
        <p:xfrm>
          <a:off x="993913" y="1033671"/>
          <a:ext cx="9809922" cy="51981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3300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9EBC92B-791B-4D03-B447-3D06C380AEA8}"/>
              </a:ext>
            </a:extLst>
          </p:cNvPr>
          <p:cNvGraphicFramePr>
            <a:graphicFrameLocks/>
          </p:cNvGraphicFramePr>
          <p:nvPr/>
        </p:nvGraphicFramePr>
        <p:xfrm>
          <a:off x="1404594" y="1150071"/>
          <a:ext cx="9596486" cy="48830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5723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11F89BA9-7DD8-4BA0-ADA9-99ECB6C50159}"/>
              </a:ext>
            </a:extLst>
          </p:cNvPr>
          <p:cNvGraphicFramePr>
            <a:graphicFrameLocks/>
          </p:cNvGraphicFramePr>
          <p:nvPr/>
        </p:nvGraphicFramePr>
        <p:xfrm>
          <a:off x="1263192" y="1206631"/>
          <a:ext cx="9605913" cy="49679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8238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7819104" y="743447"/>
            <a:ext cx="3534695" cy="3692028"/>
          </a:xfrm>
          <a:noFill/>
        </p:spPr>
        <p:txBody>
          <a:bodyPr vert="horz" lIns="91440" tIns="45720" rIns="91440" bIns="45720" rtlCol="0" anchor="b">
            <a:normAutofit/>
          </a:bodyPr>
          <a:lstStyle/>
          <a:p>
            <a:r>
              <a:rPr lang="en-US" sz="4800" b="1" dirty="0"/>
              <a:t>National Reunification Month 2021</a:t>
            </a:r>
            <a:br>
              <a:rPr lang="en-US" sz="4800" b="1" dirty="0"/>
            </a:br>
            <a:r>
              <a:rPr lang="en-US" sz="4800" b="1" dirty="0"/>
              <a:t>#ALLIN</a:t>
            </a:r>
          </a:p>
        </p:txBody>
      </p:sp>
      <p:pic>
        <p:nvPicPr>
          <p:cNvPr id="9" name="Content Placeholder 8" descr="Graphical user interface, text, website&#10;&#10;Description automatically generated">
            <a:extLst>
              <a:ext uri="{FF2B5EF4-FFF2-40B4-BE49-F238E27FC236}">
                <a16:creationId xmlns:a16="http://schemas.microsoft.com/office/drawing/2014/main" id="{CEECF8F6-9DAD-45B1-A86A-D9ED2DBC364C}"/>
              </a:ext>
            </a:extLst>
          </p:cNvPr>
          <p:cNvPicPr>
            <a:picLocks noGrp="1" noChangeAspect="1"/>
          </p:cNvPicPr>
          <p:nvPr>
            <p:ph idx="1"/>
          </p:nvPr>
        </p:nvPicPr>
        <p:blipFill rotWithShape="1">
          <a:blip r:embed="rId2"/>
          <a:srcRect r="3" b="1360"/>
          <a:stretch/>
        </p:blipFill>
        <p:spPr>
          <a:xfrm>
            <a:off x="484632" y="484633"/>
            <a:ext cx="6542215" cy="5888736"/>
          </a:xfrm>
          <a:prstGeom prst="rect">
            <a:avLst/>
          </a:prstGeom>
        </p:spPr>
      </p:pic>
    </p:spTree>
    <p:extLst>
      <p:ext uri="{BB962C8B-B14F-4D97-AF65-F5344CB8AC3E}">
        <p14:creationId xmlns:p14="http://schemas.microsoft.com/office/powerpoint/2010/main" val="13567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838200" y="681037"/>
            <a:ext cx="10515600" cy="1171909"/>
          </a:xfrm>
        </p:spPr>
        <p:txBody>
          <a:bodyPr>
            <a:normAutofit/>
          </a:bodyPr>
          <a:lstStyle/>
          <a:p>
            <a:pPr algn="ctr"/>
            <a:r>
              <a:rPr lang="en-US" sz="3600" b="1" dirty="0">
                <a:latin typeface="Arial" panose="020B0604020202020204" pitchFamily="34" charset="0"/>
                <a:cs typeface="Arial" panose="020B0604020202020204" pitchFamily="34" charset="0"/>
              </a:rPr>
              <a:t>All In 2021!</a:t>
            </a:r>
          </a:p>
        </p:txBody>
      </p:sp>
      <p:sp>
        <p:nvSpPr>
          <p:cNvPr id="3" name="Content Placeholder 2">
            <a:extLst>
              <a:ext uri="{FF2B5EF4-FFF2-40B4-BE49-F238E27FC236}">
                <a16:creationId xmlns:a16="http://schemas.microsoft.com/office/drawing/2014/main" id="{A75FE862-A9CE-4FA4-A7FB-2F9A4AD2A44B}"/>
              </a:ext>
            </a:extLst>
          </p:cNvPr>
          <p:cNvSpPr>
            <a:spLocks noGrp="1"/>
          </p:cNvSpPr>
          <p:nvPr>
            <p:ph idx="1"/>
          </p:nvPr>
        </p:nvSpPr>
        <p:spPr>
          <a:xfrm>
            <a:off x="1318260" y="1432193"/>
            <a:ext cx="10515600" cy="5693460"/>
          </a:xfrm>
        </p:spPr>
        <p:txBody>
          <a:bodyPr/>
          <a:lstStyle/>
          <a:p>
            <a:pPr marL="0" marR="0" indent="0">
              <a:lnSpc>
                <a:spcPct val="106000"/>
              </a:lnSpc>
              <a:spcBef>
                <a:spcPts val="0"/>
              </a:spcBef>
              <a:spcAft>
                <a:spcPts val="800"/>
              </a:spcAft>
              <a:buNone/>
            </a:pPr>
            <a:r>
              <a:rPr lang="en-US" sz="2800" dirty="0">
                <a:effectLst/>
                <a:latin typeface="Arial" panose="020B0604020202020204" pitchFamily="34" charset="0"/>
                <a:ea typeface="Calibri" panose="020F0502020204030204" pitchFamily="34" charset="0"/>
                <a:cs typeface="Times New Roman" panose="02020603050405020304" pitchFamily="18" charset="0"/>
              </a:rPr>
              <a:t>This year’s Reunification Month theme was "All In-Reunification 2021". Reunification is not possible without a wide array of people (parents, kin, case managers, stakeholders, providers) who are committed to supporting and strengthening our families.  When “all” are “in,” we are successful at reunifying families safely, timely, and successfully.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332EE7AD-8B34-43B3-BC27-01B7BE173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99" y="4697260"/>
            <a:ext cx="11912601" cy="20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9454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65761" y="1291590"/>
            <a:ext cx="11144250" cy="2057400"/>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sz="4800" b="1" i="0" u="none" strike="noStrike" kern="1200" cap="none" spc="0" normalizeH="0" baseline="0" noProof="0" dirty="0">
                <a:ln>
                  <a:noFill/>
                </a:ln>
                <a:solidFill>
                  <a:srgbClr val="FFFFFF"/>
                </a:solidFill>
                <a:effectLst/>
                <a:uLnTx/>
                <a:uFillTx/>
                <a:latin typeface="+mj-lt"/>
                <a:ea typeface="+mj-ea"/>
                <a:cs typeface="+mj-cs"/>
              </a:rPr>
              <a:t>Approval of May 9, 2021 meeting minutes</a:t>
            </a:r>
            <a:endParaRPr kumimoji="0" lang="en-US" sz="4800" b="0" i="0" u="none" strike="noStrike" kern="1200" cap="none" spc="0" normalizeH="0" baseline="0" noProof="0" dirty="0">
              <a:ln>
                <a:noFill/>
              </a:ln>
              <a:solidFill>
                <a:srgbClr val="FFFFFF"/>
              </a:solidFill>
              <a:effectLst/>
              <a:uLnTx/>
              <a:uFillTx/>
              <a:latin typeface="+mj-lt"/>
              <a:ea typeface="+mj-ea"/>
              <a:cs typeface="+mj-cs"/>
            </a:endParaRPr>
          </a:p>
        </p:txBody>
      </p:sp>
      <p:sp>
        <p:nvSpPr>
          <p:cNvPr id="19" name="Rectangle 18">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716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392B-05CB-4E71-BE1C-8639B53C5AB2}"/>
              </a:ext>
            </a:extLst>
          </p:cNvPr>
          <p:cNvSpPr>
            <a:spLocks noGrp="1"/>
          </p:cNvSpPr>
          <p:nvPr>
            <p:ph type="title"/>
          </p:nvPr>
        </p:nvSpPr>
        <p:spPr/>
        <p:txBody>
          <a:bodyPr>
            <a:normAutofit/>
          </a:bodyPr>
          <a:lstStyle/>
          <a:p>
            <a:pPr algn="ctr"/>
            <a:br>
              <a:rPr lang="en-US" b="1" dirty="0"/>
            </a:br>
            <a:r>
              <a:rPr lang="en-US" b="1" dirty="0"/>
              <a:t>Reunification Values</a:t>
            </a:r>
          </a:p>
        </p:txBody>
      </p:sp>
      <p:sp>
        <p:nvSpPr>
          <p:cNvPr id="10" name="Content Placeholder 9">
            <a:extLst>
              <a:ext uri="{FF2B5EF4-FFF2-40B4-BE49-F238E27FC236}">
                <a16:creationId xmlns:a16="http://schemas.microsoft.com/office/drawing/2014/main" id="{3F6E386F-AB6F-4B61-B2DA-A0E85B2467E2}"/>
              </a:ext>
            </a:extLst>
          </p:cNvPr>
          <p:cNvSpPr>
            <a:spLocks noGrp="1"/>
          </p:cNvSpPr>
          <p:nvPr>
            <p:ph sz="half" idx="1"/>
          </p:nvPr>
        </p:nvSpPr>
        <p:spPr/>
        <p:txBody>
          <a:bodyPr>
            <a:normAutofit fontScale="85000" lnSpcReduction="20000"/>
          </a:bodyPr>
          <a:lstStyle/>
          <a:p>
            <a:r>
              <a:rPr kumimoji="0" lang="en-US" sz="2400" i="0" u="none" strike="noStrike" kern="1200" cap="none" spc="0" normalizeH="0" baseline="0" noProof="0" dirty="0">
                <a:ln>
                  <a:noFill/>
                </a:ln>
                <a:solidFill>
                  <a:prstClr val="black"/>
                </a:solidFill>
                <a:effectLst/>
                <a:uLnTx/>
                <a:uFillTx/>
                <a:ea typeface="+mj-ea"/>
                <a:cs typeface="+mj-cs"/>
              </a:rPr>
              <a:t>Maintaining children with their own families and safe family reunification are the preferred permanency options for all children served by Georgia’s child protection.</a:t>
            </a:r>
          </a:p>
          <a:p>
            <a:r>
              <a:rPr lang="en-US" sz="2400" b="0" i="0" u="none" strike="noStrike" baseline="0" dirty="0">
                <a:solidFill>
                  <a:srgbClr val="000000"/>
                </a:solidFill>
              </a:rPr>
              <a:t>For most children in foster care, reunification with their family is their best option for a permanent and loving home.</a:t>
            </a:r>
          </a:p>
          <a:p>
            <a:r>
              <a:rPr lang="en-US" sz="2400" b="0" i="0" u="none" strike="noStrike" baseline="0" dirty="0">
                <a:solidFill>
                  <a:srgbClr val="000000"/>
                </a:solidFill>
              </a:rPr>
              <a:t>All children need the care, love, security, and stability of family unity—including parents, siblings, grandparents, and other extended family members—to provide a solid foundation for personal growth, development, and maturity. </a:t>
            </a:r>
          </a:p>
          <a:p>
            <a:r>
              <a:rPr lang="en-US" sz="2400" b="0" i="0" u="none" strike="noStrike" baseline="0" dirty="0">
                <a:solidFill>
                  <a:srgbClr val="000000"/>
                </a:solidFill>
              </a:rPr>
              <a:t>Reunification takes work, commitment, and investment of time and resources by parents, family members, social workers, foster parents, service providers, attorneys, courts, and the community.</a:t>
            </a:r>
            <a:endParaRPr lang="en-US" sz="2400" dirty="0"/>
          </a:p>
        </p:txBody>
      </p:sp>
      <p:sp>
        <p:nvSpPr>
          <p:cNvPr id="13" name="Content Placeholder 12">
            <a:extLst>
              <a:ext uri="{FF2B5EF4-FFF2-40B4-BE49-F238E27FC236}">
                <a16:creationId xmlns:a16="http://schemas.microsoft.com/office/drawing/2014/main" id="{2F4E9A1E-5FE3-4F64-98A7-DB90FC5BE243}"/>
              </a:ext>
            </a:extLst>
          </p:cNvPr>
          <p:cNvSpPr>
            <a:spLocks noGrp="1"/>
          </p:cNvSpPr>
          <p:nvPr>
            <p:ph sz="half" idx="2"/>
          </p:nvPr>
        </p:nvSpPr>
        <p:spPr/>
        <p:txBody>
          <a:bodyPr>
            <a:normAutofit fontScale="85000" lnSpcReduction="20000"/>
          </a:bodyPr>
          <a:lstStyle/>
          <a:p>
            <a:endParaRPr lang="en-US" dirty="0"/>
          </a:p>
        </p:txBody>
      </p:sp>
      <p:pic>
        <p:nvPicPr>
          <p:cNvPr id="12" name="Content Placeholder 4" descr="Text&#10;&#10;Description automatically generated">
            <a:extLst>
              <a:ext uri="{FF2B5EF4-FFF2-40B4-BE49-F238E27FC236}">
                <a16:creationId xmlns:a16="http://schemas.microsoft.com/office/drawing/2014/main" id="{2D5B2333-D8EE-4712-A52E-23B28B922AC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1825626"/>
            <a:ext cx="5257800" cy="4351338"/>
          </a:xfrm>
          <a:prstGeom prst="rect">
            <a:avLst/>
          </a:prstGeom>
        </p:spPr>
      </p:pic>
    </p:spTree>
    <p:extLst>
      <p:ext uri="{BB962C8B-B14F-4D97-AF65-F5344CB8AC3E}">
        <p14:creationId xmlns:p14="http://schemas.microsoft.com/office/powerpoint/2010/main" val="1763504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213D-CDC9-49D6-B277-F452193BEB8E}"/>
              </a:ext>
            </a:extLst>
          </p:cNvPr>
          <p:cNvSpPr>
            <a:spLocks noGrp="1"/>
          </p:cNvSpPr>
          <p:nvPr>
            <p:ph type="title"/>
          </p:nvPr>
        </p:nvSpPr>
        <p:spPr/>
        <p:txBody>
          <a:bodyPr/>
          <a:lstStyle/>
          <a:p>
            <a:pPr algn="ctr"/>
            <a:r>
              <a:rPr lang="en-US" b="1" dirty="0"/>
              <a:t>2021 Reunification Heroes</a:t>
            </a:r>
          </a:p>
        </p:txBody>
      </p:sp>
      <p:sp>
        <p:nvSpPr>
          <p:cNvPr id="3" name="Content Placeholder 2">
            <a:extLst>
              <a:ext uri="{FF2B5EF4-FFF2-40B4-BE49-F238E27FC236}">
                <a16:creationId xmlns:a16="http://schemas.microsoft.com/office/drawing/2014/main" id="{947A28C3-56B2-4D4E-A5C9-157FA3F6431F}"/>
              </a:ext>
            </a:extLst>
          </p:cNvPr>
          <p:cNvSpPr>
            <a:spLocks noGrp="1"/>
          </p:cNvSpPr>
          <p:nvPr>
            <p:ph idx="1"/>
          </p:nvPr>
        </p:nvSpPr>
        <p:spPr/>
        <p:txBody>
          <a:bodyPr/>
          <a:lstStyle/>
          <a:p>
            <a:r>
              <a:rPr lang="en-US" dirty="0"/>
              <a:t>CM Tiowanna Horne (R10)</a:t>
            </a:r>
          </a:p>
          <a:p>
            <a:r>
              <a:rPr lang="en-US" dirty="0"/>
              <a:t>CM Brittanie Andazola (R4)</a:t>
            </a:r>
          </a:p>
          <a:p>
            <a:r>
              <a:rPr lang="en-US" dirty="0"/>
              <a:t>CM Malorie Williams (R10)</a:t>
            </a:r>
          </a:p>
          <a:p>
            <a:r>
              <a:rPr lang="en-US" dirty="0"/>
              <a:t>Parent Navigator Colleen Puckett</a:t>
            </a:r>
          </a:p>
          <a:p>
            <a:r>
              <a:rPr lang="en-US" dirty="0"/>
              <a:t>CM Ryan Ellis (R3)</a:t>
            </a:r>
          </a:p>
          <a:p>
            <a:r>
              <a:rPr lang="en-US" dirty="0"/>
              <a:t>CM Beth Battles (R3)</a:t>
            </a:r>
          </a:p>
          <a:p>
            <a:r>
              <a:rPr lang="en-US" dirty="0"/>
              <a:t>Administrator Samantha Moeller (R1)</a:t>
            </a:r>
          </a:p>
          <a:p>
            <a:endParaRPr lang="en-US" dirty="0"/>
          </a:p>
        </p:txBody>
      </p:sp>
      <p:pic>
        <p:nvPicPr>
          <p:cNvPr id="5" name="Picture 4" descr="A golden trophy cup&#10;&#10;Description automatically generated with low confidence">
            <a:extLst>
              <a:ext uri="{FF2B5EF4-FFF2-40B4-BE49-F238E27FC236}">
                <a16:creationId xmlns:a16="http://schemas.microsoft.com/office/drawing/2014/main" id="{EA8B38A6-3758-4172-84A7-F0984831833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60564" y="1334125"/>
            <a:ext cx="5116487" cy="5306518"/>
          </a:xfrm>
          <a:prstGeom prst="rect">
            <a:avLst/>
          </a:prstGeom>
        </p:spPr>
      </p:pic>
    </p:spTree>
    <p:extLst>
      <p:ext uri="{BB962C8B-B14F-4D97-AF65-F5344CB8AC3E}">
        <p14:creationId xmlns:p14="http://schemas.microsoft.com/office/powerpoint/2010/main" val="235327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213D-CDC9-49D6-B277-F452193BEB8E}"/>
              </a:ext>
            </a:extLst>
          </p:cNvPr>
          <p:cNvSpPr>
            <a:spLocks noGrp="1"/>
          </p:cNvSpPr>
          <p:nvPr>
            <p:ph type="title"/>
          </p:nvPr>
        </p:nvSpPr>
        <p:spPr/>
        <p:txBody>
          <a:bodyPr/>
          <a:lstStyle/>
          <a:p>
            <a:pPr algn="ctr"/>
            <a:r>
              <a:rPr lang="en-US" b="1" dirty="0"/>
              <a:t>2021 Reunification Heroes</a:t>
            </a:r>
          </a:p>
        </p:txBody>
      </p:sp>
      <p:sp>
        <p:nvSpPr>
          <p:cNvPr id="3" name="Content Placeholder 2">
            <a:extLst>
              <a:ext uri="{FF2B5EF4-FFF2-40B4-BE49-F238E27FC236}">
                <a16:creationId xmlns:a16="http://schemas.microsoft.com/office/drawing/2014/main" id="{947A28C3-56B2-4D4E-A5C9-157FA3F6431F}"/>
              </a:ext>
            </a:extLst>
          </p:cNvPr>
          <p:cNvSpPr>
            <a:spLocks noGrp="1"/>
          </p:cNvSpPr>
          <p:nvPr>
            <p:ph idx="1"/>
          </p:nvPr>
        </p:nvSpPr>
        <p:spPr/>
        <p:txBody>
          <a:bodyPr/>
          <a:lstStyle/>
          <a:p>
            <a:r>
              <a:rPr lang="en-US" dirty="0"/>
              <a:t>Peer Advocate Christina Haynes</a:t>
            </a:r>
          </a:p>
          <a:p>
            <a:r>
              <a:rPr lang="en-US" dirty="0"/>
              <a:t>Parent Erin Thomas</a:t>
            </a:r>
          </a:p>
          <a:p>
            <a:r>
              <a:rPr lang="en-US" dirty="0"/>
              <a:t>CM Nancy Williams (R1)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Partnership parents Scott and Wendy Titus</a:t>
            </a:r>
          </a:p>
          <a:p>
            <a:r>
              <a:rPr lang="en-US" dirty="0"/>
              <a:t>CM Carmanelia Bryant (R12)</a:t>
            </a:r>
          </a:p>
          <a:p>
            <a:pPr marL="0" indent="0">
              <a:buNone/>
            </a:pPr>
            <a:endParaRPr lang="en-US" dirty="0"/>
          </a:p>
        </p:txBody>
      </p:sp>
      <p:pic>
        <p:nvPicPr>
          <p:cNvPr id="5" name="Picture 4" descr="A golden trophy cup&#10;&#10;Description automatically generated with low confidence">
            <a:extLst>
              <a:ext uri="{FF2B5EF4-FFF2-40B4-BE49-F238E27FC236}">
                <a16:creationId xmlns:a16="http://schemas.microsoft.com/office/drawing/2014/main" id="{EA8B38A6-3758-4172-84A7-F0984831833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60564" y="1334125"/>
            <a:ext cx="5116487" cy="5306518"/>
          </a:xfrm>
          <a:prstGeom prst="rect">
            <a:avLst/>
          </a:prstGeom>
        </p:spPr>
      </p:pic>
    </p:spTree>
    <p:extLst>
      <p:ext uri="{BB962C8B-B14F-4D97-AF65-F5344CB8AC3E}">
        <p14:creationId xmlns:p14="http://schemas.microsoft.com/office/powerpoint/2010/main" val="28829563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E34D4-D484-4C29-82D0-CE08781DC537}"/>
              </a:ext>
            </a:extLst>
          </p:cNvPr>
          <p:cNvSpPr>
            <a:spLocks noGrp="1"/>
          </p:cNvSpPr>
          <p:nvPr>
            <p:ph type="title"/>
          </p:nvPr>
        </p:nvSpPr>
        <p:spPr>
          <a:xfrm>
            <a:off x="4965430" y="629268"/>
            <a:ext cx="6586491" cy="1286160"/>
          </a:xfrm>
        </p:spPr>
        <p:txBody>
          <a:bodyPr anchor="b">
            <a:normAutofit/>
          </a:bodyPr>
          <a:lstStyle/>
          <a:p>
            <a:r>
              <a:rPr lang="en-US" sz="4100" b="1" dirty="0"/>
              <a:t>National Reunification Hero</a:t>
            </a:r>
            <a:br>
              <a:rPr lang="en-US" sz="4100" b="1" dirty="0"/>
            </a:br>
            <a:r>
              <a:rPr lang="en-US" sz="4100" b="1" dirty="0"/>
              <a:t>Erin Thomas</a:t>
            </a:r>
          </a:p>
        </p:txBody>
      </p:sp>
      <p:sp>
        <p:nvSpPr>
          <p:cNvPr id="3" name="Content Placeholder 2">
            <a:extLst>
              <a:ext uri="{FF2B5EF4-FFF2-40B4-BE49-F238E27FC236}">
                <a16:creationId xmlns:a16="http://schemas.microsoft.com/office/drawing/2014/main" id="{85F241B1-933E-49D8-B4A3-4C66A1A39B9C}"/>
              </a:ext>
            </a:extLst>
          </p:cNvPr>
          <p:cNvSpPr>
            <a:spLocks noGrp="1"/>
          </p:cNvSpPr>
          <p:nvPr>
            <p:ph idx="1"/>
          </p:nvPr>
        </p:nvSpPr>
        <p:spPr>
          <a:xfrm>
            <a:off x="4965431" y="2438400"/>
            <a:ext cx="6586489" cy="3785419"/>
          </a:xfrm>
        </p:spPr>
        <p:txBody>
          <a:bodyPr>
            <a:normAutofit/>
          </a:bodyPr>
          <a:lstStyle/>
          <a:p>
            <a:r>
              <a:rPr lang="en-US" sz="1600" b="0" i="0" u="none" strike="noStrike" baseline="0" dirty="0">
                <a:latin typeface="CIDFont+F2"/>
              </a:rPr>
              <a:t>Ms. Thomas has lived experience as a parent with child welfare involvement.  Her parental rights were terminated and then reinstated after a period of incarceration and rehabilitation.  She successfully reunited with her son in 2020. She is currently employed by the Georgia Mental Health Consumer Network where she serves as the Training Coordinator for the RESPECT institute of Georgia.  Her role is to assist peers in developing their own stories of recovery through a five-day training process. She is a Certified Peer Specialist-Mental Health as well as a Certified Peer Specialist-Addictive Diseases. She is formally trained in both Youth and Adult Mental Health First Aid and has completed trauma-informed care and cultural competency training. She is a Whole Health and Wellness Coach. She is a mentor/advocate for her peers who are experiencing challenges related to mental health and substance use disorders. Ms. Thomas shared her inspiring story with Georgia's Division of Family and Children Services staff at our statewide virtual reunification event on June 8, 2021.</a:t>
            </a:r>
          </a:p>
          <a:p>
            <a:pPr marL="0" indent="0">
              <a:buNone/>
            </a:pPr>
            <a:endParaRPr lang="en-US" sz="1600" dirty="0"/>
          </a:p>
        </p:txBody>
      </p:sp>
      <p:pic>
        <p:nvPicPr>
          <p:cNvPr id="5" name="Picture 4" descr="A person taking a selfie&#10;&#10;Description automatically generated with medium confidence">
            <a:extLst>
              <a:ext uri="{FF2B5EF4-FFF2-40B4-BE49-F238E27FC236}">
                <a16:creationId xmlns:a16="http://schemas.microsoft.com/office/drawing/2014/main" id="{4D154F0B-B43C-43AB-849E-2F2F357CD391}"/>
              </a:ext>
            </a:extLst>
          </p:cNvPr>
          <p:cNvPicPr>
            <a:picLocks noChangeAspect="1"/>
          </p:cNvPicPr>
          <p:nvPr/>
        </p:nvPicPr>
        <p:blipFill rotWithShape="1">
          <a:blip r:embed="rId3"/>
          <a:srcRect t="4937" b="4937"/>
          <a:stretch/>
        </p:blipFill>
        <p:spPr>
          <a:xfrm rot="5400000">
            <a:off x="-1111204" y="1111204"/>
            <a:ext cx="6858000" cy="4635591"/>
          </a:xfrm>
          <a:prstGeom prst="rect">
            <a:avLst/>
          </a:prstGeom>
          <a:effectLst/>
        </p:spPr>
      </p:pic>
    </p:spTree>
    <p:extLst>
      <p:ext uri="{BB962C8B-B14F-4D97-AF65-F5344CB8AC3E}">
        <p14:creationId xmlns:p14="http://schemas.microsoft.com/office/powerpoint/2010/main" val="1371781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EDE6B-B940-47DC-B6E4-4E5153270F14}"/>
              </a:ext>
            </a:extLst>
          </p:cNvPr>
          <p:cNvSpPr>
            <a:spLocks noGrp="1"/>
          </p:cNvSpPr>
          <p:nvPr>
            <p:ph type="title"/>
          </p:nvPr>
        </p:nvSpPr>
        <p:spPr/>
        <p:txBody>
          <a:bodyPr/>
          <a:lstStyle/>
          <a:p>
            <a:pPr algn="ctr"/>
            <a:r>
              <a:rPr lang="en-US" b="1" dirty="0"/>
              <a:t>Reunification Events</a:t>
            </a:r>
          </a:p>
        </p:txBody>
      </p:sp>
      <p:sp>
        <p:nvSpPr>
          <p:cNvPr id="6" name="Content Placeholder 5">
            <a:extLst>
              <a:ext uri="{FF2B5EF4-FFF2-40B4-BE49-F238E27FC236}">
                <a16:creationId xmlns:a16="http://schemas.microsoft.com/office/drawing/2014/main" id="{30460027-5CDC-4F95-A56B-E2286A91F6E2}"/>
              </a:ext>
            </a:extLst>
          </p:cNvPr>
          <p:cNvSpPr>
            <a:spLocks noGrp="1"/>
          </p:cNvSpPr>
          <p:nvPr>
            <p:ph idx="1"/>
          </p:nvPr>
        </p:nvSpPr>
        <p:spPr/>
        <p:txBody>
          <a:bodyPr/>
          <a:lstStyle/>
          <a:p>
            <a:r>
              <a:rPr lang="en-US" sz="2400" dirty="0"/>
              <a:t>June 4:  Parent Advisory Council members discussed supporting reunification during our statewide Café 212 call</a:t>
            </a:r>
          </a:p>
          <a:p>
            <a:r>
              <a:rPr lang="en-US" sz="2400" dirty="0"/>
              <a:t>June 8:  Virtual reunification celebration</a:t>
            </a:r>
          </a:p>
          <a:p>
            <a:r>
              <a:rPr lang="en-US" sz="2400" dirty="0"/>
              <a:t>June 15:  “Reunification is an Action Word” presentation by Region 5</a:t>
            </a:r>
          </a:p>
          <a:p>
            <a:r>
              <a:rPr lang="en-US" sz="2400" dirty="0"/>
              <a:t>June 17:  “Language as a Tool to Combat Stigma” presentation by DBHDD</a:t>
            </a:r>
          </a:p>
          <a:p>
            <a:r>
              <a:rPr lang="en-US" sz="2400" dirty="0"/>
              <a:t>June 22: “What to do When a Parent’s Progress Stalls Reunification” presentation by a parent attorney and a parent navigator</a:t>
            </a:r>
          </a:p>
          <a:p>
            <a:r>
              <a:rPr lang="en-US" sz="2400" dirty="0"/>
              <a:t>Several regional reunification celebrations</a:t>
            </a:r>
          </a:p>
          <a:p>
            <a:endParaRPr lang="en-US" dirty="0"/>
          </a:p>
        </p:txBody>
      </p:sp>
      <p:pic>
        <p:nvPicPr>
          <p:cNvPr id="7" name="Picture 6">
            <a:extLst>
              <a:ext uri="{FF2B5EF4-FFF2-40B4-BE49-F238E27FC236}">
                <a16:creationId xmlns:a16="http://schemas.microsoft.com/office/drawing/2014/main" id="{66C2FCFC-15B9-4C19-856F-D6783AC3C2AB}"/>
              </a:ext>
            </a:extLst>
          </p:cNvPr>
          <p:cNvPicPr>
            <a:picLocks noChangeAspect="1"/>
          </p:cNvPicPr>
          <p:nvPr/>
        </p:nvPicPr>
        <p:blipFill>
          <a:blip r:embed="rId3"/>
          <a:stretch>
            <a:fillRect/>
          </a:stretch>
        </p:blipFill>
        <p:spPr>
          <a:xfrm>
            <a:off x="0" y="5223354"/>
            <a:ext cx="11912616" cy="1847470"/>
          </a:xfrm>
          <a:prstGeom prst="rect">
            <a:avLst/>
          </a:prstGeom>
        </p:spPr>
      </p:pic>
    </p:spTree>
    <p:extLst>
      <p:ext uri="{BB962C8B-B14F-4D97-AF65-F5344CB8AC3E}">
        <p14:creationId xmlns:p14="http://schemas.microsoft.com/office/powerpoint/2010/main" val="3165043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id-91F72118-B207-42EC-BFC4-1D7B455E0C85" descr="Image.jpeg">
            <a:extLst>
              <a:ext uri="{FF2B5EF4-FFF2-40B4-BE49-F238E27FC236}">
                <a16:creationId xmlns:a16="http://schemas.microsoft.com/office/drawing/2014/main" id="{A2CF734E-564D-4FCF-8447-F4CC31E4B7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74" t="34398" r="4662" b="32353"/>
          <a:stretch/>
        </p:blipFill>
        <p:spPr bwMode="auto">
          <a:xfrm>
            <a:off x="1048216" y="603490"/>
            <a:ext cx="10091854" cy="625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765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EDE6B-B940-47DC-B6E4-4E5153270F14}"/>
              </a:ext>
            </a:extLst>
          </p:cNvPr>
          <p:cNvSpPr>
            <a:spLocks noGrp="1"/>
          </p:cNvSpPr>
          <p:nvPr>
            <p:ph type="title"/>
          </p:nvPr>
        </p:nvSpPr>
        <p:spPr>
          <a:xfrm>
            <a:off x="557784" y="321734"/>
            <a:ext cx="10990749" cy="1827106"/>
          </a:xfrm>
        </p:spPr>
        <p:txBody>
          <a:bodyPr>
            <a:normAutofit/>
          </a:bodyPr>
          <a:lstStyle/>
          <a:p>
            <a:r>
              <a:rPr lang="en-US" sz="2800" b="1" u="none" strike="noStrike" baseline="0" dirty="0">
                <a:latin typeface="Times New Roman" panose="02020603050405020304" pitchFamily="18" charset="0"/>
              </a:rPr>
              <a:t>2021 Celebration of Excellence</a:t>
            </a:r>
            <a:br>
              <a:rPr lang="en-US" sz="2800" b="1" u="none" strike="noStrike" baseline="0" dirty="0">
                <a:latin typeface="Times New Roman" panose="02020603050405020304" pitchFamily="18" charset="0"/>
              </a:rPr>
            </a:br>
            <a:r>
              <a:rPr lang="en-US" sz="2800" b="1" i="1" u="none" strike="noStrike" baseline="0" dirty="0">
                <a:latin typeface="Times New Roman" panose="02020603050405020304" pitchFamily="18" charset="0"/>
              </a:rPr>
              <a:t>Celebrating the Academic Accomplishments of our Youth!</a:t>
            </a:r>
            <a:endParaRPr lang="en-US" sz="2800" b="1" i="1" dirty="0"/>
          </a:p>
        </p:txBody>
      </p:sp>
      <p:sp>
        <p:nvSpPr>
          <p:cNvPr id="6" name="Content Placeholder 5">
            <a:extLst>
              <a:ext uri="{FF2B5EF4-FFF2-40B4-BE49-F238E27FC236}">
                <a16:creationId xmlns:a16="http://schemas.microsoft.com/office/drawing/2014/main" id="{30460027-5CDC-4F95-A56B-E2286A91F6E2}"/>
              </a:ext>
            </a:extLst>
          </p:cNvPr>
          <p:cNvSpPr>
            <a:spLocks noGrp="1"/>
          </p:cNvSpPr>
          <p:nvPr>
            <p:ph idx="1"/>
          </p:nvPr>
        </p:nvSpPr>
        <p:spPr>
          <a:xfrm>
            <a:off x="643469" y="1782981"/>
            <a:ext cx="4008384" cy="4393982"/>
          </a:xfrm>
        </p:spPr>
        <p:txBody>
          <a:bodyPr>
            <a:normAutofit/>
          </a:bodyPr>
          <a:lstStyle/>
          <a:p>
            <a:endParaRPr lang="en-US" sz="2400" b="0" i="0" u="none" strike="noStrike" baseline="0" dirty="0">
              <a:latin typeface="Times New Roman" panose="02020603050405020304" pitchFamily="18" charset="0"/>
            </a:endParaRPr>
          </a:p>
          <a:p>
            <a:r>
              <a:rPr lang="en-US" sz="2400" dirty="0"/>
              <a:t>As of June, 302 prospective graduates have been identified for the 2021 academic year. Out of the 302 prospective graduates submitted, 232 will be graduating from high school, college, technical school or receiving their GED. </a:t>
            </a:r>
          </a:p>
        </p:txBody>
      </p:sp>
      <p:pic>
        <p:nvPicPr>
          <p:cNvPr id="10" name="Picture 9" descr="A picture containing text, clipart&#10;&#10;Description automatically generated">
            <a:extLst>
              <a:ext uri="{FF2B5EF4-FFF2-40B4-BE49-F238E27FC236}">
                <a16:creationId xmlns:a16="http://schemas.microsoft.com/office/drawing/2014/main" id="{7AC985DC-41D1-4194-83D3-84D0CF25F310}"/>
              </a:ext>
            </a:extLst>
          </p:cNvPr>
          <p:cNvPicPr>
            <a:picLocks noChangeAspect="1"/>
          </p:cNvPicPr>
          <p:nvPr/>
        </p:nvPicPr>
        <p:blipFill>
          <a:blip r:embed="rId3"/>
          <a:stretch>
            <a:fillRect/>
          </a:stretch>
        </p:blipFill>
        <p:spPr>
          <a:xfrm>
            <a:off x="5295320" y="2424074"/>
            <a:ext cx="6253212" cy="3079706"/>
          </a:xfrm>
          <a:prstGeom prst="rect">
            <a:avLst/>
          </a:prstGeom>
        </p:spPr>
      </p:pic>
    </p:spTree>
    <p:extLst>
      <p:ext uri="{BB962C8B-B14F-4D97-AF65-F5344CB8AC3E}">
        <p14:creationId xmlns:p14="http://schemas.microsoft.com/office/powerpoint/2010/main" val="3632848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0460027-5CDC-4F95-A56B-E2286A91F6E2}"/>
              </a:ext>
            </a:extLst>
          </p:cNvPr>
          <p:cNvSpPr>
            <a:spLocks noGrp="1"/>
          </p:cNvSpPr>
          <p:nvPr>
            <p:ph idx="1"/>
          </p:nvPr>
        </p:nvSpPr>
        <p:spPr>
          <a:xfrm>
            <a:off x="838200" y="1270660"/>
            <a:ext cx="10515600" cy="4906303"/>
          </a:xfrm>
        </p:spPr>
        <p:txBody>
          <a:bodyPr/>
          <a:lstStyle/>
          <a:p>
            <a:r>
              <a:rPr lang="en-US" sz="2400" dirty="0"/>
              <a:t>The data presented today was collected from youth, case managers, and other stakeholders by the GARYSE/Chafee Team in preparation for the 29 Annual Celebration of Excellence Graduate Recognition Program.</a:t>
            </a:r>
            <a:endParaRPr lang="en-US" dirty="0"/>
          </a:p>
        </p:txBody>
      </p:sp>
      <p:pic>
        <p:nvPicPr>
          <p:cNvPr id="4" name="Picture 3">
            <a:extLst>
              <a:ext uri="{FF2B5EF4-FFF2-40B4-BE49-F238E27FC236}">
                <a16:creationId xmlns:a16="http://schemas.microsoft.com/office/drawing/2014/main" id="{F926768A-DB08-4E23-B8BC-06B5DDD6D1A2}"/>
              </a:ext>
            </a:extLst>
          </p:cNvPr>
          <p:cNvPicPr>
            <a:picLocks noChangeAspect="1"/>
          </p:cNvPicPr>
          <p:nvPr/>
        </p:nvPicPr>
        <p:blipFill>
          <a:blip r:embed="rId3"/>
          <a:stretch>
            <a:fillRect/>
          </a:stretch>
        </p:blipFill>
        <p:spPr>
          <a:xfrm>
            <a:off x="735898" y="3019940"/>
            <a:ext cx="5653026" cy="3458050"/>
          </a:xfrm>
          <a:prstGeom prst="rect">
            <a:avLst/>
          </a:prstGeom>
        </p:spPr>
      </p:pic>
      <p:pic>
        <p:nvPicPr>
          <p:cNvPr id="8" name="Picture 7">
            <a:extLst>
              <a:ext uri="{FF2B5EF4-FFF2-40B4-BE49-F238E27FC236}">
                <a16:creationId xmlns:a16="http://schemas.microsoft.com/office/drawing/2014/main" id="{F8CEBE3A-FAFD-461D-AB74-FA69797EFD3A}"/>
              </a:ext>
            </a:extLst>
          </p:cNvPr>
          <p:cNvPicPr>
            <a:picLocks noChangeAspect="1"/>
          </p:cNvPicPr>
          <p:nvPr/>
        </p:nvPicPr>
        <p:blipFill>
          <a:blip r:embed="rId4"/>
          <a:stretch>
            <a:fillRect/>
          </a:stretch>
        </p:blipFill>
        <p:spPr>
          <a:xfrm>
            <a:off x="6626802" y="2969999"/>
            <a:ext cx="5212897" cy="3509375"/>
          </a:xfrm>
          <a:prstGeom prst="rect">
            <a:avLst/>
          </a:prstGeom>
        </p:spPr>
      </p:pic>
    </p:spTree>
    <p:extLst>
      <p:ext uri="{BB962C8B-B14F-4D97-AF65-F5344CB8AC3E}">
        <p14:creationId xmlns:p14="http://schemas.microsoft.com/office/powerpoint/2010/main" val="423973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72954E-2706-4D59-92FC-854CCF133666}"/>
              </a:ext>
            </a:extLst>
          </p:cNvPr>
          <p:cNvSpPr>
            <a:spLocks noGrp="1"/>
          </p:cNvSpPr>
          <p:nvPr>
            <p:ph idx="1"/>
          </p:nvPr>
        </p:nvSpPr>
        <p:spPr>
          <a:xfrm>
            <a:off x="838199" y="5153649"/>
            <a:ext cx="10515600" cy="902040"/>
          </a:xfrm>
        </p:spPr>
        <p:txBody>
          <a:bodyPr>
            <a:normAutofit/>
          </a:bodyPr>
          <a:lstStyle/>
          <a:p>
            <a:pPr marL="0" indent="0" algn="ctr">
              <a:buNone/>
            </a:pPr>
            <a:r>
              <a:rPr lang="en-US" sz="2400" dirty="0"/>
              <a:t>For more information about the GARYSE Chafee Independent Living Program, and the supports provided to older youth in foster care, please visit </a:t>
            </a:r>
            <a:r>
              <a:rPr lang="en-US" sz="2400" dirty="0">
                <a:hlinkClick r:id="rId2"/>
              </a:rPr>
              <a:t>www.garyse-ilp.org</a:t>
            </a:r>
            <a:r>
              <a:rPr lang="en-US" sz="2400" dirty="0"/>
              <a:t>.  </a:t>
            </a:r>
          </a:p>
        </p:txBody>
      </p:sp>
      <p:pic>
        <p:nvPicPr>
          <p:cNvPr id="5" name="Picture 4">
            <a:extLst>
              <a:ext uri="{FF2B5EF4-FFF2-40B4-BE49-F238E27FC236}">
                <a16:creationId xmlns:a16="http://schemas.microsoft.com/office/drawing/2014/main" id="{EABCD017-63A9-423D-B072-140DFFBAAD6D}"/>
              </a:ext>
            </a:extLst>
          </p:cNvPr>
          <p:cNvPicPr>
            <a:picLocks noChangeAspect="1"/>
          </p:cNvPicPr>
          <p:nvPr/>
        </p:nvPicPr>
        <p:blipFill>
          <a:blip r:embed="rId3"/>
          <a:stretch>
            <a:fillRect/>
          </a:stretch>
        </p:blipFill>
        <p:spPr>
          <a:xfrm>
            <a:off x="356998" y="1918348"/>
            <a:ext cx="11478003" cy="2333017"/>
          </a:xfrm>
          <a:prstGeom prst="rect">
            <a:avLst/>
          </a:prstGeom>
        </p:spPr>
      </p:pic>
    </p:spTree>
    <p:extLst>
      <p:ext uri="{BB962C8B-B14F-4D97-AF65-F5344CB8AC3E}">
        <p14:creationId xmlns:p14="http://schemas.microsoft.com/office/powerpoint/2010/main" val="2926598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23C4FD-60E0-4869-AE41-098332578B74}"/>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Youth in Care Over 21 Years Old </a:t>
            </a:r>
            <a:r>
              <a:rPr lang="en-US" sz="2000" b="1" dirty="0">
                <a:effectLst>
                  <a:outerShdw blurRad="38100" dist="38100" dir="2700000" algn="tl">
                    <a:srgbClr val="000000">
                      <a:alpha val="43137"/>
                    </a:srgbClr>
                  </a:outerShdw>
                </a:effectLst>
              </a:rPr>
              <a:t>data from Care Solutions</a:t>
            </a:r>
          </a:p>
        </p:txBody>
      </p:sp>
      <p:sp>
        <p:nvSpPr>
          <p:cNvPr id="2" name="Content Placeholder 1">
            <a:extLst>
              <a:ext uri="{FF2B5EF4-FFF2-40B4-BE49-F238E27FC236}">
                <a16:creationId xmlns:a16="http://schemas.microsoft.com/office/drawing/2014/main" id="{DEC7746E-D220-4F89-BCF7-622E1E624618}"/>
              </a:ext>
            </a:extLst>
          </p:cNvPr>
          <p:cNvSpPr>
            <a:spLocks noGrp="1"/>
          </p:cNvSpPr>
          <p:nvPr>
            <p:ph idx="1"/>
          </p:nvPr>
        </p:nvSpPr>
        <p:spPr/>
        <p:txBody>
          <a:bodyPr/>
          <a:lstStyle/>
          <a:p>
            <a:r>
              <a:rPr lang="en-US" sz="4400" dirty="0">
                <a:effectLst/>
                <a:latin typeface="Calibri" panose="020F0502020204030204" pitchFamily="34" charset="0"/>
                <a:ea typeface="Calibri" panose="020F0502020204030204" pitchFamily="34" charset="0"/>
              </a:rPr>
              <a:t>78 Total</a:t>
            </a:r>
          </a:p>
          <a:p>
            <a:pPr lvl="1"/>
            <a:r>
              <a:rPr lang="en-US" sz="4000" dirty="0">
                <a:effectLst/>
                <a:latin typeface="Calibri" panose="020F0502020204030204" pitchFamily="34" charset="0"/>
                <a:ea typeface="Calibri" panose="020F0502020204030204" pitchFamily="34" charset="0"/>
              </a:rPr>
              <a:t>2 at CCIs</a:t>
            </a:r>
          </a:p>
          <a:p>
            <a:pPr lvl="1"/>
            <a:r>
              <a:rPr lang="en-US" sz="4000" dirty="0">
                <a:effectLst/>
                <a:latin typeface="Calibri" panose="020F0502020204030204" pitchFamily="34" charset="0"/>
                <a:ea typeface="Calibri" panose="020F0502020204030204" pitchFamily="34" charset="0"/>
              </a:rPr>
              <a:t>22 at CPAs</a:t>
            </a:r>
          </a:p>
          <a:p>
            <a:pPr lvl="1"/>
            <a:r>
              <a:rPr lang="en-US" sz="4000" dirty="0">
                <a:effectLst/>
                <a:latin typeface="Calibri" panose="020F0502020204030204" pitchFamily="34" charset="0"/>
                <a:ea typeface="Calibri" panose="020F0502020204030204" pitchFamily="34" charset="0"/>
              </a:rPr>
              <a:t>1 at a TLP</a:t>
            </a:r>
          </a:p>
          <a:p>
            <a:pPr lvl="1"/>
            <a:r>
              <a:rPr lang="en-US" sz="4000" dirty="0">
                <a:effectLst/>
                <a:latin typeface="Calibri" panose="020F0502020204030204" pitchFamily="34" charset="0"/>
                <a:ea typeface="Calibri" panose="020F0502020204030204" pitchFamily="34" charset="0"/>
              </a:rPr>
              <a:t>53 at ILPs.</a:t>
            </a:r>
          </a:p>
          <a:p>
            <a:endParaRPr lang="en-US" dirty="0"/>
          </a:p>
        </p:txBody>
      </p:sp>
      <p:pic>
        <p:nvPicPr>
          <p:cNvPr id="1026" name="Picture 2" descr="caresolutions.com">
            <a:extLst>
              <a:ext uri="{FF2B5EF4-FFF2-40B4-BE49-F238E27FC236}">
                <a16:creationId xmlns:a16="http://schemas.microsoft.com/office/drawing/2014/main" id="{7BCAA653-C091-4BA8-985C-D2ED17C0D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2957" y="1382575"/>
            <a:ext cx="17367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319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32B38"/>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9326" y="374905"/>
            <a:ext cx="4242816" cy="3941063"/>
          </a:xfrm>
          <a:prstGeom prst="rect">
            <a:avLst/>
          </a:prstGeom>
        </p:spPr>
      </p:pic>
      <p:sp>
        <p:nvSpPr>
          <p:cNvPr id="5" name="TextBox 4"/>
          <p:cNvSpPr txBox="1"/>
          <p:nvPr/>
        </p:nvSpPr>
        <p:spPr>
          <a:xfrm>
            <a:off x="1" y="5237018"/>
            <a:ext cx="12192000" cy="830997"/>
          </a:xfrm>
          <a:prstGeom prst="rect">
            <a:avLst/>
          </a:prstGeom>
          <a:noFill/>
        </p:spPr>
        <p:txBody>
          <a:bodyPr wrap="square" rtlCol="0">
            <a:spAutoFit/>
          </a:bodyPr>
          <a:lstStyle/>
          <a:p>
            <a:pPr algn="ctr"/>
            <a:r>
              <a:rPr lang="en-US" sz="2800" b="1" dirty="0">
                <a:solidFill>
                  <a:schemeClr val="bg1"/>
                </a:solidFill>
                <a:latin typeface="Museo Sans 900" charset="0"/>
                <a:ea typeface="Museo Sans 900" charset="0"/>
                <a:cs typeface="Museo Sans 900" charset="0"/>
              </a:rPr>
              <a:t>Tom C. Rawlings</a:t>
            </a:r>
          </a:p>
          <a:p>
            <a:pPr algn="ctr"/>
            <a:r>
              <a:rPr lang="en-US" sz="2000" dirty="0">
                <a:solidFill>
                  <a:schemeClr val="bg1"/>
                </a:solidFill>
                <a:latin typeface="Museo Sans 500" charset="0"/>
                <a:ea typeface="Museo Sans 500" charset="0"/>
                <a:cs typeface="Museo Sans 500" charset="0"/>
              </a:rPr>
              <a:t>Director</a:t>
            </a:r>
          </a:p>
        </p:txBody>
      </p:sp>
      <p:sp>
        <p:nvSpPr>
          <p:cNvPr id="2" name="TextBox 1">
            <a:extLst>
              <a:ext uri="{FF2B5EF4-FFF2-40B4-BE49-F238E27FC236}">
                <a16:creationId xmlns:a16="http://schemas.microsoft.com/office/drawing/2014/main" id="{58E43098-50DB-4D21-8E70-B801A453C958}"/>
              </a:ext>
            </a:extLst>
          </p:cNvPr>
          <p:cNvSpPr txBox="1"/>
          <p:nvPr/>
        </p:nvSpPr>
        <p:spPr>
          <a:xfrm rot="10800000" flipV="1">
            <a:off x="4443983" y="4559960"/>
            <a:ext cx="4242816" cy="584775"/>
          </a:xfrm>
          <a:prstGeom prst="rect">
            <a:avLst/>
          </a:prstGeom>
          <a:noFill/>
        </p:spPr>
        <p:txBody>
          <a:bodyPr wrap="square" rtlCol="0">
            <a:spAutoFit/>
          </a:bodyPr>
          <a:lstStyle/>
          <a:p>
            <a:r>
              <a:rPr lang="en-US" sz="3200" dirty="0">
                <a:solidFill>
                  <a:schemeClr val="bg1">
                    <a:lumMod val="95000"/>
                  </a:schemeClr>
                </a:solidFill>
              </a:rPr>
              <a:t>Division Overview</a:t>
            </a:r>
          </a:p>
        </p:txBody>
      </p:sp>
    </p:spTree>
    <p:extLst>
      <p:ext uri="{BB962C8B-B14F-4D97-AF65-F5344CB8AC3E}">
        <p14:creationId xmlns:p14="http://schemas.microsoft.com/office/powerpoint/2010/main" val="769146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3"/>
          <p:cNvSpPr>
            <a:spLocks noGrp="1"/>
          </p:cNvSpPr>
          <p:nvPr>
            <p:ph type="title" idx="4294967295"/>
          </p:nvPr>
        </p:nvSpPr>
        <p:spPr>
          <a:xfrm>
            <a:off x="1600200" y="1638647"/>
            <a:ext cx="9144000" cy="942534"/>
          </a:xfrm>
          <a:solidFill>
            <a:schemeClr val="accent4">
              <a:lumMod val="40000"/>
              <a:lumOff val="60000"/>
            </a:schemeClr>
          </a:solidFill>
        </p:spPr>
        <p:txBody>
          <a:bodyPr>
            <a:normAutofit/>
          </a:bodyPr>
          <a:lstStyle/>
          <a:p>
            <a:pPr algn="ctr"/>
            <a:r>
              <a:rPr lang="en-US" sz="3600" b="1" dirty="0"/>
              <a:t>Supporting Older Youth During Uncertain Times</a:t>
            </a:r>
          </a:p>
        </p:txBody>
      </p:sp>
      <p:pic>
        <p:nvPicPr>
          <p:cNvPr id="2" name="Picture 1">
            <a:extLst>
              <a:ext uri="{FF2B5EF4-FFF2-40B4-BE49-F238E27FC236}">
                <a16:creationId xmlns:a16="http://schemas.microsoft.com/office/drawing/2014/main" id="{DBCC3BB0-AF18-4D7B-9E7C-A6F661C2E0B8}"/>
              </a:ext>
            </a:extLst>
          </p:cNvPr>
          <p:cNvPicPr>
            <a:picLocks noChangeAspect="1"/>
          </p:cNvPicPr>
          <p:nvPr/>
        </p:nvPicPr>
        <p:blipFill>
          <a:blip r:embed="rId2"/>
          <a:stretch>
            <a:fillRect/>
          </a:stretch>
        </p:blipFill>
        <p:spPr>
          <a:xfrm>
            <a:off x="1600200" y="2581181"/>
            <a:ext cx="2496098" cy="1497659"/>
          </a:xfrm>
          <a:prstGeom prst="rect">
            <a:avLst/>
          </a:prstGeom>
        </p:spPr>
      </p:pic>
      <p:pic>
        <p:nvPicPr>
          <p:cNvPr id="4" name="Picture 3">
            <a:extLst>
              <a:ext uri="{FF2B5EF4-FFF2-40B4-BE49-F238E27FC236}">
                <a16:creationId xmlns:a16="http://schemas.microsoft.com/office/drawing/2014/main" id="{B4B04469-AF6B-4772-993B-7496900CE4F6}"/>
              </a:ext>
            </a:extLst>
          </p:cNvPr>
          <p:cNvPicPr>
            <a:picLocks noChangeAspect="1"/>
          </p:cNvPicPr>
          <p:nvPr/>
        </p:nvPicPr>
        <p:blipFill>
          <a:blip r:embed="rId3"/>
          <a:stretch>
            <a:fillRect/>
          </a:stretch>
        </p:blipFill>
        <p:spPr>
          <a:xfrm>
            <a:off x="6369978" y="2580538"/>
            <a:ext cx="2331605" cy="1498301"/>
          </a:xfrm>
          <a:prstGeom prst="rect">
            <a:avLst/>
          </a:prstGeom>
        </p:spPr>
      </p:pic>
      <p:pic>
        <p:nvPicPr>
          <p:cNvPr id="6" name="Picture 5">
            <a:extLst>
              <a:ext uri="{FF2B5EF4-FFF2-40B4-BE49-F238E27FC236}">
                <a16:creationId xmlns:a16="http://schemas.microsoft.com/office/drawing/2014/main" id="{64B236F0-868B-49B3-A1D1-D87D3AB2AE6C}"/>
              </a:ext>
            </a:extLst>
          </p:cNvPr>
          <p:cNvPicPr>
            <a:picLocks noChangeAspect="1"/>
          </p:cNvPicPr>
          <p:nvPr/>
        </p:nvPicPr>
        <p:blipFill>
          <a:blip r:embed="rId4"/>
          <a:stretch>
            <a:fillRect/>
          </a:stretch>
        </p:blipFill>
        <p:spPr>
          <a:xfrm>
            <a:off x="4038374" y="2581181"/>
            <a:ext cx="2331604" cy="1493259"/>
          </a:xfrm>
          <a:prstGeom prst="rect">
            <a:avLst/>
          </a:prstGeom>
        </p:spPr>
      </p:pic>
      <p:pic>
        <p:nvPicPr>
          <p:cNvPr id="7" name="Picture 6">
            <a:extLst>
              <a:ext uri="{FF2B5EF4-FFF2-40B4-BE49-F238E27FC236}">
                <a16:creationId xmlns:a16="http://schemas.microsoft.com/office/drawing/2014/main" id="{5CEF0FBF-CBFE-4608-9044-7A9D2A2CC341}"/>
              </a:ext>
            </a:extLst>
          </p:cNvPr>
          <p:cNvPicPr>
            <a:picLocks noChangeAspect="1"/>
          </p:cNvPicPr>
          <p:nvPr/>
        </p:nvPicPr>
        <p:blipFill>
          <a:blip r:embed="rId5"/>
          <a:stretch>
            <a:fillRect/>
          </a:stretch>
        </p:blipFill>
        <p:spPr>
          <a:xfrm>
            <a:off x="8701582" y="2581181"/>
            <a:ext cx="2042619" cy="1497659"/>
          </a:xfrm>
          <a:prstGeom prst="rect">
            <a:avLst/>
          </a:prstGeom>
        </p:spPr>
      </p:pic>
    </p:spTree>
    <p:extLst>
      <p:ext uri="{BB962C8B-B14F-4D97-AF65-F5344CB8AC3E}">
        <p14:creationId xmlns:p14="http://schemas.microsoft.com/office/powerpoint/2010/main" val="26688713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3"/>
          <p:cNvSpPr>
            <a:spLocks noGrp="1"/>
          </p:cNvSpPr>
          <p:nvPr>
            <p:ph type="title" idx="4294967295"/>
          </p:nvPr>
        </p:nvSpPr>
        <p:spPr>
          <a:xfrm>
            <a:off x="1600200" y="950279"/>
            <a:ext cx="9144000" cy="942534"/>
          </a:xfrm>
          <a:solidFill>
            <a:schemeClr val="accent1">
              <a:lumMod val="60000"/>
              <a:lumOff val="40000"/>
            </a:schemeClr>
          </a:solidFill>
        </p:spPr>
        <p:txBody>
          <a:bodyPr>
            <a:normAutofit fontScale="90000"/>
          </a:bodyPr>
          <a:lstStyle/>
          <a:p>
            <a:pPr algn="ctr"/>
            <a:r>
              <a:rPr lang="en-US" sz="3600" b="1" dirty="0"/>
              <a:t>GA RYSE Pandemic Relief Stimulus Funding</a:t>
            </a:r>
            <a:br>
              <a:rPr lang="en-US" sz="3600" b="1" dirty="0"/>
            </a:br>
            <a:r>
              <a:rPr lang="en-US" sz="3600" b="1" i="1" dirty="0"/>
              <a:t>(Chafee Division X)</a:t>
            </a:r>
          </a:p>
        </p:txBody>
      </p:sp>
      <p:sp>
        <p:nvSpPr>
          <p:cNvPr id="118788" name="Content Placeholder 4"/>
          <p:cNvSpPr>
            <a:spLocks noGrp="1"/>
          </p:cNvSpPr>
          <p:nvPr>
            <p:ph sz="half" idx="4294967295"/>
          </p:nvPr>
        </p:nvSpPr>
        <p:spPr>
          <a:xfrm>
            <a:off x="889233" y="2157572"/>
            <a:ext cx="10758577" cy="4489807"/>
          </a:xfrm>
        </p:spPr>
        <p:txBody>
          <a:bodyPr>
            <a:normAutofit fontScale="77500" lnSpcReduction="20000"/>
          </a:bodyPr>
          <a:lstStyle/>
          <a:p>
            <a:pPr marL="0" indent="0" algn="ctr">
              <a:buNone/>
            </a:pPr>
            <a:r>
              <a:rPr lang="en-US" sz="2600" b="1" dirty="0"/>
              <a:t>Division X of P.L. 116-260, the </a:t>
            </a:r>
            <a:r>
              <a:rPr lang="en-US" sz="2600" b="1" i="1" dirty="0"/>
              <a:t>Consolidated Appropriations Act, 2021 </a:t>
            </a:r>
            <a:endParaRPr lang="en-US" sz="2600" b="1" dirty="0"/>
          </a:p>
          <a:p>
            <a:pPr marL="0" indent="0" algn="ctr">
              <a:buNone/>
            </a:pPr>
            <a:r>
              <a:rPr lang="en-US" sz="2600" b="1" dirty="0"/>
              <a:t>ACYF-CB-PI-21-04 	</a:t>
            </a:r>
          </a:p>
          <a:p>
            <a:pPr marL="0" indent="0" algn="ctr">
              <a:buNone/>
            </a:pPr>
            <a:endParaRPr lang="en-US" sz="2600" dirty="0"/>
          </a:p>
          <a:p>
            <a:pPr marL="0" indent="0" algn="ctr">
              <a:buNone/>
            </a:pPr>
            <a:r>
              <a:rPr lang="en-US" sz="2600" dirty="0"/>
              <a:t>Funds were awarded to states to provide support to older youth in care who have been impacted by COVID 19.</a:t>
            </a:r>
          </a:p>
          <a:p>
            <a:pPr marL="0" indent="0" algn="ctr">
              <a:buNone/>
            </a:pPr>
            <a:r>
              <a:rPr lang="en-US" sz="1700" b="1" i="1" dirty="0"/>
              <a:t>Total Chafee Stimulus (Division X) Funding Allocated:</a:t>
            </a:r>
            <a:r>
              <a:rPr lang="en-US" sz="1700" i="1" dirty="0"/>
              <a:t> $10,367,523.00.</a:t>
            </a:r>
            <a:endParaRPr lang="en-US" sz="1700" dirty="0"/>
          </a:p>
          <a:p>
            <a:pPr marL="0" indent="0" algn="ctr">
              <a:buNone/>
            </a:pPr>
            <a:r>
              <a:rPr lang="en-US" sz="1700" b="1" i="1" dirty="0"/>
              <a:t>Total Education and Training Voucher Stimulus Funding Allocated:</a:t>
            </a:r>
            <a:r>
              <a:rPr lang="en-US" sz="1700" i="1" dirty="0"/>
              <a:t>  $1,506,907.00</a:t>
            </a:r>
            <a:endParaRPr lang="en-US" sz="1700" dirty="0"/>
          </a:p>
          <a:p>
            <a:endParaRPr lang="en-US" sz="2600" dirty="0"/>
          </a:p>
          <a:p>
            <a:pPr marL="514350" indent="-514350">
              <a:buFont typeface="+mj-lt"/>
              <a:buAutoNum type="arabicPeriod"/>
            </a:pPr>
            <a:r>
              <a:rPr lang="en-US" sz="2600" dirty="0"/>
              <a:t>Temporary requirements for title IV-E agencies to allow youth over age 18 to remain in or re-enter foster care and suspension of the age and education/employment requirements for title IV-E foster care maintenance payments for youth; </a:t>
            </a:r>
          </a:p>
          <a:p>
            <a:pPr marL="514350" indent="-514350">
              <a:buFont typeface="+mj-lt"/>
              <a:buAutoNum type="arabicPeriod"/>
            </a:pPr>
            <a:r>
              <a:rPr lang="en-US" sz="2600" dirty="0"/>
              <a:t>John H. Chafee Foster Care Program for Successful Transition to Adulthood (Chafee program) Additional Funding and Flexibilities; </a:t>
            </a:r>
          </a:p>
          <a:p>
            <a:pPr marL="514350" indent="-514350">
              <a:buFont typeface="+mj-lt"/>
              <a:buAutoNum type="arabicPeriod"/>
            </a:pPr>
            <a:r>
              <a:rPr lang="en-US" sz="2600" dirty="0"/>
              <a:t>Education and Training Vouchers (ETV) Program Additional Funding and Flexibilities; and </a:t>
            </a:r>
          </a:p>
          <a:p>
            <a:pPr marL="514350" indent="-514350">
              <a:buFont typeface="+mj-lt"/>
              <a:buAutoNum type="arabicPeriod"/>
            </a:pPr>
            <a:r>
              <a:rPr lang="en-US" sz="2600" dirty="0"/>
              <a:t>Financial and Reporting Information for the Chafee and ETV Program Additional Funding </a:t>
            </a:r>
          </a:p>
          <a:p>
            <a:pPr marL="0" indent="0" algn="ctr">
              <a:buNone/>
            </a:pPr>
            <a:endParaRPr lang="en-US" sz="4000" dirty="0"/>
          </a:p>
        </p:txBody>
      </p:sp>
    </p:spTree>
    <p:extLst>
      <p:ext uri="{BB962C8B-B14F-4D97-AF65-F5344CB8AC3E}">
        <p14:creationId xmlns:p14="http://schemas.microsoft.com/office/powerpoint/2010/main" val="7251794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3"/>
          <p:cNvSpPr>
            <a:spLocks noGrp="1"/>
          </p:cNvSpPr>
          <p:nvPr>
            <p:ph type="title" idx="4294967295"/>
          </p:nvPr>
        </p:nvSpPr>
        <p:spPr>
          <a:xfrm>
            <a:off x="1600200" y="950279"/>
            <a:ext cx="9144000" cy="942534"/>
          </a:xfrm>
          <a:solidFill>
            <a:schemeClr val="accent1">
              <a:lumMod val="60000"/>
              <a:lumOff val="40000"/>
            </a:schemeClr>
          </a:solidFill>
        </p:spPr>
        <p:txBody>
          <a:bodyPr>
            <a:normAutofit fontScale="90000"/>
          </a:bodyPr>
          <a:lstStyle/>
          <a:p>
            <a:pPr algn="ctr"/>
            <a:r>
              <a:rPr lang="en-US" sz="3600" b="1" dirty="0"/>
              <a:t>GA RYSE Pandemic Relief Stimulus Funding</a:t>
            </a:r>
            <a:br>
              <a:rPr lang="en-US" sz="3600" b="1" dirty="0"/>
            </a:br>
            <a:r>
              <a:rPr lang="en-US" sz="3600" b="1" i="1" dirty="0"/>
              <a:t>(Chafee Division X)</a:t>
            </a:r>
          </a:p>
        </p:txBody>
      </p:sp>
      <p:sp>
        <p:nvSpPr>
          <p:cNvPr id="118788" name="Content Placeholder 4"/>
          <p:cNvSpPr>
            <a:spLocks noGrp="1"/>
          </p:cNvSpPr>
          <p:nvPr>
            <p:ph sz="half" idx="4294967295"/>
          </p:nvPr>
        </p:nvSpPr>
        <p:spPr>
          <a:xfrm>
            <a:off x="889233" y="2157573"/>
            <a:ext cx="10758577" cy="4335694"/>
          </a:xfrm>
        </p:spPr>
        <p:txBody>
          <a:bodyPr>
            <a:normAutofit fontScale="85000" lnSpcReduction="20000"/>
          </a:bodyPr>
          <a:lstStyle/>
          <a:p>
            <a:pPr marL="0" marR="0" indent="0">
              <a:lnSpc>
                <a:spcPct val="107000"/>
              </a:lnSpc>
              <a:spcBef>
                <a:spcPts val="1200"/>
              </a:spcBef>
              <a:spcAft>
                <a:spcPts val="0"/>
              </a:spcAft>
              <a:buNone/>
            </a:pPr>
            <a:r>
              <a:rPr lang="en-US" b="1" dirty="0">
                <a:ea typeface="Calibri" panose="020F0502020204030204" pitchFamily="34" charset="0"/>
                <a:cs typeface="Times New Roman" panose="02020603050405020304" pitchFamily="18" charset="0"/>
              </a:rPr>
              <a:t>Funds can be used to support Transitional Services such as:</a:t>
            </a:r>
          </a:p>
          <a:p>
            <a:pPr>
              <a:lnSpc>
                <a:spcPct val="107000"/>
              </a:lnSpc>
              <a:spcBef>
                <a:spcPts val="1200"/>
              </a:spcBef>
            </a:pPr>
            <a:r>
              <a:rPr lang="en-US" dirty="0">
                <a:ea typeface="Calibri" panose="020F0502020204030204" pitchFamily="34" charset="0"/>
                <a:cs typeface="Times New Roman" panose="02020603050405020304" pitchFamily="18" charset="0"/>
              </a:rPr>
              <a:t>Obtaining a high school diploma and post-secondary education</a:t>
            </a:r>
          </a:p>
          <a:p>
            <a:pPr>
              <a:lnSpc>
                <a:spcPct val="107000"/>
              </a:lnSpc>
              <a:spcBef>
                <a:spcPts val="1200"/>
              </a:spcBef>
            </a:pPr>
            <a:r>
              <a:rPr lang="en-US" dirty="0">
                <a:ea typeface="Calibri" panose="020F0502020204030204" pitchFamily="34" charset="0"/>
                <a:cs typeface="Times New Roman" panose="02020603050405020304" pitchFamily="18" charset="0"/>
              </a:rPr>
              <a:t>Career exploration, vocational training, job placement and retention</a:t>
            </a:r>
          </a:p>
          <a:p>
            <a:pPr>
              <a:lnSpc>
                <a:spcPct val="107000"/>
              </a:lnSpc>
              <a:spcBef>
                <a:spcPts val="1200"/>
              </a:spcBef>
            </a:pPr>
            <a:r>
              <a:rPr lang="en-US" dirty="0">
                <a:ea typeface="Calibri" panose="020F0502020204030204" pitchFamily="34" charset="0"/>
                <a:cs typeface="Times New Roman" panose="02020603050405020304" pitchFamily="18" charset="0"/>
              </a:rPr>
              <a:t>Training and opportunities to practice daily living skills (such as financial literacy training and driving instruction, substance abuse prevention, and preventive health activities (including smoking avoidance, nutrition education, and pregnancy prevention)</a:t>
            </a:r>
          </a:p>
          <a:p>
            <a:pPr>
              <a:lnSpc>
                <a:spcPct val="107000"/>
              </a:lnSpc>
              <a:spcBef>
                <a:spcPts val="1200"/>
              </a:spcBef>
            </a:pPr>
            <a:r>
              <a:rPr lang="en-US" dirty="0">
                <a:ea typeface="Calibri" panose="020F0502020204030204" pitchFamily="34" charset="0"/>
                <a:cs typeface="Times New Roman" panose="02020603050405020304" pitchFamily="18" charset="0"/>
              </a:rPr>
              <a:t>Financial assistance</a:t>
            </a:r>
          </a:p>
          <a:p>
            <a:pPr>
              <a:lnSpc>
                <a:spcPct val="107000"/>
              </a:lnSpc>
              <a:spcBef>
                <a:spcPts val="1200"/>
              </a:spcBef>
            </a:pPr>
            <a:r>
              <a:rPr lang="en-US" dirty="0">
                <a:ea typeface="Calibri" panose="020F0502020204030204" pitchFamily="34" charset="0"/>
                <a:cs typeface="Times New Roman" panose="02020603050405020304" pitchFamily="18" charset="0"/>
              </a:rPr>
              <a:t>Housing support</a:t>
            </a:r>
          </a:p>
          <a:p>
            <a:pPr>
              <a:lnSpc>
                <a:spcPct val="107000"/>
              </a:lnSpc>
              <a:spcBef>
                <a:spcPts val="1200"/>
              </a:spcBef>
            </a:pPr>
            <a:r>
              <a:rPr lang="en-US" dirty="0">
                <a:ea typeface="Calibri" panose="020F0502020204030204" pitchFamily="34" charset="0"/>
                <a:cs typeface="Times New Roman" panose="02020603050405020304" pitchFamily="18" charset="0"/>
              </a:rPr>
              <a:t>Counseling and other appropriate support and services</a:t>
            </a:r>
          </a:p>
          <a:p>
            <a:pPr marL="0" indent="0">
              <a:buNone/>
            </a:pPr>
            <a:endParaRPr lang="en-US" sz="2500" dirty="0"/>
          </a:p>
        </p:txBody>
      </p:sp>
    </p:spTree>
    <p:extLst>
      <p:ext uri="{BB962C8B-B14F-4D97-AF65-F5344CB8AC3E}">
        <p14:creationId xmlns:p14="http://schemas.microsoft.com/office/powerpoint/2010/main" val="13282499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78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7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78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78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878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87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3"/>
          <p:cNvSpPr>
            <a:spLocks noGrp="1"/>
          </p:cNvSpPr>
          <p:nvPr>
            <p:ph type="title" idx="4294967295"/>
          </p:nvPr>
        </p:nvSpPr>
        <p:spPr>
          <a:xfrm>
            <a:off x="1600200" y="950279"/>
            <a:ext cx="9144000" cy="942534"/>
          </a:xfrm>
          <a:solidFill>
            <a:schemeClr val="accent1">
              <a:lumMod val="60000"/>
              <a:lumOff val="40000"/>
            </a:schemeClr>
          </a:solidFill>
        </p:spPr>
        <p:txBody>
          <a:bodyPr>
            <a:normAutofit fontScale="90000"/>
          </a:bodyPr>
          <a:lstStyle/>
          <a:p>
            <a:pPr algn="ctr"/>
            <a:r>
              <a:rPr lang="en-US" sz="3600" b="1" dirty="0"/>
              <a:t>GA RYSE Pandemic Relief Stimulus Funding</a:t>
            </a:r>
            <a:br>
              <a:rPr lang="en-US" sz="3600" b="1" dirty="0"/>
            </a:br>
            <a:r>
              <a:rPr lang="en-US" sz="3600" b="1" i="1" dirty="0"/>
              <a:t>(Chafee Division X) – </a:t>
            </a:r>
            <a:r>
              <a:rPr lang="en-US" sz="3600" b="1" dirty="0"/>
              <a:t>GEORGIA’S PLAN</a:t>
            </a:r>
          </a:p>
        </p:txBody>
      </p:sp>
      <p:sp>
        <p:nvSpPr>
          <p:cNvPr id="118788" name="Content Placeholder 4"/>
          <p:cNvSpPr>
            <a:spLocks noGrp="1"/>
          </p:cNvSpPr>
          <p:nvPr>
            <p:ph sz="half" idx="4294967295"/>
          </p:nvPr>
        </p:nvSpPr>
        <p:spPr>
          <a:xfrm>
            <a:off x="889233" y="2157573"/>
            <a:ext cx="10758577" cy="4335694"/>
          </a:xfrm>
        </p:spPr>
        <p:txBody>
          <a:bodyPr>
            <a:normAutofit lnSpcReduction="10000"/>
          </a:bodyPr>
          <a:lstStyle/>
          <a:p>
            <a:pPr marL="0" marR="0" indent="0">
              <a:lnSpc>
                <a:spcPct val="107000"/>
              </a:lnSpc>
              <a:spcBef>
                <a:spcPts val="1200"/>
              </a:spcBef>
              <a:spcAft>
                <a:spcPts val="0"/>
              </a:spcAft>
              <a:buNone/>
            </a:pPr>
            <a:r>
              <a:rPr lang="en-US" sz="2200" b="1" dirty="0">
                <a:ea typeface="Calibri" panose="020F0502020204030204" pitchFamily="34" charset="0"/>
                <a:cs typeface="Times New Roman" panose="02020603050405020304" pitchFamily="18" charset="0"/>
              </a:rPr>
              <a:t>Our Georgia Plan Includes:</a:t>
            </a:r>
          </a:p>
          <a:p>
            <a:pPr>
              <a:lnSpc>
                <a:spcPct val="107000"/>
              </a:lnSpc>
              <a:spcBef>
                <a:spcPts val="1200"/>
              </a:spcBef>
            </a:pPr>
            <a:r>
              <a:rPr lang="en-US" sz="2200" dirty="0">
                <a:ea typeface="Calibri" panose="020F0502020204030204" pitchFamily="34" charset="0"/>
                <a:cs typeface="Times New Roman" panose="02020603050405020304" pitchFamily="18" charset="0"/>
              </a:rPr>
              <a:t>$400 Cash payment</a:t>
            </a:r>
            <a:endParaRPr lang="en-US" sz="2200" dirty="0"/>
          </a:p>
          <a:p>
            <a:pPr lvl="0"/>
            <a:r>
              <a:rPr lang="en-US" sz="2200" dirty="0">
                <a:ea typeface="Calibri" panose="020F0502020204030204" pitchFamily="34" charset="0"/>
                <a:cs typeface="Times New Roman" panose="02020603050405020304" pitchFamily="18" charset="0"/>
              </a:rPr>
              <a:t>Transportation Support </a:t>
            </a:r>
          </a:p>
          <a:p>
            <a:pPr lvl="1"/>
            <a:r>
              <a:rPr lang="en-US" sz="2200" dirty="0"/>
              <a:t>Public Transit System Passes</a:t>
            </a:r>
          </a:p>
          <a:p>
            <a:pPr lvl="1"/>
            <a:r>
              <a:rPr lang="en-US" sz="2200" dirty="0"/>
              <a:t>Ride Share Gift Cards</a:t>
            </a:r>
          </a:p>
          <a:p>
            <a:pPr lvl="1"/>
            <a:r>
              <a:rPr lang="en-US" sz="2200" dirty="0"/>
              <a:t>Gas Cards</a:t>
            </a:r>
          </a:p>
          <a:p>
            <a:pPr lvl="1"/>
            <a:r>
              <a:rPr lang="en-US" sz="2200" dirty="0"/>
              <a:t>Driver’s License fees (initial/renewal)</a:t>
            </a:r>
          </a:p>
          <a:p>
            <a:pPr lvl="1"/>
            <a:r>
              <a:rPr lang="en-US" sz="2200" dirty="0"/>
              <a:t>Limited vehicle repairs – not to exceed $2500 youth (one-time payment directly to vendor on youth’s behalf)</a:t>
            </a:r>
          </a:p>
          <a:p>
            <a:pPr lvl="1"/>
            <a:r>
              <a:rPr lang="en-US" sz="2200" dirty="0"/>
              <a:t>Vehicle Purchase Assistance – not to exceed $2500 per youth (one-time payment directly to vendor)</a:t>
            </a:r>
          </a:p>
          <a:p>
            <a:pPr lvl="1"/>
            <a:r>
              <a:rPr lang="en-US" sz="2200" dirty="0"/>
              <a:t>Car Insurance – pre-pay up to six (6) months of car insurance – not to exceed $3600</a:t>
            </a:r>
          </a:p>
          <a:p>
            <a:pPr>
              <a:lnSpc>
                <a:spcPct val="107000"/>
              </a:lnSpc>
              <a:spcBef>
                <a:spcPts val="1200"/>
              </a:spcBef>
            </a:pPr>
            <a:endParaRPr 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85681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78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7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78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78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878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878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878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878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878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3"/>
          <p:cNvSpPr>
            <a:spLocks noGrp="1"/>
          </p:cNvSpPr>
          <p:nvPr>
            <p:ph type="title" idx="4294967295"/>
          </p:nvPr>
        </p:nvSpPr>
        <p:spPr>
          <a:xfrm>
            <a:off x="1600200" y="950279"/>
            <a:ext cx="9144000" cy="942534"/>
          </a:xfrm>
          <a:solidFill>
            <a:schemeClr val="accent1">
              <a:lumMod val="60000"/>
              <a:lumOff val="40000"/>
            </a:schemeClr>
          </a:solidFill>
        </p:spPr>
        <p:txBody>
          <a:bodyPr>
            <a:normAutofit fontScale="90000"/>
          </a:bodyPr>
          <a:lstStyle/>
          <a:p>
            <a:pPr algn="ctr"/>
            <a:r>
              <a:rPr lang="en-US" sz="3600" b="1" dirty="0"/>
              <a:t>GA RYSE Pandemic Relief Stimulus Funding</a:t>
            </a:r>
            <a:br>
              <a:rPr lang="en-US" sz="3600" b="1" dirty="0"/>
            </a:br>
            <a:r>
              <a:rPr lang="en-US" sz="3600" b="1" i="1" dirty="0"/>
              <a:t>(Chafee Division X) – </a:t>
            </a:r>
            <a:r>
              <a:rPr lang="en-US" sz="3600" b="1" dirty="0"/>
              <a:t>GEORGIA’S PLAN</a:t>
            </a:r>
          </a:p>
        </p:txBody>
      </p:sp>
      <p:sp>
        <p:nvSpPr>
          <p:cNvPr id="118788" name="Content Placeholder 4"/>
          <p:cNvSpPr>
            <a:spLocks noGrp="1"/>
          </p:cNvSpPr>
          <p:nvPr>
            <p:ph sz="half" idx="4294967295"/>
          </p:nvPr>
        </p:nvSpPr>
        <p:spPr>
          <a:xfrm>
            <a:off x="889233" y="2157573"/>
            <a:ext cx="10758577" cy="4335694"/>
          </a:xfrm>
        </p:spPr>
        <p:txBody>
          <a:bodyPr>
            <a:normAutofit lnSpcReduction="10000"/>
          </a:bodyPr>
          <a:lstStyle/>
          <a:p>
            <a:pPr marL="0" marR="0" indent="0">
              <a:lnSpc>
                <a:spcPct val="107000"/>
              </a:lnSpc>
              <a:spcBef>
                <a:spcPts val="1200"/>
              </a:spcBef>
              <a:spcAft>
                <a:spcPts val="0"/>
              </a:spcAft>
              <a:buNone/>
            </a:pPr>
            <a:r>
              <a:rPr lang="en-US" sz="2400" b="1" dirty="0">
                <a:ea typeface="Calibri" panose="020F0502020204030204" pitchFamily="34" charset="0"/>
                <a:cs typeface="Times New Roman" panose="02020603050405020304" pitchFamily="18" charset="0"/>
              </a:rPr>
              <a:t>Our Georgia Plan Includes:</a:t>
            </a:r>
          </a:p>
          <a:p>
            <a:pPr>
              <a:lnSpc>
                <a:spcPct val="107000"/>
              </a:lnSpc>
              <a:spcBef>
                <a:spcPts val="1200"/>
              </a:spcBef>
            </a:pPr>
            <a:r>
              <a:rPr lang="en-US" sz="2400" dirty="0">
                <a:ea typeface="Calibri" panose="020F0502020204030204" pitchFamily="34" charset="0"/>
                <a:cs typeface="Times New Roman" panose="02020603050405020304" pitchFamily="18" charset="0"/>
              </a:rPr>
              <a:t>$350 childcare credit</a:t>
            </a:r>
          </a:p>
          <a:p>
            <a:pPr>
              <a:lnSpc>
                <a:spcPct val="107000"/>
              </a:lnSpc>
              <a:spcBef>
                <a:spcPts val="1200"/>
              </a:spcBef>
            </a:pPr>
            <a:r>
              <a:rPr lang="en-US" sz="2400" dirty="0">
                <a:ea typeface="Calibri" panose="020F0502020204030204" pitchFamily="34" charset="0"/>
                <a:cs typeface="Times New Roman" panose="02020603050405020304" pitchFamily="18" charset="0"/>
              </a:rPr>
              <a:t>Housing Assistance</a:t>
            </a:r>
          </a:p>
          <a:p>
            <a:pPr lvl="1">
              <a:lnSpc>
                <a:spcPct val="107000"/>
              </a:lnSpc>
              <a:spcBef>
                <a:spcPts val="1200"/>
              </a:spcBef>
            </a:pPr>
            <a:r>
              <a:rPr lang="en-US" dirty="0"/>
              <a:t>Support eligible young adults with start-up housing costs to include:</a:t>
            </a:r>
          </a:p>
          <a:p>
            <a:pPr lvl="2"/>
            <a:r>
              <a:rPr lang="en-US" sz="2400" dirty="0"/>
              <a:t>Deposit and up to 6 months rent (Includes first month’s rent) – not to exceed $8,000</a:t>
            </a:r>
          </a:p>
          <a:p>
            <a:pPr lvl="2"/>
            <a:r>
              <a:rPr lang="en-US" sz="2400" dirty="0"/>
              <a:t>Utilities</a:t>
            </a:r>
          </a:p>
          <a:p>
            <a:pPr lvl="2"/>
            <a:r>
              <a:rPr lang="en-US" sz="2400" dirty="0"/>
              <a:t>Furniture</a:t>
            </a:r>
          </a:p>
          <a:p>
            <a:pPr lvl="1"/>
            <a:r>
              <a:rPr lang="en-US" dirty="0"/>
              <a:t>Rental Insurance</a:t>
            </a:r>
          </a:p>
          <a:p>
            <a:pPr lvl="1"/>
            <a:r>
              <a:rPr lang="en-US" dirty="0"/>
              <a:t>Acquisition of vital documents (Driver’s License, ID, BC, SSN)</a:t>
            </a:r>
          </a:p>
          <a:p>
            <a:pPr>
              <a:lnSpc>
                <a:spcPct val="107000"/>
              </a:lnSpc>
              <a:spcBef>
                <a:spcPts val="1200"/>
              </a:spcBef>
            </a:pPr>
            <a:endParaRPr 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23114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3"/>
          <p:cNvSpPr>
            <a:spLocks noGrp="1"/>
          </p:cNvSpPr>
          <p:nvPr>
            <p:ph type="title" idx="4294967295"/>
          </p:nvPr>
        </p:nvSpPr>
        <p:spPr>
          <a:xfrm>
            <a:off x="1600200" y="950279"/>
            <a:ext cx="9144000" cy="942534"/>
          </a:xfrm>
          <a:solidFill>
            <a:schemeClr val="accent1">
              <a:lumMod val="60000"/>
              <a:lumOff val="40000"/>
            </a:schemeClr>
          </a:solidFill>
        </p:spPr>
        <p:txBody>
          <a:bodyPr>
            <a:normAutofit fontScale="90000"/>
          </a:bodyPr>
          <a:lstStyle/>
          <a:p>
            <a:pPr algn="ctr"/>
            <a:r>
              <a:rPr lang="en-US" sz="3600" b="1" dirty="0"/>
              <a:t>GA RYSE Pandemic Relief Stimulus Funding</a:t>
            </a:r>
            <a:br>
              <a:rPr lang="en-US" sz="3600" b="1" dirty="0"/>
            </a:br>
            <a:r>
              <a:rPr lang="en-US" sz="3600" b="1" i="1" dirty="0"/>
              <a:t>(Chafee Division X) – </a:t>
            </a:r>
            <a:r>
              <a:rPr lang="en-US" sz="3600" b="1" dirty="0"/>
              <a:t>GEORGIA’S PLAN</a:t>
            </a:r>
          </a:p>
        </p:txBody>
      </p:sp>
      <p:sp>
        <p:nvSpPr>
          <p:cNvPr id="118788" name="Content Placeholder 4"/>
          <p:cNvSpPr>
            <a:spLocks noGrp="1"/>
          </p:cNvSpPr>
          <p:nvPr>
            <p:ph sz="half" idx="4294967295"/>
          </p:nvPr>
        </p:nvSpPr>
        <p:spPr>
          <a:xfrm>
            <a:off x="889233" y="2157573"/>
            <a:ext cx="10758577" cy="4335694"/>
          </a:xfrm>
        </p:spPr>
        <p:txBody>
          <a:bodyPr>
            <a:normAutofit/>
          </a:bodyPr>
          <a:lstStyle/>
          <a:p>
            <a:pPr marL="0" marR="0" indent="0">
              <a:lnSpc>
                <a:spcPct val="107000"/>
              </a:lnSpc>
              <a:spcBef>
                <a:spcPts val="1200"/>
              </a:spcBef>
              <a:spcAft>
                <a:spcPts val="0"/>
              </a:spcAft>
              <a:buNone/>
            </a:pPr>
            <a:r>
              <a:rPr lang="en-US" sz="2400" b="1" dirty="0">
                <a:ea typeface="Calibri" panose="020F0502020204030204" pitchFamily="34" charset="0"/>
                <a:cs typeface="Times New Roman" panose="02020603050405020304" pitchFamily="18" charset="0"/>
              </a:rPr>
              <a:t>Our Georgia Plan Includes:</a:t>
            </a:r>
          </a:p>
          <a:p>
            <a:pPr>
              <a:lnSpc>
                <a:spcPct val="107000"/>
              </a:lnSpc>
              <a:spcBef>
                <a:spcPts val="1200"/>
              </a:spcBef>
            </a:pPr>
            <a:r>
              <a:rPr lang="en-US" sz="2400" dirty="0">
                <a:ea typeface="Calibri" panose="020F0502020204030204" pitchFamily="34" charset="0"/>
                <a:cs typeface="Times New Roman" panose="02020603050405020304" pitchFamily="18" charset="0"/>
              </a:rPr>
              <a:t>Youth Employment Opportunity</a:t>
            </a:r>
          </a:p>
          <a:p>
            <a:pPr lvl="1"/>
            <a:r>
              <a:rPr lang="en-US" dirty="0"/>
              <a:t>Establishment of “Call Center” to support processing of General Assistance Stimulus payments</a:t>
            </a:r>
          </a:p>
          <a:p>
            <a:pPr lvl="1"/>
            <a:r>
              <a:rPr lang="en-US" dirty="0"/>
              <a:t>10 – 15 part-time positions for young adults age 18+ with lived experience</a:t>
            </a:r>
          </a:p>
          <a:p>
            <a:pPr lvl="1"/>
            <a:r>
              <a:rPr lang="en-US" dirty="0"/>
              <a:t>25hrs/</a:t>
            </a:r>
            <a:r>
              <a:rPr lang="en-US" dirty="0" err="1"/>
              <a:t>wk</a:t>
            </a:r>
            <a:r>
              <a:rPr lang="en-US" dirty="0"/>
              <a:t> @ $15/</a:t>
            </a:r>
            <a:r>
              <a:rPr lang="en-US" dirty="0" err="1"/>
              <a:t>hr</a:t>
            </a:r>
            <a:endParaRPr lang="en-US" dirty="0"/>
          </a:p>
          <a:p>
            <a:pPr lvl="1"/>
            <a:r>
              <a:rPr lang="en-US" dirty="0"/>
              <a:t>2 Full-time Team Lead positions for young adults age 18+ with lived experience</a:t>
            </a:r>
          </a:p>
          <a:p>
            <a:pPr lvl="1"/>
            <a:r>
              <a:rPr lang="en-US" dirty="0"/>
              <a:t>1 ½ Project Managers – young adults age 18-21 with lived experience</a:t>
            </a:r>
          </a:p>
          <a:p>
            <a:pPr lvl="1"/>
            <a:r>
              <a:rPr lang="en-US" dirty="0"/>
              <a:t>Young adults will be provided transportation assistance (ride share/gas cards) </a:t>
            </a:r>
            <a:endParaRPr 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43839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D71C862-8171-41E9-B82E-9C1D3B4F4F4F}"/>
              </a:ext>
            </a:extLst>
          </p:cNvPr>
          <p:cNvSpPr txBox="1"/>
          <p:nvPr/>
        </p:nvSpPr>
        <p:spPr>
          <a:xfrm>
            <a:off x="3045368" y="2043663"/>
            <a:ext cx="6105194" cy="203105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n-ea"/>
                <a:cs typeface="+mn-cs"/>
              </a:rPr>
              <a:t>OFI</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Calibri Light" panose="020F0302020204030204"/>
                <a:ea typeface="+mn-ea"/>
                <a:cs typeface="+mn-cs"/>
              </a:rPr>
              <a:t>Updates</a:t>
            </a:r>
          </a:p>
        </p:txBody>
      </p:sp>
      <p:sp>
        <p:nvSpPr>
          <p:cNvPr id="6" name="TextBox 5">
            <a:extLst>
              <a:ext uri="{FF2B5EF4-FFF2-40B4-BE49-F238E27FC236}">
                <a16:creationId xmlns:a16="http://schemas.microsoft.com/office/drawing/2014/main" id="{1F6590CD-51EF-4441-A9CB-7A27706BDB14}"/>
              </a:ext>
            </a:extLst>
          </p:cNvPr>
          <p:cNvSpPr txBox="1"/>
          <p:nvPr/>
        </p:nvSpPr>
        <p:spPr>
          <a:xfrm>
            <a:off x="3047301" y="3246431"/>
            <a:ext cx="60946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1E49749-32C5-4F12-B640-69DF003F41E5}"/>
              </a:ext>
            </a:extLst>
          </p:cNvPr>
          <p:cNvSpPr txBox="1"/>
          <p:nvPr/>
        </p:nvSpPr>
        <p:spPr>
          <a:xfrm>
            <a:off x="3047301" y="3246431"/>
            <a:ext cx="60946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831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5638800"/>
          </a:xfrm>
          <a:prstGeom prst="rect">
            <a:avLst/>
          </a:prstGeom>
        </p:spPr>
      </p:pic>
      <p:pic>
        <p:nvPicPr>
          <p:cNvPr id="3" name="Picture 2"/>
          <p:cNvPicPr>
            <a:picLocks noChangeAspect="1"/>
          </p:cNvPicPr>
          <p:nvPr/>
        </p:nvPicPr>
        <p:blipFill rotWithShape="1">
          <a:blip r:embed="rId3">
            <a:alphaModFix amt="8000"/>
            <a:extLst>
              <a:ext uri="{28A0092B-C50C-407E-A947-70E740481C1C}">
                <a14:useLocalDpi xmlns:a14="http://schemas.microsoft.com/office/drawing/2010/main" val="0"/>
              </a:ext>
            </a:extLst>
          </a:blip>
          <a:srcRect t="3172" r="16479" b="1572"/>
          <a:stretch/>
        </p:blipFill>
        <p:spPr>
          <a:xfrm>
            <a:off x="7267189" y="-1"/>
            <a:ext cx="4913767" cy="5638801"/>
          </a:xfrm>
          <a:prstGeom prst="rect">
            <a:avLst/>
          </a:prstGeom>
        </p:spPr>
      </p:pic>
      <p:pic>
        <p:nvPicPr>
          <p:cNvPr id="6" name="Picture 5"/>
          <p:cNvPicPr>
            <a:picLocks noChangeAspect="1"/>
          </p:cNvPicPr>
          <p:nvPr/>
        </p:nvPicPr>
        <p:blipFill>
          <a:blip r:embed="rId4"/>
          <a:stretch>
            <a:fillRect/>
          </a:stretch>
        </p:blipFill>
        <p:spPr>
          <a:xfrm>
            <a:off x="11142475" y="5861244"/>
            <a:ext cx="749308" cy="753640"/>
          </a:xfrm>
          <a:prstGeom prst="rect">
            <a:avLst/>
          </a:prstGeom>
        </p:spPr>
      </p:pic>
      <p:cxnSp>
        <p:nvCxnSpPr>
          <p:cNvPr id="7" name="Straight Connector 6"/>
          <p:cNvCxnSpPr/>
          <p:nvPr/>
        </p:nvCxnSpPr>
        <p:spPr>
          <a:xfrm>
            <a:off x="0" y="5704655"/>
            <a:ext cx="12192000" cy="0"/>
          </a:xfrm>
          <a:prstGeom prst="line">
            <a:avLst/>
          </a:prstGeom>
          <a:ln w="19050" cmpd="sng">
            <a:solidFill>
              <a:srgbClr val="192028"/>
            </a:solidFill>
          </a:ln>
        </p:spPr>
        <p:style>
          <a:lnRef idx="1">
            <a:schemeClr val="dk1"/>
          </a:lnRef>
          <a:fillRef idx="0">
            <a:schemeClr val="dk1"/>
          </a:fillRef>
          <a:effectRef idx="0">
            <a:schemeClr val="dk1"/>
          </a:effectRef>
          <a:fontRef idx="minor">
            <a:schemeClr val="tx1"/>
          </a:fontRef>
        </p:style>
      </p:cxnSp>
      <p:sp>
        <p:nvSpPr>
          <p:cNvPr id="9" name="Rectangle 8"/>
          <p:cNvSpPr/>
          <p:nvPr/>
        </p:nvSpPr>
        <p:spPr>
          <a:xfrm>
            <a:off x="791866" y="1675817"/>
            <a:ext cx="5674951" cy="1077218"/>
          </a:xfrm>
          <a:prstGeom prst="rect">
            <a:avLst/>
          </a:prstGeom>
        </p:spPr>
        <p:txBody>
          <a:bodyPr wrap="none">
            <a:spAutoFit/>
          </a:bodyPr>
          <a:lstStyle/>
          <a:p>
            <a:pPr defTabSz="914377"/>
            <a:r>
              <a:rPr lang="en-US" sz="6400" b="1" dirty="0">
                <a:solidFill>
                  <a:srgbClr val="27B0C1"/>
                </a:solidFill>
                <a:latin typeface="Arial" charset="0"/>
                <a:ea typeface="Arial" charset="0"/>
                <a:cs typeface="Arial" charset="0"/>
              </a:rPr>
              <a:t>Jon Anderson</a:t>
            </a:r>
          </a:p>
        </p:txBody>
      </p:sp>
      <p:sp>
        <p:nvSpPr>
          <p:cNvPr id="10" name="Rectangle 9"/>
          <p:cNvSpPr/>
          <p:nvPr/>
        </p:nvSpPr>
        <p:spPr>
          <a:xfrm>
            <a:off x="164125" y="3141783"/>
            <a:ext cx="6103671" cy="1569660"/>
          </a:xfrm>
          <a:prstGeom prst="rect">
            <a:avLst/>
          </a:prstGeom>
        </p:spPr>
        <p:txBody>
          <a:bodyPr wrap="square">
            <a:spAutoFit/>
          </a:bodyPr>
          <a:lstStyle/>
          <a:p>
            <a:pPr algn="r" defTabSz="914377"/>
            <a:r>
              <a:rPr lang="en-US" sz="4800" b="1" dirty="0">
                <a:solidFill>
                  <a:srgbClr val="FFFFFF"/>
                </a:solidFill>
                <a:latin typeface="Arial" charset="0"/>
                <a:ea typeface="Arial" charset="0"/>
                <a:cs typeface="Arial" charset="0"/>
              </a:rPr>
              <a:t>Chief Deputy Division Director</a:t>
            </a:r>
          </a:p>
        </p:txBody>
      </p:sp>
    </p:spTree>
    <p:extLst>
      <p:ext uri="{BB962C8B-B14F-4D97-AF65-F5344CB8AC3E}">
        <p14:creationId xmlns:p14="http://schemas.microsoft.com/office/powerpoint/2010/main" val="1553873114"/>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497787" y="589722"/>
            <a:ext cx="10515600" cy="1171909"/>
          </a:xfrm>
        </p:spPr>
        <p:txBody>
          <a:bodyPr>
            <a:normAutofit/>
          </a:bodyPr>
          <a:lstStyle/>
          <a:p>
            <a:r>
              <a:rPr lang="en-US" sz="3600" b="1">
                <a:latin typeface="Arial" panose="020B0604020202020204" pitchFamily="34" charset="0"/>
                <a:cs typeface="Arial" panose="020B0604020202020204" pitchFamily="34" charset="0"/>
              </a:rPr>
              <a:t>Office of Family Independence</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75FE862-A9CE-4FA4-A7FB-2F9A4AD2A44B}"/>
              </a:ext>
            </a:extLst>
          </p:cNvPr>
          <p:cNvSpPr>
            <a:spLocks noGrp="1"/>
          </p:cNvSpPr>
          <p:nvPr>
            <p:ph idx="1"/>
          </p:nvPr>
        </p:nvSpPr>
        <p:spPr>
          <a:xfrm>
            <a:off x="314916" y="1424122"/>
            <a:ext cx="7456972" cy="5181666"/>
          </a:xfrm>
        </p:spPr>
        <p:txBody>
          <a:bodyPr>
            <a:normAutofit fontScale="92500"/>
          </a:bodyPr>
          <a:lstStyle/>
          <a:p>
            <a:pPr>
              <a:lnSpc>
                <a:spcPct val="120000"/>
              </a:lnSpc>
            </a:pPr>
            <a:r>
              <a:rPr lang="en-US" dirty="0">
                <a:latin typeface="Arial" panose="020B0604020202020204" pitchFamily="34" charset="0"/>
                <a:cs typeface="Arial" panose="020B0604020202020204" pitchFamily="34" charset="0"/>
              </a:rPr>
              <a:t>The Office of Family Independence’s goal is to strengthen Georgians by providing individuals and families access to services that promote self-sufficiency and independence.</a:t>
            </a:r>
          </a:p>
          <a:p>
            <a:pPr>
              <a:lnSpc>
                <a:spcPct val="120000"/>
              </a:lnSpc>
            </a:pPr>
            <a:r>
              <a:rPr lang="en-US" b="1" dirty="0">
                <a:latin typeface="Arial" panose="020B0604020202020204" pitchFamily="34" charset="0"/>
                <a:cs typeface="Arial" panose="020B0604020202020204" pitchFamily="34" charset="0"/>
              </a:rPr>
              <a:t>Programs offered:</a:t>
            </a:r>
          </a:p>
          <a:p>
            <a:pPr lvl="1">
              <a:lnSpc>
                <a:spcPct val="120000"/>
              </a:lnSpc>
            </a:pPr>
            <a:r>
              <a:rPr lang="en-US" sz="2800" dirty="0">
                <a:latin typeface="Arial" panose="020B0604020202020204" pitchFamily="34" charset="0"/>
                <a:cs typeface="Arial" panose="020B0604020202020204" pitchFamily="34" charset="0"/>
              </a:rPr>
              <a:t>Supplemental Nutrition Assistance Program (SNAP)</a:t>
            </a:r>
          </a:p>
          <a:p>
            <a:pPr lvl="1">
              <a:lnSpc>
                <a:spcPct val="120000"/>
              </a:lnSpc>
            </a:pPr>
            <a:r>
              <a:rPr lang="en-US" sz="2800" dirty="0">
                <a:latin typeface="Arial" panose="020B0604020202020204" pitchFamily="34" charset="0"/>
                <a:cs typeface="Arial" panose="020B0604020202020204" pitchFamily="34" charset="0"/>
              </a:rPr>
              <a:t>Medical Assistance </a:t>
            </a:r>
          </a:p>
          <a:p>
            <a:pPr lvl="1">
              <a:lnSpc>
                <a:spcPct val="120000"/>
              </a:lnSpc>
            </a:pPr>
            <a:r>
              <a:rPr lang="en-US" sz="2800" dirty="0">
                <a:latin typeface="Arial" panose="020B0604020202020204" pitchFamily="34" charset="0"/>
                <a:cs typeface="Arial" panose="020B0604020202020204" pitchFamily="34" charset="0"/>
              </a:rPr>
              <a:t>Temporary Assistance for Needy Families (TANF)</a:t>
            </a:r>
          </a:p>
        </p:txBody>
      </p:sp>
      <p:pic>
        <p:nvPicPr>
          <p:cNvPr id="14" name="Picture 13">
            <a:extLst>
              <a:ext uri="{FF2B5EF4-FFF2-40B4-BE49-F238E27FC236}">
                <a16:creationId xmlns:a16="http://schemas.microsoft.com/office/drawing/2014/main" id="{C5ADF5E6-E347-48AC-9CF2-A1F267861476}"/>
              </a:ext>
            </a:extLst>
          </p:cNvPr>
          <p:cNvPicPr>
            <a:picLocks noChangeAspect="1"/>
          </p:cNvPicPr>
          <p:nvPr/>
        </p:nvPicPr>
        <p:blipFill>
          <a:blip r:embed="rId3"/>
          <a:stretch>
            <a:fillRect/>
          </a:stretch>
        </p:blipFill>
        <p:spPr>
          <a:xfrm>
            <a:off x="7795458" y="1630017"/>
            <a:ext cx="4278150" cy="4810540"/>
          </a:xfrm>
          <a:prstGeom prst="rect">
            <a:avLst/>
          </a:prstGeom>
        </p:spPr>
      </p:pic>
    </p:spTree>
    <p:extLst>
      <p:ext uri="{BB962C8B-B14F-4D97-AF65-F5344CB8AC3E}">
        <p14:creationId xmlns:p14="http://schemas.microsoft.com/office/powerpoint/2010/main" val="3760077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584276" y="6367549"/>
            <a:ext cx="2769524" cy="353926"/>
          </a:xfrm>
        </p:spPr>
        <p:txBody>
          <a:bodyPr vert="horz" lIns="91440" tIns="45720" rIns="91440" bIns="45720" rtlCol="0" anchor="ctr">
            <a:normAutofit/>
          </a:bodyPr>
          <a:lstStyle/>
          <a:p>
            <a:pPr>
              <a:spcAft>
                <a:spcPts val="600"/>
              </a:spcAft>
            </a:pPr>
            <a:fld id="{4AC2A879-9BE2-FA44-967D-211E21E797C2}" type="slidenum">
              <a:rPr lang="en-US">
                <a:solidFill>
                  <a:srgbClr val="FFFFFF"/>
                </a:solidFill>
              </a:rPr>
              <a:pPr>
                <a:spcAft>
                  <a:spcPts val="600"/>
                </a:spcAft>
              </a:pPr>
              <a:t>59</a:t>
            </a:fld>
            <a:endParaRPr lang="en-US">
              <a:solidFill>
                <a:srgbClr val="FFFFFF"/>
              </a:solidFill>
            </a:endParaRPr>
          </a:p>
        </p:txBody>
      </p:sp>
      <p:sp>
        <p:nvSpPr>
          <p:cNvPr id="7" name="Rectangle 1"/>
          <p:cNvSpPr>
            <a:spLocks noChangeArrowheads="1"/>
          </p:cNvSpPr>
          <p:nvPr/>
        </p:nvSpPr>
        <p:spPr bwMode="auto">
          <a:xfrm>
            <a:off x="2103012" y="2697732"/>
            <a:ext cx="11446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10" name="Diagram 9">
            <a:extLst>
              <a:ext uri="{FF2B5EF4-FFF2-40B4-BE49-F238E27FC236}">
                <a16:creationId xmlns:a16="http://schemas.microsoft.com/office/drawing/2014/main" id="{C928CD99-7502-4146-BF4D-EDBA170875CE}"/>
              </a:ext>
            </a:extLst>
          </p:cNvPr>
          <p:cNvGraphicFramePr/>
          <p:nvPr/>
        </p:nvGraphicFramePr>
        <p:xfrm>
          <a:off x="9134020" y="1050689"/>
          <a:ext cx="2325478" cy="4836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4F36567-F9B9-40BB-AD9D-0E1318169199}"/>
              </a:ext>
            </a:extLst>
          </p:cNvPr>
          <p:cNvSpPr txBox="1"/>
          <p:nvPr/>
        </p:nvSpPr>
        <p:spPr>
          <a:xfrm>
            <a:off x="4901285" y="625007"/>
            <a:ext cx="4257493" cy="430887"/>
          </a:xfrm>
          <a:prstGeom prst="rect">
            <a:avLst/>
          </a:prstGeom>
          <a:noFill/>
        </p:spPr>
        <p:txBody>
          <a:bodyPr wrap="square" rtlCol="0">
            <a:spAutoFit/>
          </a:bodyPr>
          <a:lstStyle/>
          <a:p>
            <a:r>
              <a:rPr lang="en-US" sz="2200" b="1" dirty="0"/>
              <a:t>May 2021</a:t>
            </a:r>
          </a:p>
        </p:txBody>
      </p:sp>
      <p:sp>
        <p:nvSpPr>
          <p:cNvPr id="6" name="TextBox 5">
            <a:extLst>
              <a:ext uri="{FF2B5EF4-FFF2-40B4-BE49-F238E27FC236}">
                <a16:creationId xmlns:a16="http://schemas.microsoft.com/office/drawing/2014/main" id="{D16031F8-3674-421A-AC40-5DC23143C8F3}"/>
              </a:ext>
            </a:extLst>
          </p:cNvPr>
          <p:cNvSpPr txBox="1"/>
          <p:nvPr/>
        </p:nvSpPr>
        <p:spPr>
          <a:xfrm>
            <a:off x="3386797" y="3429000"/>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1F738F97-3F65-4660-9BA4-95D96DD06B18}"/>
              </a:ext>
            </a:extLst>
          </p:cNvPr>
          <p:cNvPicPr>
            <a:picLocks noChangeAspect="1"/>
          </p:cNvPicPr>
          <p:nvPr/>
        </p:nvPicPr>
        <p:blipFill>
          <a:blip r:embed="rId8"/>
          <a:stretch>
            <a:fillRect/>
          </a:stretch>
        </p:blipFill>
        <p:spPr>
          <a:xfrm>
            <a:off x="1550996" y="1229430"/>
            <a:ext cx="5294687" cy="4557082"/>
          </a:xfrm>
          <a:prstGeom prst="rect">
            <a:avLst/>
          </a:prstGeom>
        </p:spPr>
      </p:pic>
      <p:sp>
        <p:nvSpPr>
          <p:cNvPr id="9" name="TextBox 8">
            <a:extLst>
              <a:ext uri="{FF2B5EF4-FFF2-40B4-BE49-F238E27FC236}">
                <a16:creationId xmlns:a16="http://schemas.microsoft.com/office/drawing/2014/main" id="{E8CD3BB4-58C9-4EB1-BCCB-BD87F74E5E49}"/>
              </a:ext>
            </a:extLst>
          </p:cNvPr>
          <p:cNvSpPr txBox="1"/>
          <p:nvPr/>
        </p:nvSpPr>
        <p:spPr>
          <a:xfrm>
            <a:off x="1695449" y="1352542"/>
            <a:ext cx="6829425" cy="1107996"/>
          </a:xfrm>
          <a:prstGeom prst="rect">
            <a:avLst/>
          </a:prstGeom>
          <a:solidFill>
            <a:schemeClr val="bg1"/>
          </a:solidFill>
        </p:spPr>
        <p:txBody>
          <a:bodyPr wrap="square" rtlCol="0">
            <a:spAutoFit/>
          </a:bodyPr>
          <a:lstStyle/>
          <a:p>
            <a:r>
              <a:rPr lang="en-US" sz="3300" dirty="0"/>
              <a:t>Supplemental Nutrition Assistance Program (SNAP, formerly Food Stamps)</a:t>
            </a:r>
          </a:p>
        </p:txBody>
      </p:sp>
      <p:sp>
        <p:nvSpPr>
          <p:cNvPr id="16" name="TextBox 15">
            <a:extLst>
              <a:ext uri="{FF2B5EF4-FFF2-40B4-BE49-F238E27FC236}">
                <a16:creationId xmlns:a16="http://schemas.microsoft.com/office/drawing/2014/main" id="{5E20C90B-2657-49AD-9CB7-86B787CACCC9}"/>
              </a:ext>
            </a:extLst>
          </p:cNvPr>
          <p:cNvSpPr txBox="1"/>
          <p:nvPr/>
        </p:nvSpPr>
        <p:spPr>
          <a:xfrm>
            <a:off x="1661132" y="2828835"/>
            <a:ext cx="6350419" cy="1107996"/>
          </a:xfrm>
          <a:prstGeom prst="rect">
            <a:avLst/>
          </a:prstGeom>
          <a:solidFill>
            <a:schemeClr val="bg1"/>
          </a:solidFill>
        </p:spPr>
        <p:txBody>
          <a:bodyPr wrap="square">
            <a:spAutoFit/>
          </a:bodyPr>
          <a:lstStyle/>
          <a:p>
            <a:r>
              <a:rPr lang="en-US" sz="2200" b="0" i="0" dirty="0">
                <a:solidFill>
                  <a:srgbClr val="1B1B1B"/>
                </a:solidFill>
                <a:effectLst/>
                <a:latin typeface="Source Sans Pro" panose="020B0503030403020204" pitchFamily="34" charset="0"/>
              </a:rPr>
              <a:t>SNAP provides nutrition benefits to supplement the food budget of needy families so they can purchase healthy food and move towards self-sufficiency.</a:t>
            </a:r>
            <a:endParaRPr lang="en-US" sz="2200" dirty="0"/>
          </a:p>
        </p:txBody>
      </p:sp>
      <p:graphicFrame>
        <p:nvGraphicFramePr>
          <p:cNvPr id="14" name="Table 13">
            <a:extLst>
              <a:ext uri="{FF2B5EF4-FFF2-40B4-BE49-F238E27FC236}">
                <a16:creationId xmlns:a16="http://schemas.microsoft.com/office/drawing/2014/main" id="{1921D60C-C545-4A38-BC88-DFD1DAF17C29}"/>
              </a:ext>
            </a:extLst>
          </p:cNvPr>
          <p:cNvGraphicFramePr>
            <a:graphicFrameLocks noGrp="1"/>
          </p:cNvGraphicFramePr>
          <p:nvPr/>
        </p:nvGraphicFramePr>
        <p:xfrm>
          <a:off x="5029626" y="3916531"/>
          <a:ext cx="2425203" cy="769670"/>
        </p:xfrm>
        <a:graphic>
          <a:graphicData uri="http://schemas.openxmlformats.org/drawingml/2006/table">
            <a:tbl>
              <a:tblPr firstRow="1" firstCol="1" bandRow="1">
                <a:tableStyleId>{5C22544A-7EE6-4342-B048-85BDC9FD1C3A}</a:tableStyleId>
              </a:tblPr>
              <a:tblGrid>
                <a:gridCol w="2425203">
                  <a:extLst>
                    <a:ext uri="{9D8B030D-6E8A-4147-A177-3AD203B41FA5}">
                      <a16:colId xmlns:a16="http://schemas.microsoft.com/office/drawing/2014/main" val="3496348049"/>
                    </a:ext>
                  </a:extLst>
                </a:gridCol>
              </a:tblGrid>
              <a:tr h="769670">
                <a:tc>
                  <a:txBody>
                    <a:bodyPr/>
                    <a:lstStyle/>
                    <a:p>
                      <a:pPr marL="0" marR="0" algn="r">
                        <a:lnSpc>
                          <a:spcPct val="107000"/>
                        </a:lnSpc>
                        <a:spcBef>
                          <a:spcPts val="0"/>
                        </a:spcBef>
                        <a:spcAft>
                          <a:spcPts val="0"/>
                        </a:spcAft>
                      </a:pPr>
                      <a:r>
                        <a:rPr lang="en-US" sz="4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$321M</a:t>
                      </a:r>
                    </a:p>
                  </a:txBody>
                  <a:tcPr marL="68580" marR="68580" marT="0" marB="0" anchor="b">
                    <a:solidFill>
                      <a:schemeClr val="bg1"/>
                    </a:solidFill>
                  </a:tcPr>
                </a:tc>
                <a:extLst>
                  <a:ext uri="{0D108BD9-81ED-4DB2-BD59-A6C34878D82A}">
                    <a16:rowId xmlns:a16="http://schemas.microsoft.com/office/drawing/2014/main" val="264709335"/>
                  </a:ext>
                </a:extLst>
              </a:tr>
            </a:tbl>
          </a:graphicData>
        </a:graphic>
      </p:graphicFrame>
      <p:graphicFrame>
        <p:nvGraphicFramePr>
          <p:cNvPr id="15" name="Table 14">
            <a:extLst>
              <a:ext uri="{FF2B5EF4-FFF2-40B4-BE49-F238E27FC236}">
                <a16:creationId xmlns:a16="http://schemas.microsoft.com/office/drawing/2014/main" id="{7BD54CC1-904F-4154-9108-60D46CEA9543}"/>
              </a:ext>
            </a:extLst>
          </p:cNvPr>
          <p:cNvGraphicFramePr>
            <a:graphicFrameLocks noGrp="1"/>
          </p:cNvGraphicFramePr>
          <p:nvPr/>
        </p:nvGraphicFramePr>
        <p:xfrm>
          <a:off x="5257710" y="4703955"/>
          <a:ext cx="2519040" cy="1156716"/>
        </p:xfrm>
        <a:graphic>
          <a:graphicData uri="http://schemas.openxmlformats.org/drawingml/2006/table">
            <a:tbl>
              <a:tblPr firstRow="1" firstCol="1" bandRow="1">
                <a:tableStyleId>{5C22544A-7EE6-4342-B048-85BDC9FD1C3A}</a:tableStyleId>
              </a:tblPr>
              <a:tblGrid>
                <a:gridCol w="2519040">
                  <a:extLst>
                    <a:ext uri="{9D8B030D-6E8A-4147-A177-3AD203B41FA5}">
                      <a16:colId xmlns:a16="http://schemas.microsoft.com/office/drawing/2014/main" val="3496348049"/>
                    </a:ext>
                  </a:extLst>
                </a:gridCol>
              </a:tblGrid>
              <a:tr h="769670">
                <a:tc>
                  <a:txBody>
                    <a:bodyPr/>
                    <a:lstStyle/>
                    <a:p>
                      <a:pPr marL="0" marR="0" algn="ctr">
                        <a:lnSpc>
                          <a:spcPct val="107000"/>
                        </a:lnSpc>
                        <a:spcBef>
                          <a:spcPts val="0"/>
                        </a:spcBef>
                        <a:spcAft>
                          <a:spcPts val="0"/>
                        </a:spcAft>
                      </a:pPr>
                      <a:r>
                        <a:rPr lang="en-US" sz="2400" b="0" dirty="0">
                          <a:solidFill>
                            <a:schemeClr val="tx1"/>
                          </a:solidFill>
                          <a:effectLst/>
                        </a:rPr>
                        <a:t>Monthly avg.  SNAP benefits issued </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264709335"/>
                  </a:ext>
                </a:extLst>
              </a:tr>
            </a:tbl>
          </a:graphicData>
        </a:graphic>
      </p:graphicFrame>
      <p:sp>
        <p:nvSpPr>
          <p:cNvPr id="21" name="TextBox 20">
            <a:extLst>
              <a:ext uri="{FF2B5EF4-FFF2-40B4-BE49-F238E27FC236}">
                <a16:creationId xmlns:a16="http://schemas.microsoft.com/office/drawing/2014/main" id="{AAC15D8E-8E90-4F91-8627-B975B6FE2490}"/>
              </a:ext>
            </a:extLst>
          </p:cNvPr>
          <p:cNvSpPr txBox="1"/>
          <p:nvPr/>
        </p:nvSpPr>
        <p:spPr>
          <a:xfrm>
            <a:off x="3284806" y="3975699"/>
            <a:ext cx="2216220" cy="769441"/>
          </a:xfrm>
          <a:prstGeom prst="rect">
            <a:avLst/>
          </a:prstGeom>
          <a:solidFill>
            <a:schemeClr val="bg1"/>
          </a:solidFill>
        </p:spPr>
        <p:txBody>
          <a:bodyPr wrap="square">
            <a:spAutoFit/>
          </a:bodyPr>
          <a:lstStyle/>
          <a:p>
            <a:pPr algn="ctr"/>
            <a:r>
              <a:rPr lang="en-US" sz="4400" b="1" dirty="0">
                <a:latin typeface="Calibri (Body)"/>
              </a:rPr>
              <a:t>753K</a:t>
            </a:r>
          </a:p>
        </p:txBody>
      </p:sp>
      <p:graphicFrame>
        <p:nvGraphicFramePr>
          <p:cNvPr id="19" name="Table 18">
            <a:extLst>
              <a:ext uri="{FF2B5EF4-FFF2-40B4-BE49-F238E27FC236}">
                <a16:creationId xmlns:a16="http://schemas.microsoft.com/office/drawing/2014/main" id="{C551D76B-CA68-49A4-A125-731E951B2AB4}"/>
              </a:ext>
            </a:extLst>
          </p:cNvPr>
          <p:cNvGraphicFramePr>
            <a:graphicFrameLocks noGrp="1"/>
          </p:cNvGraphicFramePr>
          <p:nvPr/>
        </p:nvGraphicFramePr>
        <p:xfrm>
          <a:off x="3352462" y="4736181"/>
          <a:ext cx="2080908" cy="1075309"/>
        </p:xfrm>
        <a:graphic>
          <a:graphicData uri="http://schemas.openxmlformats.org/drawingml/2006/table">
            <a:tbl>
              <a:tblPr firstRow="1" firstCol="1" bandRow="1">
                <a:tableStyleId>{5C22544A-7EE6-4342-B048-85BDC9FD1C3A}</a:tableStyleId>
              </a:tblPr>
              <a:tblGrid>
                <a:gridCol w="2080908">
                  <a:extLst>
                    <a:ext uri="{9D8B030D-6E8A-4147-A177-3AD203B41FA5}">
                      <a16:colId xmlns:a16="http://schemas.microsoft.com/office/drawing/2014/main" val="3496348049"/>
                    </a:ext>
                  </a:extLst>
                </a:gridCol>
              </a:tblGrid>
              <a:tr h="1075309">
                <a:tc>
                  <a:txBody>
                    <a:bodyPr/>
                    <a:lstStyle/>
                    <a:p>
                      <a:pPr marL="0" marR="0" algn="ctr">
                        <a:lnSpc>
                          <a:spcPct val="107000"/>
                        </a:lnSpc>
                        <a:spcBef>
                          <a:spcPts val="0"/>
                        </a:spcBef>
                        <a:spcAft>
                          <a:spcPts val="0"/>
                        </a:spcAft>
                      </a:pPr>
                      <a:r>
                        <a:rPr lang="en-US" sz="2200" b="0" dirty="0">
                          <a:solidFill>
                            <a:schemeClr val="tx1"/>
                          </a:solidFill>
                          <a:effectLst/>
                        </a:rPr>
                        <a:t>Number of </a:t>
                      </a:r>
                      <a:br>
                        <a:rPr lang="en-US" sz="2200" b="0" dirty="0">
                          <a:solidFill>
                            <a:schemeClr val="tx1"/>
                          </a:solidFill>
                          <a:effectLst/>
                        </a:rPr>
                      </a:br>
                      <a:r>
                        <a:rPr lang="en-US" sz="2200" b="0" dirty="0">
                          <a:solidFill>
                            <a:schemeClr val="tx1"/>
                          </a:solidFill>
                          <a:effectLst/>
                        </a:rPr>
                        <a:t>SNAP families  </a:t>
                      </a:r>
                      <a:endParaRPr lang="en-US" sz="2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bg1"/>
                    </a:solidFill>
                  </a:tcPr>
                </a:tc>
                <a:extLst>
                  <a:ext uri="{0D108BD9-81ED-4DB2-BD59-A6C34878D82A}">
                    <a16:rowId xmlns:a16="http://schemas.microsoft.com/office/drawing/2014/main" val="264709335"/>
                  </a:ext>
                </a:extLst>
              </a:tr>
            </a:tbl>
          </a:graphicData>
        </a:graphic>
      </p:graphicFrame>
      <p:sp>
        <p:nvSpPr>
          <p:cNvPr id="25" name="TextBox 24">
            <a:extLst>
              <a:ext uri="{FF2B5EF4-FFF2-40B4-BE49-F238E27FC236}">
                <a16:creationId xmlns:a16="http://schemas.microsoft.com/office/drawing/2014/main" id="{2C9CD814-7EAD-4532-B22F-A945642EFA4C}"/>
              </a:ext>
            </a:extLst>
          </p:cNvPr>
          <p:cNvSpPr txBox="1"/>
          <p:nvPr/>
        </p:nvSpPr>
        <p:spPr>
          <a:xfrm>
            <a:off x="1722428" y="3975699"/>
            <a:ext cx="1397933" cy="769441"/>
          </a:xfrm>
          <a:prstGeom prst="rect">
            <a:avLst/>
          </a:prstGeom>
          <a:solidFill>
            <a:schemeClr val="bg1"/>
          </a:solidFill>
        </p:spPr>
        <p:txBody>
          <a:bodyPr wrap="square">
            <a:spAutoFit/>
          </a:bodyPr>
          <a:lstStyle/>
          <a:p>
            <a:pPr lvl="0"/>
            <a:r>
              <a:rPr lang="en-US" sz="4400" b="1" dirty="0"/>
              <a:t>$427</a:t>
            </a:r>
          </a:p>
        </p:txBody>
      </p:sp>
      <p:sp>
        <p:nvSpPr>
          <p:cNvPr id="23" name="TextBox 22">
            <a:extLst>
              <a:ext uri="{FF2B5EF4-FFF2-40B4-BE49-F238E27FC236}">
                <a16:creationId xmlns:a16="http://schemas.microsoft.com/office/drawing/2014/main" id="{2C12682D-C9AE-442B-B413-E112574965C3}"/>
              </a:ext>
            </a:extLst>
          </p:cNvPr>
          <p:cNvSpPr txBox="1"/>
          <p:nvPr/>
        </p:nvSpPr>
        <p:spPr>
          <a:xfrm>
            <a:off x="1800223" y="5413482"/>
            <a:ext cx="1341120" cy="369332"/>
          </a:xfrm>
          <a:prstGeom prst="rect">
            <a:avLst/>
          </a:prstGeom>
          <a:solidFill>
            <a:schemeClr val="bg1"/>
          </a:solidFill>
        </p:spPr>
        <p:txBody>
          <a:bodyPr wrap="square" rtlCol="0">
            <a:spAutoFit/>
          </a:bodyPr>
          <a:lstStyle/>
          <a:p>
            <a:r>
              <a:rPr lang="en-US" dirty="0"/>
              <a:t>(May 2021)</a:t>
            </a:r>
          </a:p>
        </p:txBody>
      </p:sp>
    </p:spTree>
    <p:extLst>
      <p:ext uri="{BB962C8B-B14F-4D97-AF65-F5344CB8AC3E}">
        <p14:creationId xmlns:p14="http://schemas.microsoft.com/office/powerpoint/2010/main" val="1480629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AF7272-CEB4-42E9-AD17-C262DA63A785}"/>
              </a:ext>
            </a:extLst>
          </p:cNvPr>
          <p:cNvPicPr>
            <a:picLocks noChangeAspect="1"/>
          </p:cNvPicPr>
          <p:nvPr/>
        </p:nvPicPr>
        <p:blipFill rotWithShape="1">
          <a:blip r:embed="rId2"/>
          <a:srcRect t="7787"/>
          <a:stretch/>
        </p:blipFill>
        <p:spPr>
          <a:xfrm>
            <a:off x="20" y="10"/>
            <a:ext cx="12191980" cy="6857990"/>
          </a:xfrm>
          <a:prstGeom prst="rect">
            <a:avLst/>
          </a:prstGeom>
        </p:spPr>
      </p:pic>
    </p:spTree>
    <p:extLst>
      <p:ext uri="{BB962C8B-B14F-4D97-AF65-F5344CB8AC3E}">
        <p14:creationId xmlns:p14="http://schemas.microsoft.com/office/powerpoint/2010/main" val="16217588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4506CDCB-B410-4EED-B4DE-ED149A75A406}"/>
              </a:ext>
            </a:extLst>
          </p:cNvPr>
          <p:cNvSpPr>
            <a:spLocks noGrp="1"/>
          </p:cNvSpPr>
          <p:nvPr>
            <p:ph type="title"/>
          </p:nvPr>
        </p:nvSpPr>
        <p:spPr>
          <a:xfrm>
            <a:off x="51619" y="213966"/>
            <a:ext cx="12140381" cy="1554163"/>
          </a:xfrm>
        </p:spPr>
        <p:txBody>
          <a:bodyPr>
            <a:noAutofit/>
          </a:bodyPr>
          <a:lstStyle/>
          <a:p>
            <a:pPr algn="ctr"/>
            <a:r>
              <a:rPr lang="en-US" b="1" dirty="0">
                <a:latin typeface="Arial" panose="020B0604020202020204" pitchFamily="34" charset="0"/>
                <a:cs typeface="Arial" panose="020B0604020202020204" pitchFamily="34" charset="0"/>
              </a:rPr>
              <a:t>Economic Impact of SNAP in Georgia</a:t>
            </a:r>
          </a:p>
        </p:txBody>
      </p:sp>
      <p:sp>
        <p:nvSpPr>
          <p:cNvPr id="37" name="TextBox 36">
            <a:extLst>
              <a:ext uri="{FF2B5EF4-FFF2-40B4-BE49-F238E27FC236}">
                <a16:creationId xmlns:a16="http://schemas.microsoft.com/office/drawing/2014/main" id="{8305D883-9D85-4A14-87F8-368F566049EF}"/>
              </a:ext>
            </a:extLst>
          </p:cNvPr>
          <p:cNvSpPr txBox="1"/>
          <p:nvPr/>
        </p:nvSpPr>
        <p:spPr>
          <a:xfrm>
            <a:off x="5215559" y="1433096"/>
            <a:ext cx="6338089" cy="4524315"/>
          </a:xfrm>
          <a:prstGeom prst="rect">
            <a:avLst/>
          </a:prstGeom>
          <a:noFill/>
        </p:spPr>
        <p:txBody>
          <a:bodyPr wrap="square" rtlCol="0">
            <a:spAutoFit/>
          </a:bodyPr>
          <a:lstStyle/>
          <a:p>
            <a:r>
              <a:rPr lang="en-US" sz="2400" dirty="0">
                <a:solidFill>
                  <a:prstClr val="black"/>
                </a:solidFill>
              </a:rPr>
              <a:t>Moody’s Analytics estimates that </a:t>
            </a:r>
            <a:r>
              <a:rPr lang="en-US" sz="2400" b="1" dirty="0">
                <a:solidFill>
                  <a:prstClr val="black"/>
                </a:solidFill>
              </a:rPr>
              <a:t>$1</a:t>
            </a:r>
            <a:r>
              <a:rPr lang="en-US" sz="2400" dirty="0">
                <a:solidFill>
                  <a:prstClr val="black"/>
                </a:solidFill>
              </a:rPr>
              <a:t> in SNAP benefits generates </a:t>
            </a:r>
            <a:r>
              <a:rPr lang="en-US" sz="2400" b="1" dirty="0">
                <a:solidFill>
                  <a:prstClr val="black"/>
                </a:solidFill>
              </a:rPr>
              <a:t>$1.70 </a:t>
            </a:r>
            <a:r>
              <a:rPr lang="en-US" sz="2400" dirty="0">
                <a:solidFill>
                  <a:prstClr val="black"/>
                </a:solidFill>
              </a:rPr>
              <a:t>in economic activity.</a:t>
            </a:r>
            <a:br>
              <a:rPr lang="en-US" sz="2400" dirty="0">
                <a:solidFill>
                  <a:prstClr val="black"/>
                </a:solidFill>
              </a:rPr>
            </a:br>
            <a:endParaRPr lang="en-US" sz="2400" dirty="0">
              <a:solidFill>
                <a:prstClr val="black"/>
              </a:solidFill>
            </a:endParaRPr>
          </a:p>
          <a:p>
            <a:endParaRPr lang="en-US" sz="2400" dirty="0">
              <a:solidFill>
                <a:prstClr val="black"/>
              </a:solidFill>
            </a:endParaRPr>
          </a:p>
          <a:p>
            <a:endParaRPr lang="en-US" sz="2400" dirty="0">
              <a:solidFill>
                <a:prstClr val="black"/>
              </a:solidFill>
            </a:endParaRPr>
          </a:p>
          <a:p>
            <a:endParaRPr lang="en-US" sz="2400" dirty="0">
              <a:solidFill>
                <a:prstClr val="black"/>
              </a:solidFill>
            </a:endParaRPr>
          </a:p>
          <a:p>
            <a:endParaRPr lang="en-US" sz="2400" dirty="0">
              <a:solidFill>
                <a:prstClr val="black"/>
              </a:solidFill>
            </a:endParaRPr>
          </a:p>
          <a:p>
            <a:r>
              <a:rPr lang="en-US" sz="2400" dirty="0">
                <a:solidFill>
                  <a:prstClr val="black"/>
                </a:solidFill>
              </a:rPr>
              <a:t>SNAP households receive benefits on electronic benefit transfer (EBT) cards, which can be used only to purchase food at one of the </a:t>
            </a:r>
            <a:r>
              <a:rPr lang="en-US" sz="2400" b="1" dirty="0">
                <a:solidFill>
                  <a:prstClr val="black"/>
                </a:solidFill>
              </a:rPr>
              <a:t>263,100</a:t>
            </a:r>
            <a:r>
              <a:rPr lang="en-US" sz="2400" dirty="0">
                <a:solidFill>
                  <a:prstClr val="black"/>
                </a:solidFill>
              </a:rPr>
              <a:t> authorized retail locations around the country – including some </a:t>
            </a:r>
            <a:r>
              <a:rPr lang="en-US" sz="2400" b="1" dirty="0">
                <a:solidFill>
                  <a:prstClr val="black"/>
                </a:solidFill>
              </a:rPr>
              <a:t>10,300</a:t>
            </a:r>
            <a:r>
              <a:rPr lang="en-US" sz="2400" dirty="0">
                <a:solidFill>
                  <a:prstClr val="black"/>
                </a:solidFill>
              </a:rPr>
              <a:t> in Georgia.</a:t>
            </a:r>
          </a:p>
        </p:txBody>
      </p:sp>
      <p:sp>
        <p:nvSpPr>
          <p:cNvPr id="38" name="TextBox 37">
            <a:extLst>
              <a:ext uri="{FF2B5EF4-FFF2-40B4-BE49-F238E27FC236}">
                <a16:creationId xmlns:a16="http://schemas.microsoft.com/office/drawing/2014/main" id="{01821511-30B4-4007-8B24-BAB1BF5E8E36}"/>
              </a:ext>
            </a:extLst>
          </p:cNvPr>
          <p:cNvSpPr txBox="1"/>
          <p:nvPr/>
        </p:nvSpPr>
        <p:spPr>
          <a:xfrm>
            <a:off x="2019300" y="4586701"/>
            <a:ext cx="1371600" cy="461665"/>
          </a:xfrm>
          <a:prstGeom prst="rect">
            <a:avLst/>
          </a:prstGeom>
          <a:noFill/>
        </p:spPr>
        <p:txBody>
          <a:bodyPr wrap="square" rtlCol="0">
            <a:spAutoFit/>
          </a:bodyPr>
          <a:lstStyle/>
          <a:p>
            <a:pPr algn="r"/>
            <a:r>
              <a:rPr lang="en-US" sz="1200" dirty="0">
                <a:solidFill>
                  <a:srgbClr val="FFFFFF"/>
                </a:solidFill>
                <a:latin typeface="Arial"/>
                <a:cs typeface="Arial"/>
              </a:rPr>
              <a:t>Economic</a:t>
            </a:r>
            <a:br>
              <a:rPr lang="en-US" sz="1200" dirty="0">
                <a:solidFill>
                  <a:srgbClr val="FFFFFF"/>
                </a:solidFill>
                <a:latin typeface="Arial"/>
                <a:cs typeface="Arial"/>
              </a:rPr>
            </a:br>
            <a:r>
              <a:rPr lang="en-US" sz="1200" dirty="0">
                <a:solidFill>
                  <a:srgbClr val="FFFFFF"/>
                </a:solidFill>
                <a:latin typeface="Arial"/>
                <a:cs typeface="Arial"/>
              </a:rPr>
              <a:t>growth</a:t>
            </a:r>
          </a:p>
        </p:txBody>
      </p:sp>
      <p:sp>
        <p:nvSpPr>
          <p:cNvPr id="39" name="TextBox 38">
            <a:extLst>
              <a:ext uri="{FF2B5EF4-FFF2-40B4-BE49-F238E27FC236}">
                <a16:creationId xmlns:a16="http://schemas.microsoft.com/office/drawing/2014/main" id="{6937C42F-7FE1-4AD7-B548-8C947E67D8FE}"/>
              </a:ext>
            </a:extLst>
          </p:cNvPr>
          <p:cNvSpPr txBox="1"/>
          <p:nvPr/>
        </p:nvSpPr>
        <p:spPr>
          <a:xfrm>
            <a:off x="3340100" y="1530738"/>
            <a:ext cx="1371600" cy="276999"/>
          </a:xfrm>
          <a:prstGeom prst="rect">
            <a:avLst/>
          </a:prstGeom>
          <a:noFill/>
        </p:spPr>
        <p:txBody>
          <a:bodyPr wrap="square" rtlCol="0">
            <a:spAutoFit/>
          </a:bodyPr>
          <a:lstStyle/>
          <a:p>
            <a:r>
              <a:rPr lang="en-US" sz="1200" dirty="0">
                <a:solidFill>
                  <a:prstClr val="white"/>
                </a:solidFill>
                <a:latin typeface="Arial"/>
                <a:cs typeface="Arial"/>
              </a:rPr>
              <a:t>SNAP dollar</a:t>
            </a:r>
          </a:p>
        </p:txBody>
      </p:sp>
      <p:sp>
        <p:nvSpPr>
          <p:cNvPr id="40" name="TextBox 39">
            <a:extLst>
              <a:ext uri="{FF2B5EF4-FFF2-40B4-BE49-F238E27FC236}">
                <a16:creationId xmlns:a16="http://schemas.microsoft.com/office/drawing/2014/main" id="{3290A044-DFEB-4818-9E1E-027CACBD86A2}"/>
              </a:ext>
            </a:extLst>
          </p:cNvPr>
          <p:cNvSpPr txBox="1"/>
          <p:nvPr/>
        </p:nvSpPr>
        <p:spPr>
          <a:xfrm>
            <a:off x="4398435" y="3022601"/>
            <a:ext cx="1371600" cy="276999"/>
          </a:xfrm>
          <a:prstGeom prst="rect">
            <a:avLst/>
          </a:prstGeom>
          <a:noFill/>
        </p:spPr>
        <p:txBody>
          <a:bodyPr wrap="square" rtlCol="0">
            <a:spAutoFit/>
          </a:bodyPr>
          <a:lstStyle/>
          <a:p>
            <a:r>
              <a:rPr lang="en-US" sz="1200" dirty="0">
                <a:solidFill>
                  <a:srgbClr val="FFFFFF"/>
                </a:solidFill>
                <a:latin typeface="Arial"/>
                <a:cs typeface="Arial"/>
              </a:rPr>
              <a:t>Farmer</a:t>
            </a:r>
          </a:p>
        </p:txBody>
      </p:sp>
      <p:sp>
        <p:nvSpPr>
          <p:cNvPr id="41" name="Slide Number Placeholder 2">
            <a:extLst>
              <a:ext uri="{FF2B5EF4-FFF2-40B4-BE49-F238E27FC236}">
                <a16:creationId xmlns:a16="http://schemas.microsoft.com/office/drawing/2014/main" id="{6A5A53F8-809C-401E-998D-9E9F44808BC3}"/>
              </a:ext>
            </a:extLst>
          </p:cNvPr>
          <p:cNvSpPr>
            <a:spLocks noGrp="1"/>
          </p:cNvSpPr>
          <p:nvPr>
            <p:ph type="sldNum" sz="quarter" idx="12"/>
          </p:nvPr>
        </p:nvSpPr>
        <p:spPr>
          <a:xfrm>
            <a:off x="8610600" y="6356350"/>
            <a:ext cx="2743200" cy="365125"/>
          </a:xfrm>
        </p:spPr>
        <p:txBody>
          <a:bodyPr/>
          <a:lstStyle/>
          <a:p>
            <a:fld id="{4AC2A879-9BE2-FA44-967D-211E21E797C2}" type="slidenum">
              <a:rPr lang="en-US" smtClean="0">
                <a:solidFill>
                  <a:prstClr val="black">
                    <a:tint val="75000"/>
                  </a:prstClr>
                </a:solidFill>
              </a:rPr>
              <a:pPr/>
              <a:t>60</a:t>
            </a:fld>
            <a:endParaRPr lang="en-US">
              <a:solidFill>
                <a:prstClr val="black">
                  <a:tint val="75000"/>
                </a:prstClr>
              </a:solidFill>
            </a:endParaRPr>
          </a:p>
        </p:txBody>
      </p:sp>
      <p:pic>
        <p:nvPicPr>
          <p:cNvPr id="42" name="Picture 41" descr="A picture containing fruit&#10;&#10;Description automatically generated">
            <a:extLst>
              <a:ext uri="{FF2B5EF4-FFF2-40B4-BE49-F238E27FC236}">
                <a16:creationId xmlns:a16="http://schemas.microsoft.com/office/drawing/2014/main" id="{A4F55923-74E4-4A76-81A1-63A8980DF35D}"/>
              </a:ext>
            </a:extLst>
          </p:cNvPr>
          <p:cNvPicPr>
            <a:picLocks noChangeAspect="1"/>
          </p:cNvPicPr>
          <p:nvPr/>
        </p:nvPicPr>
        <p:blipFill>
          <a:blip r:embed="rId2"/>
          <a:stretch>
            <a:fillRect/>
          </a:stretch>
        </p:blipFill>
        <p:spPr>
          <a:xfrm>
            <a:off x="6988692" y="2443221"/>
            <a:ext cx="2449834" cy="1404363"/>
          </a:xfrm>
          <a:prstGeom prst="rect">
            <a:avLst/>
          </a:prstGeom>
        </p:spPr>
      </p:pic>
      <p:pic>
        <p:nvPicPr>
          <p:cNvPr id="43" name="Picture 42" descr="state vs federal money-01.png">
            <a:extLst>
              <a:ext uri="{FF2B5EF4-FFF2-40B4-BE49-F238E27FC236}">
                <a16:creationId xmlns:a16="http://schemas.microsoft.com/office/drawing/2014/main" id="{4AFBEB88-9090-46A8-8BC1-675429CD36B7}"/>
              </a:ext>
            </a:extLst>
          </p:cNvPr>
          <p:cNvPicPr>
            <a:picLocks noChangeAspect="1"/>
          </p:cNvPicPr>
          <p:nvPr/>
        </p:nvPicPr>
        <p:blipFill>
          <a:blip r:embed="rId3"/>
          <a:stretch>
            <a:fillRect/>
          </a:stretch>
        </p:blipFill>
        <p:spPr>
          <a:xfrm>
            <a:off x="-711541" y="423615"/>
            <a:ext cx="6231472" cy="6231472"/>
          </a:xfrm>
          <a:prstGeom prst="rect">
            <a:avLst/>
          </a:prstGeom>
        </p:spPr>
      </p:pic>
      <p:sp>
        <p:nvSpPr>
          <p:cNvPr id="44" name="TextBox 43">
            <a:extLst>
              <a:ext uri="{FF2B5EF4-FFF2-40B4-BE49-F238E27FC236}">
                <a16:creationId xmlns:a16="http://schemas.microsoft.com/office/drawing/2014/main" id="{3233D839-26DD-43D9-A3F1-BDB962DDA624}"/>
              </a:ext>
            </a:extLst>
          </p:cNvPr>
          <p:cNvSpPr txBox="1"/>
          <p:nvPr/>
        </p:nvSpPr>
        <p:spPr>
          <a:xfrm>
            <a:off x="1240372" y="1599593"/>
            <a:ext cx="1371600" cy="276999"/>
          </a:xfrm>
          <a:prstGeom prst="rect">
            <a:avLst/>
          </a:prstGeom>
          <a:noFill/>
        </p:spPr>
        <p:txBody>
          <a:bodyPr wrap="square" rtlCol="0">
            <a:spAutoFit/>
          </a:bodyPr>
          <a:lstStyle/>
          <a:p>
            <a:r>
              <a:rPr lang="en-US" sz="1200" dirty="0">
                <a:solidFill>
                  <a:prstClr val="white"/>
                </a:solidFill>
                <a:latin typeface="Arial"/>
                <a:cs typeface="Arial"/>
              </a:rPr>
              <a:t>SNAP dollar</a:t>
            </a:r>
          </a:p>
        </p:txBody>
      </p:sp>
      <p:sp>
        <p:nvSpPr>
          <p:cNvPr id="45" name="TextBox 44">
            <a:extLst>
              <a:ext uri="{FF2B5EF4-FFF2-40B4-BE49-F238E27FC236}">
                <a16:creationId xmlns:a16="http://schemas.microsoft.com/office/drawing/2014/main" id="{DA41D612-9E66-4B0B-8986-C248666E37F9}"/>
              </a:ext>
            </a:extLst>
          </p:cNvPr>
          <p:cNvSpPr txBox="1"/>
          <p:nvPr/>
        </p:nvSpPr>
        <p:spPr>
          <a:xfrm>
            <a:off x="2522976" y="3067010"/>
            <a:ext cx="1371600" cy="276999"/>
          </a:xfrm>
          <a:prstGeom prst="rect">
            <a:avLst/>
          </a:prstGeom>
          <a:noFill/>
        </p:spPr>
        <p:txBody>
          <a:bodyPr wrap="square" rtlCol="0">
            <a:spAutoFit/>
          </a:bodyPr>
          <a:lstStyle/>
          <a:p>
            <a:r>
              <a:rPr lang="en-US" sz="1200" dirty="0">
                <a:solidFill>
                  <a:srgbClr val="FFFFFF"/>
                </a:solidFill>
                <a:latin typeface="Arial"/>
                <a:cs typeface="Arial"/>
              </a:rPr>
              <a:t>Farmer</a:t>
            </a:r>
          </a:p>
        </p:txBody>
      </p:sp>
      <p:sp>
        <p:nvSpPr>
          <p:cNvPr id="46" name="TextBox 45">
            <a:extLst>
              <a:ext uri="{FF2B5EF4-FFF2-40B4-BE49-F238E27FC236}">
                <a16:creationId xmlns:a16="http://schemas.microsoft.com/office/drawing/2014/main" id="{A6229341-B42C-4D94-90B2-3E0C9A5DF4CB}"/>
              </a:ext>
            </a:extLst>
          </p:cNvPr>
          <p:cNvSpPr txBox="1"/>
          <p:nvPr/>
        </p:nvSpPr>
        <p:spPr>
          <a:xfrm>
            <a:off x="2019300" y="4044532"/>
            <a:ext cx="888997" cy="461665"/>
          </a:xfrm>
          <a:prstGeom prst="rect">
            <a:avLst/>
          </a:prstGeom>
          <a:noFill/>
        </p:spPr>
        <p:txBody>
          <a:bodyPr wrap="square" rtlCol="0">
            <a:spAutoFit/>
          </a:bodyPr>
          <a:lstStyle/>
          <a:p>
            <a:pPr algn="ctr"/>
            <a:r>
              <a:rPr lang="en-US" sz="1200" dirty="0">
                <a:solidFill>
                  <a:schemeClr val="bg1"/>
                </a:solidFill>
                <a:latin typeface="Arial"/>
                <a:cs typeface="Arial"/>
              </a:rPr>
              <a:t>Workers </a:t>
            </a:r>
            <a:br>
              <a:rPr lang="en-US" sz="1200" dirty="0">
                <a:solidFill>
                  <a:schemeClr val="bg1"/>
                </a:solidFill>
                <a:latin typeface="Arial"/>
                <a:cs typeface="Arial"/>
              </a:rPr>
            </a:br>
            <a:r>
              <a:rPr lang="en-US" sz="1200" dirty="0">
                <a:solidFill>
                  <a:schemeClr val="bg1"/>
                </a:solidFill>
                <a:latin typeface="Arial"/>
                <a:cs typeface="Arial"/>
              </a:rPr>
              <a:t>&amp; Goods</a:t>
            </a:r>
          </a:p>
        </p:txBody>
      </p:sp>
      <p:sp>
        <p:nvSpPr>
          <p:cNvPr id="47" name="TextBox 46">
            <a:extLst>
              <a:ext uri="{FF2B5EF4-FFF2-40B4-BE49-F238E27FC236}">
                <a16:creationId xmlns:a16="http://schemas.microsoft.com/office/drawing/2014/main" id="{6BC9980C-BC64-4FCF-BF0B-246A6B55D3CB}"/>
              </a:ext>
            </a:extLst>
          </p:cNvPr>
          <p:cNvSpPr txBox="1"/>
          <p:nvPr/>
        </p:nvSpPr>
        <p:spPr>
          <a:xfrm>
            <a:off x="3564634" y="4583288"/>
            <a:ext cx="1371600" cy="276999"/>
          </a:xfrm>
          <a:prstGeom prst="rect">
            <a:avLst/>
          </a:prstGeom>
          <a:noFill/>
        </p:spPr>
        <p:txBody>
          <a:bodyPr wrap="square" rtlCol="0">
            <a:spAutoFit/>
          </a:bodyPr>
          <a:lstStyle/>
          <a:p>
            <a:r>
              <a:rPr lang="en-US" sz="1200" dirty="0">
                <a:solidFill>
                  <a:schemeClr val="bg1"/>
                </a:solidFill>
                <a:latin typeface="Arial"/>
                <a:cs typeface="Arial"/>
              </a:rPr>
              <a:t>Grocer</a:t>
            </a:r>
          </a:p>
        </p:txBody>
      </p:sp>
    </p:spTree>
    <p:extLst>
      <p:ext uri="{BB962C8B-B14F-4D97-AF65-F5344CB8AC3E}">
        <p14:creationId xmlns:p14="http://schemas.microsoft.com/office/powerpoint/2010/main" val="20724882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B5BECD-11B3-4BB8-A8D6-2DE879E37C55}"/>
              </a:ext>
            </a:extLst>
          </p:cNvPr>
          <p:cNvPicPr>
            <a:picLocks noChangeAspect="1"/>
          </p:cNvPicPr>
          <p:nvPr/>
        </p:nvPicPr>
        <p:blipFill rotWithShape="1">
          <a:blip r:embed="rId2"/>
          <a:srcRect r="4962"/>
          <a:stretch/>
        </p:blipFill>
        <p:spPr>
          <a:xfrm>
            <a:off x="388918" y="2352323"/>
            <a:ext cx="6489467" cy="3338392"/>
          </a:xfrm>
          <a:prstGeom prst="rect">
            <a:avLst/>
          </a:prstGeom>
        </p:spPr>
      </p:pic>
      <p:graphicFrame>
        <p:nvGraphicFramePr>
          <p:cNvPr id="5" name="Diagram 4">
            <a:extLst>
              <a:ext uri="{FF2B5EF4-FFF2-40B4-BE49-F238E27FC236}">
                <a16:creationId xmlns:a16="http://schemas.microsoft.com/office/drawing/2014/main" id="{4CF57DF6-23EA-4C09-906D-66F04224AB0D}"/>
              </a:ext>
            </a:extLst>
          </p:cNvPr>
          <p:cNvGraphicFramePr/>
          <p:nvPr/>
        </p:nvGraphicFramePr>
        <p:xfrm>
          <a:off x="7285704" y="1519083"/>
          <a:ext cx="4572000" cy="5294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12B5F6AC-2446-4FA4-9968-1CF1DC301444}"/>
              </a:ext>
            </a:extLst>
          </p:cNvPr>
          <p:cNvSpPr>
            <a:spLocks noGrp="1"/>
          </p:cNvSpPr>
          <p:nvPr>
            <p:ph type="title"/>
          </p:nvPr>
        </p:nvSpPr>
        <p:spPr>
          <a:xfrm>
            <a:off x="861739" y="769505"/>
            <a:ext cx="10468521" cy="646331"/>
          </a:xfrm>
          <a:prstGeom prst="rect">
            <a:avLst/>
          </a:prstGeom>
        </p:spPr>
        <p:txBody>
          <a:bodyPr wrap="square">
            <a:spAutoFit/>
          </a:bodyPr>
          <a:lstStyle/>
          <a:p>
            <a:pPr algn="ctr"/>
            <a:r>
              <a:rPr lang="en-US" sz="4000" b="1" dirty="0">
                <a:solidFill>
                  <a:prstClr val="black"/>
                </a:solidFill>
                <a:latin typeface="Minion Pro"/>
              </a:rPr>
              <a:t>MEDICAID</a:t>
            </a:r>
            <a:endParaRPr lang="en-US" dirty="0">
              <a:solidFill>
                <a:prstClr val="black"/>
              </a:solidFill>
            </a:endParaRPr>
          </a:p>
        </p:txBody>
      </p:sp>
      <p:sp>
        <p:nvSpPr>
          <p:cNvPr id="7" name="TextBox 6">
            <a:extLst>
              <a:ext uri="{FF2B5EF4-FFF2-40B4-BE49-F238E27FC236}">
                <a16:creationId xmlns:a16="http://schemas.microsoft.com/office/drawing/2014/main" id="{5D59F61A-587E-487E-9821-49F216C555B0}"/>
              </a:ext>
            </a:extLst>
          </p:cNvPr>
          <p:cNvSpPr txBox="1"/>
          <p:nvPr/>
        </p:nvSpPr>
        <p:spPr>
          <a:xfrm>
            <a:off x="388918" y="3889717"/>
            <a:ext cx="2157334" cy="769441"/>
          </a:xfrm>
          <a:prstGeom prst="rect">
            <a:avLst/>
          </a:prstGeom>
          <a:solidFill>
            <a:schemeClr val="bg1"/>
          </a:solidFill>
        </p:spPr>
        <p:txBody>
          <a:bodyPr wrap="square">
            <a:spAutoFit/>
          </a:bodyPr>
          <a:lstStyle/>
          <a:p>
            <a:r>
              <a:rPr lang="en-US" sz="3600" b="1" dirty="0">
                <a:solidFill>
                  <a:srgbClr val="000000"/>
                </a:solidFill>
                <a:effectLst/>
                <a:latin typeface="Calibri (Body)"/>
                <a:ea typeface="Calibri" panose="020F0502020204030204" pitchFamily="34" charset="0"/>
              </a:rPr>
              <a:t>1,008,560</a:t>
            </a:r>
            <a:r>
              <a:rPr lang="en-US" sz="4400" b="1" dirty="0">
                <a:solidFill>
                  <a:srgbClr val="000000"/>
                </a:solidFill>
                <a:effectLst/>
                <a:latin typeface="Calibri (Body)"/>
                <a:ea typeface="Calibri" panose="020F0502020204030204" pitchFamily="34" charset="0"/>
              </a:rPr>
              <a:t> </a:t>
            </a:r>
            <a:endParaRPr lang="en-US" sz="4400" b="1" dirty="0">
              <a:latin typeface="Calibri (Body)"/>
            </a:endParaRPr>
          </a:p>
        </p:txBody>
      </p:sp>
      <p:sp>
        <p:nvSpPr>
          <p:cNvPr id="3" name="TextBox 2">
            <a:extLst>
              <a:ext uri="{FF2B5EF4-FFF2-40B4-BE49-F238E27FC236}">
                <a16:creationId xmlns:a16="http://schemas.microsoft.com/office/drawing/2014/main" id="{BE884A0D-B0AC-4438-B7E1-CA4EE4773122}"/>
              </a:ext>
            </a:extLst>
          </p:cNvPr>
          <p:cNvSpPr txBox="1"/>
          <p:nvPr/>
        </p:nvSpPr>
        <p:spPr>
          <a:xfrm>
            <a:off x="5600570" y="4274437"/>
            <a:ext cx="1341120" cy="369332"/>
          </a:xfrm>
          <a:prstGeom prst="rect">
            <a:avLst/>
          </a:prstGeom>
          <a:solidFill>
            <a:schemeClr val="bg1"/>
          </a:solidFill>
        </p:spPr>
        <p:txBody>
          <a:bodyPr wrap="square" rtlCol="0">
            <a:spAutoFit/>
          </a:bodyPr>
          <a:lstStyle/>
          <a:p>
            <a:r>
              <a:rPr lang="en-US" dirty="0"/>
              <a:t>(May 2021)</a:t>
            </a:r>
          </a:p>
        </p:txBody>
      </p:sp>
    </p:spTree>
    <p:extLst>
      <p:ext uri="{BB962C8B-B14F-4D97-AF65-F5344CB8AC3E}">
        <p14:creationId xmlns:p14="http://schemas.microsoft.com/office/powerpoint/2010/main" val="65941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E0ECE-7CA2-4AE9-8284-B2484F56539F}"/>
              </a:ext>
            </a:extLst>
          </p:cNvPr>
          <p:cNvSpPr>
            <a:spLocks noGrp="1"/>
          </p:cNvSpPr>
          <p:nvPr>
            <p:ph type="title"/>
          </p:nvPr>
        </p:nvSpPr>
        <p:spPr>
          <a:xfrm>
            <a:off x="838200" y="672197"/>
            <a:ext cx="10515600" cy="701731"/>
          </a:xfrm>
          <a:prstGeom prst="rect">
            <a:avLst/>
          </a:prstGeom>
        </p:spPr>
        <p:txBody>
          <a:bodyPr wrap="square">
            <a:spAutoFit/>
          </a:bodyPr>
          <a:lstStyle/>
          <a:p>
            <a:pPr algn="ctr"/>
            <a:r>
              <a:rPr lang="en-US" b="1">
                <a:solidFill>
                  <a:prstClr val="black"/>
                </a:solidFill>
                <a:latin typeface="Arial" panose="020B0604020202020204" pitchFamily="34" charset="0"/>
                <a:cs typeface="Arial" panose="020B0604020202020204" pitchFamily="34" charset="0"/>
              </a:rPr>
              <a:t>TANF</a:t>
            </a:r>
            <a:endParaRPr lang="en-US" dirty="0">
              <a:solidFill>
                <a:prstClr val="black"/>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43B71B4-C80B-43AF-A726-1BF6F6073EC4}"/>
              </a:ext>
            </a:extLst>
          </p:cNvPr>
          <p:cNvPicPr>
            <a:picLocks noChangeAspect="1"/>
          </p:cNvPicPr>
          <p:nvPr/>
        </p:nvPicPr>
        <p:blipFill>
          <a:blip r:embed="rId2"/>
          <a:stretch>
            <a:fillRect/>
          </a:stretch>
        </p:blipFill>
        <p:spPr>
          <a:xfrm>
            <a:off x="838200" y="1888667"/>
            <a:ext cx="4276049" cy="3680351"/>
          </a:xfrm>
          <a:prstGeom prst="rect">
            <a:avLst/>
          </a:prstGeom>
        </p:spPr>
      </p:pic>
      <p:graphicFrame>
        <p:nvGraphicFramePr>
          <p:cNvPr id="7" name="Diagram 6">
            <a:extLst>
              <a:ext uri="{FF2B5EF4-FFF2-40B4-BE49-F238E27FC236}">
                <a16:creationId xmlns:a16="http://schemas.microsoft.com/office/drawing/2014/main" id="{7D3F15A1-D8CF-43EB-B37D-26CF7DF6BBE2}"/>
              </a:ext>
            </a:extLst>
          </p:cNvPr>
          <p:cNvGraphicFramePr/>
          <p:nvPr/>
        </p:nvGraphicFramePr>
        <p:xfrm>
          <a:off x="6887497" y="1666568"/>
          <a:ext cx="4572000" cy="5294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078B09D-1C2A-4DE4-8A84-9BD4F71593E0}"/>
              </a:ext>
            </a:extLst>
          </p:cNvPr>
          <p:cNvSpPr txBox="1"/>
          <p:nvPr/>
        </p:nvSpPr>
        <p:spPr>
          <a:xfrm>
            <a:off x="1064029" y="4128655"/>
            <a:ext cx="3995651" cy="600164"/>
          </a:xfrm>
          <a:prstGeom prst="rect">
            <a:avLst/>
          </a:prstGeom>
          <a:solidFill>
            <a:schemeClr val="bg1"/>
          </a:solidFill>
        </p:spPr>
        <p:txBody>
          <a:bodyPr wrap="square" rtlCol="0">
            <a:spAutoFit/>
          </a:bodyPr>
          <a:lstStyle/>
          <a:p>
            <a:pPr algn="ctr"/>
            <a:r>
              <a:rPr lang="en-US" sz="3300" b="1" dirty="0"/>
              <a:t>$259                    6,123</a:t>
            </a:r>
          </a:p>
        </p:txBody>
      </p:sp>
      <p:sp>
        <p:nvSpPr>
          <p:cNvPr id="3" name="TextBox 2">
            <a:extLst>
              <a:ext uri="{FF2B5EF4-FFF2-40B4-BE49-F238E27FC236}">
                <a16:creationId xmlns:a16="http://schemas.microsoft.com/office/drawing/2014/main" id="{3DE659C5-6BFD-4605-A924-D2DFD9E0086B}"/>
              </a:ext>
            </a:extLst>
          </p:cNvPr>
          <p:cNvSpPr txBox="1"/>
          <p:nvPr/>
        </p:nvSpPr>
        <p:spPr>
          <a:xfrm>
            <a:off x="2602523" y="4728819"/>
            <a:ext cx="1062111" cy="912326"/>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E283CD8C-BF45-475E-A78F-08119AF8CD28}"/>
              </a:ext>
            </a:extLst>
          </p:cNvPr>
          <p:cNvSpPr txBox="1"/>
          <p:nvPr/>
        </p:nvSpPr>
        <p:spPr>
          <a:xfrm>
            <a:off x="1045339" y="5279403"/>
            <a:ext cx="1341120" cy="369332"/>
          </a:xfrm>
          <a:prstGeom prst="rect">
            <a:avLst/>
          </a:prstGeom>
          <a:solidFill>
            <a:schemeClr val="bg1"/>
          </a:solidFill>
        </p:spPr>
        <p:txBody>
          <a:bodyPr wrap="square" rtlCol="0">
            <a:spAutoFit/>
          </a:bodyPr>
          <a:lstStyle/>
          <a:p>
            <a:r>
              <a:rPr lang="en-US" dirty="0"/>
              <a:t>(May 2021)</a:t>
            </a:r>
          </a:p>
        </p:txBody>
      </p:sp>
      <p:sp>
        <p:nvSpPr>
          <p:cNvPr id="10" name="TextBox 9">
            <a:extLst>
              <a:ext uri="{FF2B5EF4-FFF2-40B4-BE49-F238E27FC236}">
                <a16:creationId xmlns:a16="http://schemas.microsoft.com/office/drawing/2014/main" id="{367A351B-8096-47A0-93C6-0A1D5175BBF8}"/>
              </a:ext>
            </a:extLst>
          </p:cNvPr>
          <p:cNvSpPr txBox="1"/>
          <p:nvPr/>
        </p:nvSpPr>
        <p:spPr>
          <a:xfrm>
            <a:off x="2299561" y="4128655"/>
            <a:ext cx="1524586" cy="600164"/>
          </a:xfrm>
          <a:prstGeom prst="rect">
            <a:avLst/>
          </a:prstGeom>
          <a:noFill/>
        </p:spPr>
        <p:txBody>
          <a:bodyPr wrap="square">
            <a:spAutoFit/>
          </a:bodyPr>
          <a:lstStyle/>
          <a:p>
            <a:pPr algn="ctr"/>
            <a:r>
              <a:rPr lang="en-US" sz="3300" b="1" dirty="0">
                <a:latin typeface="Calibri (Body)"/>
              </a:rPr>
              <a:t>1,357</a:t>
            </a:r>
          </a:p>
        </p:txBody>
      </p:sp>
      <p:sp>
        <p:nvSpPr>
          <p:cNvPr id="12" name="TextBox 11">
            <a:extLst>
              <a:ext uri="{FF2B5EF4-FFF2-40B4-BE49-F238E27FC236}">
                <a16:creationId xmlns:a16="http://schemas.microsoft.com/office/drawing/2014/main" id="{BB4FF045-77D1-4873-A796-DAAD31E2499E}"/>
              </a:ext>
            </a:extLst>
          </p:cNvPr>
          <p:cNvSpPr txBox="1"/>
          <p:nvPr/>
        </p:nvSpPr>
        <p:spPr>
          <a:xfrm>
            <a:off x="2463018" y="4679238"/>
            <a:ext cx="1341119" cy="1400383"/>
          </a:xfrm>
          <a:prstGeom prst="rect">
            <a:avLst/>
          </a:prstGeom>
          <a:noFill/>
        </p:spPr>
        <p:txBody>
          <a:bodyPr wrap="square">
            <a:spAutoFit/>
          </a:bodyPr>
          <a:lstStyle/>
          <a:p>
            <a:pPr algn="ctr"/>
            <a:r>
              <a:rPr lang="en-US" sz="1700" dirty="0">
                <a:solidFill>
                  <a:srgbClr val="000000"/>
                </a:solidFill>
                <a:effectLst/>
                <a:latin typeface="Arial" panose="020B0604020202020204" pitchFamily="34" charset="0"/>
                <a:ea typeface="Times New Roman" panose="02020603050405020304" pitchFamily="18" charset="0"/>
              </a:rPr>
              <a:t>Monthly </a:t>
            </a:r>
            <a:br>
              <a:rPr lang="en-US" sz="1700" dirty="0">
                <a:solidFill>
                  <a:srgbClr val="000000"/>
                </a:solidFill>
                <a:effectLst/>
                <a:latin typeface="Arial" panose="020B0604020202020204" pitchFamily="34" charset="0"/>
                <a:ea typeface="Times New Roman" panose="02020603050405020304" pitchFamily="18" charset="0"/>
              </a:rPr>
            </a:br>
            <a:r>
              <a:rPr lang="en-US" sz="1700" dirty="0">
                <a:solidFill>
                  <a:srgbClr val="000000"/>
                </a:solidFill>
                <a:effectLst/>
                <a:latin typeface="Arial" panose="020B0604020202020204" pitchFamily="34" charset="0"/>
                <a:ea typeface="Times New Roman" panose="02020603050405020304" pitchFamily="18" charset="0"/>
              </a:rPr>
              <a:t># of Mandatory Work Cases</a:t>
            </a:r>
            <a:endParaRPr lang="en-US" sz="1700" dirty="0"/>
          </a:p>
        </p:txBody>
      </p:sp>
    </p:spTree>
    <p:extLst>
      <p:ext uri="{BB962C8B-B14F-4D97-AF65-F5344CB8AC3E}">
        <p14:creationId xmlns:p14="http://schemas.microsoft.com/office/powerpoint/2010/main" val="1007590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A1EE-42F4-4351-AA8A-C8B3B2D5914A}"/>
              </a:ext>
            </a:extLst>
          </p:cNvPr>
          <p:cNvSpPr>
            <a:spLocks noGrp="1"/>
          </p:cNvSpPr>
          <p:nvPr>
            <p:ph type="title"/>
          </p:nvPr>
        </p:nvSpPr>
        <p:spPr>
          <a:xfrm>
            <a:off x="838200" y="681037"/>
            <a:ext cx="10515600" cy="1171909"/>
          </a:xfrm>
        </p:spPr>
        <p:txBody>
          <a:bodyPr>
            <a:normAutofit/>
          </a:bodyPr>
          <a:lstStyle/>
          <a:p>
            <a:r>
              <a:rPr lang="en-US" sz="3600" b="1" dirty="0">
                <a:latin typeface="Arial" panose="020B0604020202020204" pitchFamily="34" charset="0"/>
                <a:cs typeface="Arial" panose="020B0604020202020204" pitchFamily="34" charset="0"/>
              </a:rPr>
              <a:t>To apply for benefits</a:t>
            </a:r>
          </a:p>
        </p:txBody>
      </p:sp>
      <p:sp>
        <p:nvSpPr>
          <p:cNvPr id="3" name="Content Placeholder 2">
            <a:extLst>
              <a:ext uri="{FF2B5EF4-FFF2-40B4-BE49-F238E27FC236}">
                <a16:creationId xmlns:a16="http://schemas.microsoft.com/office/drawing/2014/main" id="{A75FE862-A9CE-4FA4-A7FB-2F9A4AD2A44B}"/>
              </a:ext>
            </a:extLst>
          </p:cNvPr>
          <p:cNvSpPr>
            <a:spLocks noGrp="1"/>
          </p:cNvSpPr>
          <p:nvPr>
            <p:ph idx="1"/>
          </p:nvPr>
        </p:nvSpPr>
        <p:spPr>
          <a:xfrm>
            <a:off x="838200" y="1825625"/>
            <a:ext cx="5124450" cy="4470400"/>
          </a:xfrm>
        </p:spPr>
        <p:txBody>
          <a:bodyPr>
            <a:normAutofit fontScale="85000" lnSpcReduction="20000"/>
          </a:bodyPr>
          <a:lstStyle/>
          <a:p>
            <a:r>
              <a:rPr lang="en-US" dirty="0"/>
              <a:t>Online Self-Service options:</a:t>
            </a:r>
            <a:endParaRPr lang="en-US" dirty="0">
              <a:hlinkClick r:id="rId3">
                <a:extLst>
                  <a:ext uri="{A12FA001-AC4F-418D-AE19-62706E023703}">
                    <ahyp:hlinkClr xmlns:ahyp="http://schemas.microsoft.com/office/drawing/2018/hyperlinkcolor" val="tx"/>
                  </a:ext>
                </a:extLst>
              </a:hlinkClick>
            </a:endParaRPr>
          </a:p>
          <a:p>
            <a:pPr marL="0" indent="0" algn="ctr">
              <a:buNone/>
            </a:pPr>
            <a:r>
              <a:rPr lang="en-US" b="1" dirty="0">
                <a:solidFill>
                  <a:srgbClr val="42A8C4"/>
                </a:solidFill>
                <a:hlinkClick r:id="rId3">
                  <a:extLst>
                    <a:ext uri="{A12FA001-AC4F-418D-AE19-62706E023703}">
                      <ahyp:hlinkClr xmlns:ahyp="http://schemas.microsoft.com/office/drawing/2018/hyperlinkcolor" val="tx"/>
                    </a:ext>
                  </a:extLst>
                </a:hlinkClick>
              </a:rPr>
              <a:t>https://gateway.ga.gov/access/</a:t>
            </a:r>
            <a:endParaRPr lang="en-US" b="1" dirty="0"/>
          </a:p>
          <a:p>
            <a:pPr marL="0" indent="0" algn="ctr">
              <a:buNone/>
            </a:pPr>
            <a:endParaRPr lang="en-US" b="1" dirty="0"/>
          </a:p>
          <a:p>
            <a:pPr marL="0" indent="0" algn="ctr">
              <a:buNone/>
            </a:pPr>
            <a:endParaRPr lang="en-US" dirty="0"/>
          </a:p>
          <a:p>
            <a:pPr marL="0" indent="0" algn="ctr">
              <a:buNone/>
            </a:pPr>
            <a:endParaRPr lang="en-US" dirty="0"/>
          </a:p>
          <a:p>
            <a:pPr marL="0" indent="0" algn="ctr">
              <a:buNone/>
            </a:pPr>
            <a:endParaRPr lang="en-US" dirty="0"/>
          </a:p>
          <a:p>
            <a:endParaRPr lang="en-US" dirty="0"/>
          </a:p>
          <a:p>
            <a:r>
              <a:rPr lang="en-US" dirty="0"/>
              <a:t>For assistance with a paper application or other services, call the Customer Contact Center at: </a:t>
            </a:r>
          </a:p>
          <a:p>
            <a:pPr marL="0" indent="0">
              <a:buNone/>
            </a:pPr>
            <a:endParaRPr lang="en-US" dirty="0"/>
          </a:p>
          <a:p>
            <a:pPr marL="0" indent="0" algn="ctr">
              <a:buNone/>
            </a:pPr>
            <a:r>
              <a:rPr lang="en-US" b="1" dirty="0"/>
              <a:t>Toll-Free: (877) 423-4746</a:t>
            </a:r>
          </a:p>
          <a:p>
            <a:pPr marL="0" indent="0" algn="ctr">
              <a:buNone/>
            </a:pPr>
            <a:endParaRPr lang="en-US" dirty="0"/>
          </a:p>
          <a:p>
            <a:pPr marL="0" indent="0" algn="ctr">
              <a:buNone/>
            </a:pPr>
            <a:endParaRPr lang="en-US" dirty="0">
              <a:latin typeface="Arial" panose="020B0604020202020204" pitchFamily="34" charset="0"/>
              <a:cs typeface="Arial" panose="020B0604020202020204" pitchFamily="34" charset="0"/>
            </a:endParaRPr>
          </a:p>
        </p:txBody>
      </p:sp>
      <p:pic>
        <p:nvPicPr>
          <p:cNvPr id="5" name="Picture 4" descr="A close up of a logo&#10;&#10;Description automatically generated">
            <a:extLst>
              <a:ext uri="{FF2B5EF4-FFF2-40B4-BE49-F238E27FC236}">
                <a16:creationId xmlns:a16="http://schemas.microsoft.com/office/drawing/2014/main" id="{C8B4EEC6-EFBC-49EB-A5B9-0A81B167A124}"/>
              </a:ext>
            </a:extLst>
          </p:cNvPr>
          <p:cNvPicPr>
            <a:picLocks noChangeAspect="1"/>
          </p:cNvPicPr>
          <p:nvPr/>
        </p:nvPicPr>
        <p:blipFill>
          <a:blip r:embed="rId4"/>
          <a:stretch>
            <a:fillRect/>
          </a:stretch>
        </p:blipFill>
        <p:spPr>
          <a:xfrm>
            <a:off x="1362075" y="2641197"/>
            <a:ext cx="3399994" cy="1575606"/>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8C695EFA-9D21-4ECF-A03A-3DA2E0798344}"/>
              </a:ext>
            </a:extLst>
          </p:cNvPr>
          <p:cNvPicPr>
            <a:picLocks noChangeAspect="1"/>
          </p:cNvPicPr>
          <p:nvPr/>
        </p:nvPicPr>
        <p:blipFill>
          <a:blip r:embed="rId5"/>
          <a:stretch>
            <a:fillRect/>
          </a:stretch>
        </p:blipFill>
        <p:spPr>
          <a:xfrm>
            <a:off x="6675163" y="604112"/>
            <a:ext cx="5516837" cy="6253887"/>
          </a:xfrm>
          <a:prstGeom prst="rect">
            <a:avLst/>
          </a:prstGeom>
        </p:spPr>
      </p:pic>
    </p:spTree>
    <p:extLst>
      <p:ext uri="{BB962C8B-B14F-4D97-AF65-F5344CB8AC3E}">
        <p14:creationId xmlns:p14="http://schemas.microsoft.com/office/powerpoint/2010/main" val="29415797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857999"/>
          </a:xfrm>
          <a:prstGeom prst="rect">
            <a:avLst/>
          </a:prstGeom>
          <a:solidFill>
            <a:srgbClr val="191F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cxnSp>
        <p:nvCxnSpPr>
          <p:cNvPr id="3" name="Straight Connector 2"/>
          <p:cNvCxnSpPr/>
          <p:nvPr/>
        </p:nvCxnSpPr>
        <p:spPr>
          <a:xfrm>
            <a:off x="0" y="3429000"/>
            <a:ext cx="121920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5425128" y="2746280"/>
            <a:ext cx="1365443" cy="1365440"/>
          </a:xfrm>
          <a:prstGeom prst="ellipse">
            <a:avLst/>
          </a:prstGeom>
          <a:solidFill>
            <a:srgbClr val="191F2A"/>
          </a:solidFill>
          <a:ln w="76200" cmpd="sng">
            <a:solidFill>
              <a:srgbClr val="191F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5" name="Oval 4"/>
          <p:cNvSpPr/>
          <p:nvPr/>
        </p:nvSpPr>
        <p:spPr>
          <a:xfrm>
            <a:off x="5403483" y="2717800"/>
            <a:ext cx="1408595" cy="1408592"/>
          </a:xfrm>
          <a:prstGeom prst="ellipse">
            <a:avLst/>
          </a:prstGeom>
          <a:no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sp>
        <p:nvSpPr>
          <p:cNvPr id="6" name="Rectangle 5"/>
          <p:cNvSpPr/>
          <p:nvPr/>
        </p:nvSpPr>
        <p:spPr>
          <a:xfrm>
            <a:off x="4249331" y="4504349"/>
            <a:ext cx="3689107" cy="748988"/>
          </a:xfrm>
          <a:prstGeom prst="rect">
            <a:avLst/>
          </a:prstGeom>
        </p:spPr>
        <p:txBody>
          <a:bodyPr wrap="square">
            <a:spAutoFit/>
          </a:bodyPr>
          <a:lstStyle/>
          <a:p>
            <a:pPr algn="ctr" defTabSz="914377"/>
            <a:r>
              <a:rPr lang="en-US" sz="4267" b="1" dirty="0">
                <a:solidFill>
                  <a:srgbClr val="27B0C1"/>
                </a:solidFill>
                <a:latin typeface="Arial" charset="0"/>
                <a:ea typeface="Arial" charset="0"/>
                <a:cs typeface="Arial" charset="0"/>
              </a:rPr>
              <a:t>Thank You</a:t>
            </a:r>
          </a:p>
        </p:txBody>
      </p:sp>
      <p:sp>
        <p:nvSpPr>
          <p:cNvPr id="8" name="Rectangle 7"/>
          <p:cNvSpPr/>
          <p:nvPr/>
        </p:nvSpPr>
        <p:spPr>
          <a:xfrm>
            <a:off x="8048757" y="5686127"/>
            <a:ext cx="3749329" cy="707886"/>
          </a:xfrm>
          <a:prstGeom prst="rect">
            <a:avLst/>
          </a:prstGeom>
        </p:spPr>
        <p:txBody>
          <a:bodyPr wrap="square">
            <a:spAutoFit/>
          </a:bodyPr>
          <a:lstStyle/>
          <a:p>
            <a:pPr algn="r" defTabSz="914377"/>
            <a:r>
              <a:rPr lang="en-US" sz="1067" dirty="0">
                <a:solidFill>
                  <a:srgbClr val="FFFFFF"/>
                </a:solidFill>
                <a:latin typeface="Arial" charset="0"/>
                <a:ea typeface="Arial" charset="0"/>
                <a:cs typeface="Arial" charset="0"/>
              </a:rPr>
              <a:t>Georgia Division </a:t>
            </a:r>
            <a:r>
              <a:rPr lang="en-US" sz="1067">
                <a:solidFill>
                  <a:srgbClr val="FFFFFF"/>
                </a:solidFill>
                <a:latin typeface="Arial" charset="0"/>
                <a:ea typeface="Arial" charset="0"/>
                <a:cs typeface="Arial" charset="0"/>
              </a:rPr>
              <a:t>of Family</a:t>
            </a:r>
            <a:endParaRPr lang="en-US" sz="1067" dirty="0">
              <a:solidFill>
                <a:srgbClr val="FFFFFF"/>
              </a:solidFill>
              <a:latin typeface="Arial" charset="0"/>
              <a:ea typeface="Arial" charset="0"/>
              <a:cs typeface="Arial" charset="0"/>
            </a:endParaRPr>
          </a:p>
          <a:p>
            <a:pPr algn="r" defTabSz="914377"/>
            <a:r>
              <a:rPr lang="en-US" sz="1067" dirty="0">
                <a:solidFill>
                  <a:srgbClr val="FFFFFF"/>
                </a:solidFill>
                <a:latin typeface="Arial" charset="0"/>
                <a:ea typeface="Arial" charset="0"/>
                <a:cs typeface="Arial" charset="0"/>
              </a:rPr>
              <a:t>&amp; Children Services</a:t>
            </a:r>
          </a:p>
          <a:p>
            <a:pPr algn="r" defTabSz="914377"/>
            <a:r>
              <a:rPr lang="en-US" sz="933" dirty="0">
                <a:solidFill>
                  <a:srgbClr val="A5A7B4"/>
                </a:solidFill>
                <a:latin typeface="Arial" charset="0"/>
                <a:ea typeface="Arial" charset="0"/>
                <a:cs typeface="Arial" charset="0"/>
              </a:rPr>
              <a:t>2 Peachtree Street, Suite 19-454</a:t>
            </a:r>
          </a:p>
          <a:p>
            <a:pPr algn="r" defTabSz="914377"/>
            <a:r>
              <a:rPr lang="en-US" sz="933" dirty="0">
                <a:solidFill>
                  <a:srgbClr val="A5A7B4"/>
                </a:solidFill>
                <a:latin typeface="Arial" charset="0"/>
                <a:ea typeface="Arial" charset="0"/>
                <a:cs typeface="Arial" charset="0"/>
              </a:rPr>
              <a:t>Atlanta, GA  30303</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016" y="2825897"/>
            <a:ext cx="1193464" cy="120056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129" y="5851559"/>
            <a:ext cx="1439865" cy="379392"/>
          </a:xfrm>
          <a:prstGeom prst="rect">
            <a:avLst/>
          </a:prstGeom>
        </p:spPr>
      </p:pic>
    </p:spTree>
    <p:extLst>
      <p:ext uri="{BB962C8B-B14F-4D97-AF65-F5344CB8AC3E}">
        <p14:creationId xmlns:p14="http://schemas.microsoft.com/office/powerpoint/2010/main" val="13255552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3045368" y="2043663"/>
            <a:ext cx="6105194" cy="2031055"/>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6000" b="1" i="0" u="none" strike="noStrike" kern="1200" cap="none" spc="0" normalizeH="0" baseline="0" noProof="0">
                <a:ln>
                  <a:noFill/>
                </a:ln>
                <a:solidFill>
                  <a:srgbClr val="FFFFFF"/>
                </a:solidFill>
                <a:effectLst/>
                <a:uLnTx/>
                <a:uFillTx/>
                <a:latin typeface="+mj-lt"/>
                <a:ea typeface="+mj-ea"/>
                <a:cs typeface="+mj-cs"/>
              </a:rPr>
              <a:t>Board Discussion:</a:t>
            </a:r>
          </a:p>
          <a:p>
            <a:pPr marL="0" marR="0" lvl="0" indent="0" algn="ctr" fontAlgn="auto">
              <a:lnSpc>
                <a:spcPct val="90000"/>
              </a:lnSpc>
              <a:spcBef>
                <a:spcPct val="0"/>
              </a:spcBef>
              <a:spcAft>
                <a:spcPts val="600"/>
              </a:spcAft>
              <a:buClrTx/>
              <a:buSzTx/>
              <a:tabLst/>
              <a:defRPr/>
            </a:pPr>
            <a:r>
              <a:rPr lang="en-US" sz="6000" b="1" kern="1200">
                <a:solidFill>
                  <a:srgbClr val="FFFFFF"/>
                </a:solidFill>
                <a:latin typeface="+mj-lt"/>
                <a:ea typeface="+mj-ea"/>
                <a:cs typeface="+mj-cs"/>
              </a:rPr>
              <a:t>Committees</a:t>
            </a:r>
            <a:endParaRPr kumimoji="0" lang="en-US" sz="6000" b="0" i="0" u="none" strike="noStrike" kern="1200" cap="none" spc="0" normalizeH="0" baseline="0" noProof="0">
              <a:ln>
                <a:noFill/>
              </a:ln>
              <a:solidFill>
                <a:srgbClr val="FFFFFF"/>
              </a:solidFill>
              <a:effectLst/>
              <a:uLnTx/>
              <a:uFillTx/>
              <a:latin typeface="+mj-lt"/>
              <a:ea typeface="+mj-ea"/>
              <a:cs typeface="+mj-cs"/>
            </a:endParaRPr>
          </a:p>
        </p:txBody>
      </p:sp>
    </p:spTree>
    <p:extLst>
      <p:ext uri="{BB962C8B-B14F-4D97-AF65-F5344CB8AC3E}">
        <p14:creationId xmlns:p14="http://schemas.microsoft.com/office/powerpoint/2010/main" val="41908393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82CD47-3A06-4210-90F0-AD63F4807BCA}"/>
              </a:ext>
            </a:extLst>
          </p:cNvPr>
          <p:cNvSpPr txBox="1"/>
          <p:nvPr/>
        </p:nvSpPr>
        <p:spPr>
          <a:xfrm>
            <a:off x="1778467" y="1275127"/>
            <a:ext cx="8109888"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Board Member Regional Reports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a:t>
            </a:r>
            <a:r>
              <a:rPr kumimoji="0" lang="en-US" sz="2400" b="1"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briefly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address the following: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34E69E0B-4A6F-4C0B-9A6F-029F628432B8}"/>
              </a:ext>
            </a:extLst>
          </p:cNvPr>
          <p:cNvSpPr txBox="1"/>
          <p:nvPr/>
        </p:nvSpPr>
        <p:spPr>
          <a:xfrm>
            <a:off x="2223911" y="3228622"/>
            <a:ext cx="11401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Picture 3">
            <a:extLst>
              <a:ext uri="{FF2B5EF4-FFF2-40B4-BE49-F238E27FC236}">
                <a16:creationId xmlns:a16="http://schemas.microsoft.com/office/drawing/2014/main" id="{CB00F9B7-8320-42CF-9671-8818CB6D3CC6}"/>
              </a:ext>
            </a:extLst>
          </p:cNvPr>
          <p:cNvPicPr>
            <a:picLocks noChangeAspect="1"/>
          </p:cNvPicPr>
          <p:nvPr/>
        </p:nvPicPr>
        <p:blipFill>
          <a:blip r:embed="rId2"/>
          <a:stretch>
            <a:fillRect/>
          </a:stretch>
        </p:blipFill>
        <p:spPr>
          <a:xfrm>
            <a:off x="-547311" y="3538263"/>
            <a:ext cx="12739311" cy="2392960"/>
          </a:xfrm>
          <a:prstGeom prst="rect">
            <a:avLst/>
          </a:prstGeom>
        </p:spPr>
      </p:pic>
    </p:spTree>
    <p:extLst>
      <p:ext uri="{BB962C8B-B14F-4D97-AF65-F5344CB8AC3E}">
        <p14:creationId xmlns:p14="http://schemas.microsoft.com/office/powerpoint/2010/main" val="11715946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045368" y="2043663"/>
            <a:ext cx="6105194" cy="2184091"/>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Calibri Light" panose="020F0302020204030204"/>
                <a:ea typeface="+mn-ea"/>
                <a:cs typeface="+mn-cs"/>
              </a:rPr>
              <a:t>Closing Remarks and Adjournment</a:t>
            </a:r>
          </a:p>
        </p:txBody>
      </p:sp>
      <p:sp>
        <p:nvSpPr>
          <p:cNvPr id="4" name="Rectangle 3">
            <a:extLst>
              <a:ext uri="{FF2B5EF4-FFF2-40B4-BE49-F238E27FC236}">
                <a16:creationId xmlns:a16="http://schemas.microsoft.com/office/drawing/2014/main" id="{9361A1C8-9297-43EF-BD7C-9586DAAECE6B}"/>
              </a:ext>
            </a:extLst>
          </p:cNvPr>
          <p:cNvSpPr/>
          <p:nvPr/>
        </p:nvSpPr>
        <p:spPr>
          <a:xfrm rot="10800000" flipV="1">
            <a:off x="3104147" y="4713510"/>
            <a:ext cx="568484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Next board meeting: Sept 14, 2021</a:t>
            </a:r>
          </a:p>
        </p:txBody>
      </p:sp>
    </p:spTree>
    <p:extLst>
      <p:ext uri="{BB962C8B-B14F-4D97-AF65-F5344CB8AC3E}">
        <p14:creationId xmlns:p14="http://schemas.microsoft.com/office/powerpoint/2010/main" val="243982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54BCCD5-D2BD-46CC-842E-62BAED9501BB}"/>
              </a:ext>
            </a:extLst>
          </p:cNvPr>
          <p:cNvPicPr>
            <a:picLocks noChangeAspect="1"/>
          </p:cNvPicPr>
          <p:nvPr/>
        </p:nvPicPr>
        <p:blipFill>
          <a:blip r:embed="rId2"/>
          <a:stretch>
            <a:fillRect/>
          </a:stretch>
        </p:blipFill>
        <p:spPr>
          <a:xfrm>
            <a:off x="47032" y="1023257"/>
            <a:ext cx="12097170" cy="4506196"/>
          </a:xfrm>
          <a:prstGeom prst="rect">
            <a:avLst/>
          </a:prstGeom>
        </p:spPr>
      </p:pic>
    </p:spTree>
    <p:extLst>
      <p:ext uri="{BB962C8B-B14F-4D97-AF65-F5344CB8AC3E}">
        <p14:creationId xmlns:p14="http://schemas.microsoft.com/office/powerpoint/2010/main" val="134967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playing a guitar&#10;&#10;Description automatically generated with low confidence">
            <a:extLst>
              <a:ext uri="{FF2B5EF4-FFF2-40B4-BE49-F238E27FC236}">
                <a16:creationId xmlns:a16="http://schemas.microsoft.com/office/drawing/2014/main" id="{BF338015-F93A-4343-AE4D-FDF801F0673A}"/>
              </a:ext>
            </a:extLst>
          </p:cNvPr>
          <p:cNvPicPr>
            <a:picLocks noChangeAspect="1"/>
          </p:cNvPicPr>
          <p:nvPr/>
        </p:nvPicPr>
        <p:blipFill rotWithShape="1">
          <a:blip r:embed="rId2"/>
          <a:srcRect b="18614"/>
          <a:stretch/>
        </p:blipFill>
        <p:spPr>
          <a:xfrm>
            <a:off x="0" y="561941"/>
            <a:ext cx="5802086" cy="6296059"/>
          </a:xfrm>
          <a:prstGeom prst="rect">
            <a:avLst/>
          </a:prstGeom>
        </p:spPr>
      </p:pic>
      <p:sp>
        <p:nvSpPr>
          <p:cNvPr id="5" name="TextBox 4">
            <a:extLst>
              <a:ext uri="{FF2B5EF4-FFF2-40B4-BE49-F238E27FC236}">
                <a16:creationId xmlns:a16="http://schemas.microsoft.com/office/drawing/2014/main" id="{C5D5062C-EEE6-416B-B746-009784F9A4D6}"/>
              </a:ext>
            </a:extLst>
          </p:cNvPr>
          <p:cNvSpPr txBox="1"/>
          <p:nvPr/>
        </p:nvSpPr>
        <p:spPr>
          <a:xfrm>
            <a:off x="6281057" y="1110343"/>
            <a:ext cx="5660572" cy="3323987"/>
          </a:xfrm>
          <a:prstGeom prst="rect">
            <a:avLst/>
          </a:prstGeom>
          <a:noFill/>
        </p:spPr>
        <p:txBody>
          <a:bodyPr wrap="square" rtlCol="0">
            <a:spAutoFit/>
          </a:bodyPr>
          <a:lstStyle/>
          <a:p>
            <a:pPr algn="ctr"/>
            <a:r>
              <a:rPr lang="en-US" sz="2800" b="1" u="sng" dirty="0">
                <a:latin typeface="Arial" panose="020B0604020202020204" pitchFamily="34" charset="0"/>
                <a:cs typeface="Arial" panose="020B0604020202020204" pitchFamily="34" charset="0"/>
              </a:rPr>
              <a:t>Amped Kids First Talent Show</a:t>
            </a:r>
          </a:p>
          <a:p>
            <a:pPr algn="ctr"/>
            <a:endParaRPr lang="en-US" sz="2800" b="1"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2200" dirty="0">
                <a:latin typeface="Arial" panose="020B0604020202020204" pitchFamily="34" charset="0"/>
                <a:cs typeface="Arial" panose="020B0604020202020204" pitchFamily="34" charset="0"/>
              </a:rPr>
              <a:t>September 18, 2021 | Gainesville, GA</a:t>
            </a:r>
          </a:p>
          <a:p>
            <a:pPr marL="285750" indent="-285750">
              <a:buFont typeface="Wingdings" panose="05000000000000000000" pitchFamily="2" charset="2"/>
              <a:buChar char="ü"/>
            </a:pPr>
            <a:r>
              <a:rPr lang="en-US" sz="2200" dirty="0">
                <a:latin typeface="Arial" panose="020B0604020202020204" pitchFamily="34" charset="0"/>
                <a:cs typeface="Arial" panose="020B0604020202020204" pitchFamily="34" charset="0"/>
              </a:rPr>
              <a:t>Auditions open until July 30</a:t>
            </a:r>
            <a:r>
              <a:rPr lang="en-US" sz="2200" baseline="30000" dirty="0">
                <a:latin typeface="Arial" panose="020B0604020202020204" pitchFamily="34" charset="0"/>
                <a:cs typeface="Arial" panose="020B0604020202020204" pitchFamily="34" charset="0"/>
              </a:rPr>
              <a:t>th</a:t>
            </a:r>
            <a:endParaRPr lang="en-US" sz="22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2200" dirty="0">
                <a:latin typeface="Arial" panose="020B0604020202020204" pitchFamily="34" charset="0"/>
                <a:cs typeface="Arial" panose="020B0604020202020204" pitchFamily="34" charset="0"/>
              </a:rPr>
              <a:t>Open to Foster Youth only [ages 7-21]</a:t>
            </a:r>
          </a:p>
          <a:p>
            <a:pPr marL="285750" indent="-285750">
              <a:buFont typeface="Wingdings" panose="05000000000000000000" pitchFamily="2" charset="2"/>
              <a:buChar char="ü"/>
            </a:pPr>
            <a:r>
              <a:rPr lang="en-US" sz="2200" dirty="0">
                <a:latin typeface="Arial" panose="020B0604020202020204" pitchFamily="34" charset="0"/>
                <a:cs typeface="Arial" panose="020B0604020202020204" pitchFamily="34" charset="0"/>
              </a:rPr>
              <a:t>Prizes include a trip to Nashville, TN, music instruments, recording studio time, and more!</a:t>
            </a:r>
            <a:endParaRPr lang="en-US" dirty="0"/>
          </a:p>
        </p:txBody>
      </p:sp>
    </p:spTree>
    <p:extLst>
      <p:ext uri="{BB962C8B-B14F-4D97-AF65-F5344CB8AC3E}">
        <p14:creationId xmlns:p14="http://schemas.microsoft.com/office/powerpoint/2010/main" val="1683307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9C8AB5-B305-4F1F-9C46-C2320E626C87}"/>
              </a:ext>
            </a:extLst>
          </p:cNvPr>
          <p:cNvSpPr>
            <a:spLocks noGrp="1"/>
          </p:cNvSpPr>
          <p:nvPr>
            <p:ph idx="1"/>
          </p:nvPr>
        </p:nvSpPr>
        <p:spPr>
          <a:xfrm>
            <a:off x="674913" y="674914"/>
            <a:ext cx="11005457" cy="6019800"/>
          </a:xfrm>
        </p:spPr>
        <p:txBody>
          <a:bodyPr>
            <a:noAutofit/>
          </a:bodyPr>
          <a:lstStyle/>
          <a:p>
            <a:pPr marL="342900" marR="0" lvl="0" indent="-342900">
              <a:lnSpc>
                <a:spcPct val="107000"/>
              </a:lnSpc>
              <a:spcBef>
                <a:spcPts val="0"/>
              </a:spcBef>
              <a:spcAft>
                <a:spcPts val="0"/>
              </a:spcAft>
              <a:buFont typeface="Wingdings" panose="05000000000000000000" pitchFamily="2" charset="2"/>
              <a:buChar char=""/>
            </a:pPr>
            <a:r>
              <a:rPr lang="en-US" sz="165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House Bill 548</a:t>
            </a:r>
            <a:r>
              <a:rPr lang="en-US" sz="16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1650" i="1" dirty="0">
                <a:effectLst/>
                <a:latin typeface="Arial" panose="020B0604020202020204" pitchFamily="34" charset="0"/>
                <a:ea typeface="Times New Roman" panose="02020603050405020304" pitchFamily="18" charset="0"/>
                <a:cs typeface="Arial" panose="020B0604020202020204" pitchFamily="34" charset="0"/>
              </a:rPr>
              <a:t> Department</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6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Chairman Katie Dempsey</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650" dirty="0">
                <a:effectLst/>
                <a:latin typeface="Arial" panose="020B0604020202020204" pitchFamily="34" charset="0"/>
                <a:ea typeface="Times New Roman" panose="02020603050405020304" pitchFamily="18" charset="0"/>
                <a:cs typeface="Arial" panose="020B0604020202020204" pitchFamily="34" charset="0"/>
              </a:rPr>
              <a:t>Authorizes DFCS and the Administrative Office of the Courts to work together to develop policies and procedures for purposes of data sharing ensuring compliance with Federal HIPAA law</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6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We have met with Administrative Office of the Courts on how to proceed</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6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Effective Date July 1, 2021</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457200" marR="0" indent="0">
              <a:lnSpc>
                <a:spcPct val="107000"/>
              </a:lnSpc>
              <a:spcBef>
                <a:spcPts val="0"/>
              </a:spcBef>
              <a:spcAft>
                <a:spcPts val="0"/>
              </a:spcAft>
              <a:buNone/>
            </a:pPr>
            <a:r>
              <a:rPr lang="en-US" sz="165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5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House Bill</a:t>
            </a:r>
            <a:r>
              <a:rPr lang="en-US" sz="1650" b="1" dirty="0">
                <a:effectLst/>
                <a:latin typeface="Arial" panose="020B0604020202020204" pitchFamily="34" charset="0"/>
                <a:ea typeface="Times New Roman" panose="02020603050405020304" pitchFamily="18" charset="0"/>
                <a:cs typeface="Arial" panose="020B0604020202020204" pitchFamily="34" charset="0"/>
              </a:rPr>
              <a:t> 562</a:t>
            </a:r>
            <a:r>
              <a:rPr lang="en-US" sz="165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1650" i="1" dirty="0">
                <a:effectLst/>
                <a:latin typeface="Arial" panose="020B0604020202020204" pitchFamily="34" charset="0"/>
                <a:ea typeface="Times New Roman" panose="02020603050405020304" pitchFamily="18" charset="0"/>
                <a:cs typeface="Arial" panose="020B0604020202020204" pitchFamily="34" charset="0"/>
              </a:rPr>
              <a:t>Department</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650" dirty="0">
                <a:effectLst/>
                <a:latin typeface="Arial" panose="020B0604020202020204" pitchFamily="34" charset="0"/>
                <a:ea typeface="Times New Roman" panose="02020603050405020304" pitchFamily="18" charset="0"/>
                <a:cs typeface="Arial" panose="020B0604020202020204" pitchFamily="34" charset="0"/>
              </a:rPr>
              <a:t>Rep. Kasey Carpenter</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650" dirty="0">
                <a:effectLst/>
                <a:latin typeface="Arial" panose="020B0604020202020204" pitchFamily="34" charset="0"/>
                <a:ea typeface="Times New Roman" panose="02020603050405020304" pitchFamily="18" charset="0"/>
                <a:cs typeface="Arial" panose="020B0604020202020204" pitchFamily="34" charset="0"/>
              </a:rPr>
              <a:t>A</a:t>
            </a:r>
            <a:r>
              <a:rPr lang="en-US" sz="16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dds DFCS case managers to the list of government officials that require notice of warrants for arrest for offenses alleged to have been committed while in the performance of his or her duty.</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6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Effective Date July 1, 2021</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65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Senate Bill 107</a:t>
            </a:r>
            <a:r>
              <a:rPr lang="en-US" sz="16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165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Administration</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6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Chairman Brian Strickland</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6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Tuition waiver bill</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6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Provides a </a:t>
            </a:r>
            <a:r>
              <a:rPr lang="en-US" sz="1650" dirty="0">
                <a:solidFill>
                  <a:srgbClr val="273E47"/>
                </a:solidFill>
                <a:effectLst/>
                <a:latin typeface="Arial" panose="020B0604020202020204" pitchFamily="34" charset="0"/>
                <a:ea typeface="Times New Roman" panose="02020603050405020304" pitchFamily="18" charset="0"/>
                <a:cs typeface="Arial" panose="020B0604020202020204" pitchFamily="34" charset="0"/>
              </a:rPr>
              <a:t>waiver of tuition and all fees, for qualifying foster and adopted students by units of the Technical College System of Georgia</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650" dirty="0">
                <a:solidFill>
                  <a:srgbClr val="273E47"/>
                </a:solidFill>
                <a:effectLst/>
                <a:latin typeface="Arial" panose="020B0604020202020204" pitchFamily="34" charset="0"/>
                <a:ea typeface="Times New Roman" panose="02020603050405020304" pitchFamily="18" charset="0"/>
                <a:cs typeface="Arial" panose="020B0604020202020204" pitchFamily="34" charset="0"/>
              </a:rPr>
              <a:t>Recommends the Board of Regents adopt a similar policy for units of the University System of Georgia</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6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Carmen and her team have been diligently working on this with TCSG and now Board of Regents</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n-US" sz="16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Due to complexities of post-secondary education, this will be more challenging than first believed</a:t>
            </a:r>
            <a:endParaRPr lang="en-US" sz="165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65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Effective on July 1, 2021</a:t>
            </a:r>
            <a:endParaRPr lang="en-US" sz="165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249913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26583</TotalTime>
  <Words>3783</Words>
  <Application>Microsoft Office PowerPoint</Application>
  <PresentationFormat>Widescreen</PresentationFormat>
  <Paragraphs>579</Paragraphs>
  <Slides>67</Slides>
  <Notes>21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67</vt:i4>
      </vt:variant>
    </vt:vector>
  </HeadingPairs>
  <TitlesOfParts>
    <vt:vector size="83" baseType="lpstr">
      <vt:lpstr>Arial</vt:lpstr>
      <vt:lpstr>Calibri</vt:lpstr>
      <vt:lpstr>Calibri (Body)</vt:lpstr>
      <vt:lpstr>Calibri Light</vt:lpstr>
      <vt:lpstr>CIDFont+F2</vt:lpstr>
      <vt:lpstr>Courier New</vt:lpstr>
      <vt:lpstr>Minion Pro</vt:lpstr>
      <vt:lpstr>Museo Sans 300</vt:lpstr>
      <vt:lpstr>Museo Sans 500</vt:lpstr>
      <vt:lpstr>Museo Sans 900</vt:lpstr>
      <vt:lpstr>Source Sans Pro</vt:lpstr>
      <vt:lpstr>Symbol</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DFCS Post COVID Operations Decision Support Project  Overview of Findings </vt:lpstr>
      <vt:lpstr>Project Objectives </vt:lpstr>
      <vt:lpstr>National Child Welfare Workforce Institute Survey</vt:lpstr>
      <vt:lpstr>Key Findings</vt:lpstr>
      <vt:lpstr>Key Findings (cont.)</vt:lpstr>
      <vt:lpstr>Key Findings (cont.)</vt:lpstr>
      <vt:lpstr>Key Findings (cont.)</vt:lpstr>
      <vt:lpstr>Survey Findings Summary</vt:lpstr>
      <vt:lpstr>Carl Vinson Institute of Government Group Interviews</vt:lpstr>
      <vt:lpstr>Key Findings</vt:lpstr>
      <vt:lpstr>Key Findings (cont.)</vt:lpstr>
      <vt:lpstr>Group Interview Findings Summary </vt:lpstr>
      <vt:lpstr>Next Step</vt:lpstr>
      <vt:lpstr>PowerPoint Presentation</vt:lpstr>
      <vt:lpstr>In-person Contacts</vt:lpstr>
      <vt:lpstr>Retention Efforts</vt:lpstr>
      <vt:lpstr>PowerPoint Presentation</vt:lpstr>
      <vt:lpstr>Foster Care Entries vs Exits from LENSES 7/7/2021</vt:lpstr>
      <vt:lpstr>Adoptions</vt:lpstr>
      <vt:lpstr>Caseload Averages by Program Area</vt:lpstr>
      <vt:lpstr>PowerPoint Presentation</vt:lpstr>
      <vt:lpstr>PowerPoint Presentation</vt:lpstr>
      <vt:lpstr>PowerPoint Presentation</vt:lpstr>
      <vt:lpstr>National Reunification Month 2021 #ALLIN</vt:lpstr>
      <vt:lpstr>All In 2021!</vt:lpstr>
      <vt:lpstr> Reunification Values</vt:lpstr>
      <vt:lpstr>2021 Reunification Heroes</vt:lpstr>
      <vt:lpstr>2021 Reunification Heroes</vt:lpstr>
      <vt:lpstr>National Reunification Hero Erin Thomas</vt:lpstr>
      <vt:lpstr>Reunification Events</vt:lpstr>
      <vt:lpstr>PowerPoint Presentation</vt:lpstr>
      <vt:lpstr>2021 Celebration of Excellence Celebrating the Academic Accomplishments of our Youth!</vt:lpstr>
      <vt:lpstr>PowerPoint Presentation</vt:lpstr>
      <vt:lpstr>PowerPoint Presentation</vt:lpstr>
      <vt:lpstr>Youth in Care Over 21 Years Old data from Care Solutions</vt:lpstr>
      <vt:lpstr>Supporting Older Youth During Uncertain Times</vt:lpstr>
      <vt:lpstr>GA RYSE Pandemic Relief Stimulus Funding (Chafee Division X)</vt:lpstr>
      <vt:lpstr>GA RYSE Pandemic Relief Stimulus Funding (Chafee Division X)</vt:lpstr>
      <vt:lpstr>GA RYSE Pandemic Relief Stimulus Funding (Chafee Division X) – GEORGIA’S PLAN</vt:lpstr>
      <vt:lpstr>GA RYSE Pandemic Relief Stimulus Funding (Chafee Division X) – GEORGIA’S PLAN</vt:lpstr>
      <vt:lpstr>GA RYSE Pandemic Relief Stimulus Funding (Chafee Division X) – GEORGIA’S PLAN</vt:lpstr>
      <vt:lpstr>PowerPoint Presentation</vt:lpstr>
      <vt:lpstr>PowerPoint Presentation</vt:lpstr>
      <vt:lpstr>Office of Family Independence</vt:lpstr>
      <vt:lpstr>PowerPoint Presentation</vt:lpstr>
      <vt:lpstr>Economic Impact of SNAP in Georgia</vt:lpstr>
      <vt:lpstr>MEDICAID</vt:lpstr>
      <vt:lpstr>TANF</vt:lpstr>
      <vt:lpstr>To apply for benefits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Segars, Tahni</dc:creator>
  <cp:lastModifiedBy>Ivory, LaMarva</cp:lastModifiedBy>
  <cp:revision>88</cp:revision>
  <cp:lastPrinted>2019-07-25T20:26:38Z</cp:lastPrinted>
  <dcterms:created xsi:type="dcterms:W3CDTF">2017-11-14T21:24:02Z</dcterms:created>
  <dcterms:modified xsi:type="dcterms:W3CDTF">2021-07-12T14:55:40Z</dcterms:modified>
</cp:coreProperties>
</file>