
<file path=[Content_Types].xml><?xml version="1.0" encoding="utf-8"?>
<Types xmlns="http://schemas.openxmlformats.org/package/2006/content-types">
  <Default Extension="docx" ContentType="application/vnd.openxmlformats-officedocument.wordprocessingml.document"/>
  <Default Extension="emf" ContentType="image/x-emf"/>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4" r:id="rId6"/>
  </p:sldMasterIdLst>
  <p:notesMasterIdLst>
    <p:notesMasterId r:id="rId48"/>
  </p:notesMasterIdLst>
  <p:sldIdLst>
    <p:sldId id="286" r:id="rId7"/>
    <p:sldId id="3411" r:id="rId8"/>
    <p:sldId id="1111" r:id="rId9"/>
    <p:sldId id="565" r:id="rId10"/>
    <p:sldId id="256" r:id="rId11"/>
    <p:sldId id="583" r:id="rId12"/>
    <p:sldId id="579" r:id="rId13"/>
    <p:sldId id="580" r:id="rId14"/>
    <p:sldId id="3415" r:id="rId15"/>
    <p:sldId id="292" r:id="rId16"/>
    <p:sldId id="3344" r:id="rId17"/>
    <p:sldId id="855" r:id="rId18"/>
    <p:sldId id="856" r:id="rId19"/>
    <p:sldId id="3343" r:id="rId20"/>
    <p:sldId id="288" r:id="rId21"/>
    <p:sldId id="276" r:id="rId22"/>
    <p:sldId id="269" r:id="rId23"/>
    <p:sldId id="271" r:id="rId24"/>
    <p:sldId id="274" r:id="rId25"/>
    <p:sldId id="272" r:id="rId26"/>
    <p:sldId id="277" r:id="rId27"/>
    <p:sldId id="273" r:id="rId28"/>
    <p:sldId id="278" r:id="rId29"/>
    <p:sldId id="3416" r:id="rId30"/>
    <p:sldId id="3414" r:id="rId31"/>
    <p:sldId id="281" r:id="rId32"/>
    <p:sldId id="280" r:id="rId33"/>
    <p:sldId id="282" r:id="rId34"/>
    <p:sldId id="279" r:id="rId35"/>
    <p:sldId id="3417" r:id="rId36"/>
    <p:sldId id="3418" r:id="rId37"/>
    <p:sldId id="3419" r:id="rId38"/>
    <p:sldId id="3420" r:id="rId39"/>
    <p:sldId id="3421" r:id="rId40"/>
    <p:sldId id="3422" r:id="rId41"/>
    <p:sldId id="3423" r:id="rId42"/>
    <p:sldId id="385" r:id="rId43"/>
    <p:sldId id="3399" r:id="rId44"/>
    <p:sldId id="3412" r:id="rId45"/>
    <p:sldId id="334" r:id="rId46"/>
    <p:sldId id="341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29B"/>
    <a:srgbClr val="0000CC"/>
    <a:srgbClr val="660066"/>
    <a:srgbClr val="232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0"/>
    <p:restoredTop sz="94712"/>
  </p:normalViewPr>
  <p:slideViewPr>
    <p:cSldViewPr snapToGrid="0" snapToObjects="1">
      <p:cViewPr varScale="1">
        <p:scale>
          <a:sx n="77" d="100"/>
          <a:sy n="77" d="100"/>
        </p:scale>
        <p:origin x="3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8.xml"/><Relationship Id="rId1" Type="http://schemas.microsoft.com/office/2011/relationships/chartStyle" Target="style8.xml"/></Relationships>
</file>

<file path=ppt/charts/_rels/chart17.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oleObject" Target="Book8"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Family Support Stages Open at End</a:t>
            </a:r>
            <a:r>
              <a:rPr lang="en-US" sz="2000" b="1" baseline="0" dirty="0"/>
              <a:t> of Month</a:t>
            </a:r>
            <a:endParaRPr lang="en-US" sz="2000" b="1" dirty="0"/>
          </a:p>
        </c:rich>
      </c:tx>
      <c:layout>
        <c:manualLayout>
          <c:xMode val="edge"/>
          <c:yMode val="edge"/>
          <c:x val="0.3110494841740063"/>
          <c:y val="1.6155091421757761E-2"/>
        </c:manualLayout>
      </c:layout>
      <c:overlay val="0"/>
      <c:spPr>
        <a:noFill/>
        <a:ln w="25400">
          <a:noFill/>
        </a:ln>
      </c:spPr>
    </c:title>
    <c:autoTitleDeleted val="0"/>
    <c:plotArea>
      <c:layout>
        <c:manualLayout>
          <c:layoutTarget val="inner"/>
          <c:xMode val="edge"/>
          <c:yMode val="edge"/>
          <c:x val="3.4467850596116352E-2"/>
          <c:y val="8.6783211234657626E-2"/>
          <c:w val="0.95407381513072631"/>
          <c:h val="0.83466965302647989"/>
        </c:manualLayout>
      </c:layout>
      <c:barChart>
        <c:barDir val="col"/>
        <c:grouping val="clustered"/>
        <c:varyColors val="0"/>
        <c:ser>
          <c:idx val="0"/>
          <c:order val="0"/>
          <c:tx>
            <c:strRef>
              <c:f>'stage counts 2021nov30 end mnth'!$L$26</c:f>
              <c:strCache>
                <c:ptCount val="1"/>
                <c:pt idx="0">
                  <c:v>Family Support</c:v>
                </c:pt>
              </c:strCache>
            </c:strRef>
          </c:tx>
          <c:spPr>
            <a:solidFill>
              <a:srgbClr val="0000FF"/>
            </a:solidFill>
            <a:ln w="25400">
              <a:solidFill>
                <a:srgbClr val="002060"/>
              </a:solidFill>
            </a:ln>
          </c:spPr>
          <c:invertIfNegative val="0"/>
          <c:dPt>
            <c:idx val="0"/>
            <c:invertIfNegative val="0"/>
            <c:bubble3D val="0"/>
            <c:spPr>
              <a:solidFill>
                <a:schemeClr val="accent1">
                  <a:lumMod val="60000"/>
                  <a:lumOff val="40000"/>
                </a:schemeClr>
              </a:solidFill>
              <a:ln w="25400">
                <a:noFill/>
              </a:ln>
            </c:spPr>
            <c:extLst>
              <c:ext xmlns:c16="http://schemas.microsoft.com/office/drawing/2014/chart" uri="{C3380CC4-5D6E-409C-BE32-E72D297353CC}">
                <c16:uniqueId val="{00000001-CB4F-454A-9BC3-BD95F77E147C}"/>
              </c:ext>
            </c:extLst>
          </c:dPt>
          <c:dPt>
            <c:idx val="1"/>
            <c:invertIfNegative val="0"/>
            <c:bubble3D val="0"/>
            <c:spPr>
              <a:solidFill>
                <a:schemeClr val="accent1">
                  <a:lumMod val="75000"/>
                </a:schemeClr>
              </a:solidFill>
              <a:ln w="25400">
                <a:noFill/>
              </a:ln>
            </c:spPr>
            <c:extLst>
              <c:ext xmlns:c16="http://schemas.microsoft.com/office/drawing/2014/chart" uri="{C3380CC4-5D6E-409C-BE32-E72D297353CC}">
                <c16:uniqueId val="{00000003-CB4F-454A-9BC3-BD95F77E147C}"/>
              </c:ext>
            </c:extLst>
          </c:dPt>
          <c:dPt>
            <c:idx val="13"/>
            <c:invertIfNegative val="0"/>
            <c:bubble3D val="0"/>
            <c:spPr>
              <a:solidFill>
                <a:srgbClr val="0000FF"/>
              </a:solidFill>
              <a:ln w="38100">
                <a:solidFill>
                  <a:srgbClr val="002060"/>
                </a:solidFill>
              </a:ln>
              <a:effectLst>
                <a:glow rad="63500">
                  <a:schemeClr val="accent5">
                    <a:satMod val="175000"/>
                    <a:alpha val="40000"/>
                  </a:schemeClr>
                </a:glow>
              </a:effectLst>
            </c:spPr>
            <c:extLst>
              <c:ext xmlns:c16="http://schemas.microsoft.com/office/drawing/2014/chart" uri="{C3380CC4-5D6E-409C-BE32-E72D297353CC}">
                <c16:uniqueId val="{00000005-CB4F-454A-9BC3-BD95F77E147C}"/>
              </c:ext>
            </c:extLst>
          </c:dPt>
          <c:dLbls>
            <c:spPr>
              <a:noFill/>
              <a:ln>
                <a:noFill/>
              </a:ln>
              <a:effectLst/>
            </c:spPr>
            <c:txPr>
              <a:bodyPr wrap="square" lIns="38100" tIns="19050" rIns="38100" bIns="19050" anchor="ctr">
                <a:spAutoFit/>
              </a:bodyPr>
              <a:lstStyle/>
              <a:p>
                <a:pPr>
                  <a:defRPr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mnth'!$M$26:$Z$26</c:f>
              <c:numCache>
                <c:formatCode>General</c:formatCode>
                <c:ptCount val="14"/>
                <c:pt idx="0">
                  <c:v>4611</c:v>
                </c:pt>
                <c:pt idx="1">
                  <c:v>2746</c:v>
                </c:pt>
                <c:pt idx="2">
                  <c:v>2238</c:v>
                </c:pt>
                <c:pt idx="3">
                  <c:v>1995</c:v>
                </c:pt>
                <c:pt idx="4">
                  <c:v>2633</c:v>
                </c:pt>
                <c:pt idx="5">
                  <c:v>3153</c:v>
                </c:pt>
                <c:pt idx="6">
                  <c:v>2729</c:v>
                </c:pt>
                <c:pt idx="7">
                  <c:v>2437</c:v>
                </c:pt>
                <c:pt idx="8">
                  <c:v>1624</c:v>
                </c:pt>
                <c:pt idx="9">
                  <c:v>1225</c:v>
                </c:pt>
                <c:pt idx="10">
                  <c:v>1749</c:v>
                </c:pt>
                <c:pt idx="11">
                  <c:v>2242</c:v>
                </c:pt>
                <c:pt idx="12">
                  <c:v>2534</c:v>
                </c:pt>
                <c:pt idx="13">
                  <c:v>2685</c:v>
                </c:pt>
              </c:numCache>
            </c:numRef>
          </c:val>
          <c:extLst>
            <c:ext xmlns:c16="http://schemas.microsoft.com/office/drawing/2014/chart" uri="{C3380CC4-5D6E-409C-BE32-E72D297353CC}">
              <c16:uniqueId val="{00000006-CB4F-454A-9BC3-BD95F77E147C}"/>
            </c:ext>
          </c:extLst>
        </c:ser>
        <c:dLbls>
          <c:showLegendKey val="0"/>
          <c:showVal val="0"/>
          <c:showCatName val="0"/>
          <c:showSerName val="0"/>
          <c:showPercent val="0"/>
          <c:showBubbleSize val="0"/>
        </c:dLbls>
        <c:gapWidth val="50"/>
        <c:axId val="602648632"/>
        <c:axId val="1"/>
      </c:barChart>
      <c:catAx>
        <c:axId val="602648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minorGridlines>
          <c:spPr>
            <a:ln w="3175">
              <a:solidFill>
                <a:schemeClr val="bg1">
                  <a:lumMod val="85000"/>
                </a:schemeClr>
              </a:solidFill>
              <a:prstDash val="sysDot"/>
            </a:ln>
          </c:spPr>
        </c:min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48632"/>
        <c:crosses val="autoZero"/>
        <c:crossBetween val="between"/>
        <c:majorUnit val="1000"/>
        <c:minorUnit val="500"/>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Caseload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Unduplicated Families Across All Programs</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Ref>
          </c:val>
          <c:extLst>
            <c:ext xmlns:c16="http://schemas.microsoft.com/office/drawing/2014/chart" uri="{C3380CC4-5D6E-409C-BE32-E72D297353CC}">
              <c16:uniqueId val="{00000000-4778-41E3-8DCC-86FE706BD405}"/>
            </c:ext>
          </c:extLst>
        </c:ser>
        <c:ser>
          <c:idx val="1"/>
          <c:order val="1"/>
          <c:tx>
            <c:strRef>
              <c:f>Sheet1!$C$1</c:f>
              <c:strCache>
                <c:ptCount val="1"/>
                <c:pt idx="0">
                  <c:v>Staffing</c:v>
                </c:pt>
              </c:strCache>
            </c:strRef>
          </c:tx>
          <c:spPr>
            <a:solidFill>
              <a:schemeClr val="accent3"/>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Sheet1!$C$2:$C$13</c:f>
            </c:numRef>
          </c:val>
          <c:extLst>
            <c:ext xmlns:c16="http://schemas.microsoft.com/office/drawing/2014/chart" uri="{C3380CC4-5D6E-409C-BE32-E72D297353CC}">
              <c16:uniqueId val="{00000001-4778-41E3-8DCC-86FE706BD405}"/>
            </c:ext>
          </c:extLst>
        </c:ser>
        <c:ser>
          <c:idx val="2"/>
          <c:order val="2"/>
          <c:tx>
            <c:strRef>
              <c:f>Sheet1!$D$1</c:f>
              <c:strCache>
                <c:ptCount val="1"/>
                <c:pt idx="0">
                  <c:v>Caseload</c:v>
                </c:pt>
              </c:strCache>
            </c:strRef>
          </c:tx>
          <c:spPr>
            <a:solidFill>
              <a:schemeClr val="accent5"/>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Sheet1!$D$2:$D$13</c:f>
              <c:numCache>
                <c:formatCode>#,##0</c:formatCode>
                <c:ptCount val="12"/>
                <c:pt idx="0">
                  <c:v>914.2021490933513</c:v>
                </c:pt>
                <c:pt idx="1">
                  <c:v>924.03528628495337</c:v>
                </c:pt>
                <c:pt idx="2">
                  <c:v>908.60818713450294</c:v>
                </c:pt>
                <c:pt idx="3">
                  <c:v>870.23086654016447</c:v>
                </c:pt>
                <c:pt idx="4">
                  <c:v>862.00315059861373</c:v>
                </c:pt>
                <c:pt idx="5">
                  <c:v>861.78184110970994</c:v>
                </c:pt>
                <c:pt idx="6">
                  <c:v>860.03022670025189</c:v>
                </c:pt>
                <c:pt idx="7">
                  <c:v>887.66492146596863</c:v>
                </c:pt>
                <c:pt idx="8">
                  <c:v>911.61538461538464</c:v>
                </c:pt>
                <c:pt idx="9">
                  <c:v>926.81326116373475</c:v>
                </c:pt>
                <c:pt idx="10">
                  <c:v>945.54107264086895</c:v>
                </c:pt>
                <c:pt idx="11">
                  <c:v>962.74056280027457</c:v>
                </c:pt>
              </c:numCache>
            </c:numRef>
          </c:val>
          <c:extLst>
            <c:ext xmlns:c16="http://schemas.microsoft.com/office/drawing/2014/chart" uri="{C3380CC4-5D6E-409C-BE32-E72D297353CC}">
              <c16:uniqueId val="{00000002-4778-41E3-8DCC-86FE706BD405}"/>
            </c:ext>
          </c:extLst>
        </c:ser>
        <c:dLbls>
          <c:showLegendKey val="0"/>
          <c:showVal val="0"/>
          <c:showCatName val="0"/>
          <c:showSerName val="0"/>
          <c:showPercent val="0"/>
          <c:showBubbleSize val="0"/>
        </c:dLbls>
        <c:gapWidth val="219"/>
        <c:overlap val="-27"/>
        <c:axId val="557241728"/>
        <c:axId val="557239432"/>
      </c:barChart>
      <c:catAx>
        <c:axId val="55724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9432"/>
        <c:crosses val="autoZero"/>
        <c:auto val="1"/>
        <c:lblAlgn val="ctr"/>
        <c:lblOffset val="100"/>
        <c:noMultiLvlLbl val="0"/>
      </c:catAx>
      <c:valAx>
        <c:axId val="557239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41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Front Line Staffing Levels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Staffing</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1489</c:v>
                </c:pt>
                <c:pt idx="1">
                  <c:v>1502</c:v>
                </c:pt>
                <c:pt idx="2">
                  <c:v>1539</c:v>
                </c:pt>
                <c:pt idx="3">
                  <c:v>1581</c:v>
                </c:pt>
                <c:pt idx="4">
                  <c:v>1587</c:v>
                </c:pt>
                <c:pt idx="5">
                  <c:v>1586</c:v>
                </c:pt>
                <c:pt idx="6">
                  <c:v>1588</c:v>
                </c:pt>
                <c:pt idx="7">
                  <c:v>1528</c:v>
                </c:pt>
                <c:pt idx="8">
                  <c:v>1495</c:v>
                </c:pt>
                <c:pt idx="9">
                  <c:v>1478</c:v>
                </c:pt>
                <c:pt idx="10">
                  <c:v>1473</c:v>
                </c:pt>
                <c:pt idx="11">
                  <c:v>1457</c:v>
                </c:pt>
              </c:numCache>
            </c:numRef>
          </c:val>
          <c:extLst>
            <c:ext xmlns:c16="http://schemas.microsoft.com/office/drawing/2014/chart" uri="{C3380CC4-5D6E-409C-BE32-E72D297353CC}">
              <c16:uniqueId val="{00000000-9AA2-4895-969E-713C19227C2F}"/>
            </c:ext>
          </c:extLst>
        </c:ser>
        <c:dLbls>
          <c:showLegendKey val="0"/>
          <c:showVal val="0"/>
          <c:showCatName val="0"/>
          <c:showSerName val="0"/>
          <c:showPercent val="0"/>
          <c:showBubbleSize val="0"/>
        </c:dLbls>
        <c:gapWidth val="219"/>
        <c:overlap val="-27"/>
        <c:axId val="775863688"/>
        <c:axId val="775872216"/>
      </c:barChart>
      <c:catAx>
        <c:axId val="775863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72216"/>
        <c:crosses val="autoZero"/>
        <c:auto val="1"/>
        <c:lblAlgn val="ctr"/>
        <c:lblOffset val="100"/>
        <c:noMultiLvlLbl val="0"/>
      </c:catAx>
      <c:valAx>
        <c:axId val="775872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3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SNAP Issuance</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299590704</c:v>
                </c:pt>
                <c:pt idx="1">
                  <c:v>311196242</c:v>
                </c:pt>
                <c:pt idx="2">
                  <c:v>310395526</c:v>
                </c:pt>
                <c:pt idx="3">
                  <c:v>334893806</c:v>
                </c:pt>
                <c:pt idx="4">
                  <c:v>323593976</c:v>
                </c:pt>
                <c:pt idx="5">
                  <c:v>321654930</c:v>
                </c:pt>
                <c:pt idx="6">
                  <c:v>348215934</c:v>
                </c:pt>
                <c:pt idx="7">
                  <c:v>339579760</c:v>
                </c:pt>
                <c:pt idx="8">
                  <c:v>342949915</c:v>
                </c:pt>
                <c:pt idx="9">
                  <c:v>339794027</c:v>
                </c:pt>
                <c:pt idx="10">
                  <c:v>370846627</c:v>
                </c:pt>
                <c:pt idx="11">
                  <c:v>379227750</c:v>
                </c:pt>
              </c:numCache>
            </c:numRef>
          </c:val>
          <c:extLst>
            <c:ext xmlns:c16="http://schemas.microsoft.com/office/drawing/2014/chart" uri="{C3380CC4-5D6E-409C-BE32-E72D297353CC}">
              <c16:uniqueId val="{00000000-CD22-4547-B2CB-B9F753F98375}"/>
            </c:ext>
          </c:extLst>
        </c:ser>
        <c:dLbls>
          <c:showLegendKey val="0"/>
          <c:showVal val="0"/>
          <c:showCatName val="0"/>
          <c:showSerName val="0"/>
          <c:showPercent val="0"/>
          <c:showBubbleSize val="0"/>
        </c:dLbls>
        <c:gapWidth val="219"/>
        <c:overlap val="-27"/>
        <c:axId val="736971792"/>
        <c:axId val="736972120"/>
      </c:barChart>
      <c:catAx>
        <c:axId val="73697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2120"/>
        <c:crosses val="autoZero"/>
        <c:auto val="1"/>
        <c:lblAlgn val="ctr"/>
        <c:lblOffset val="100"/>
        <c:noMultiLvlLbl val="0"/>
      </c:catAx>
      <c:valAx>
        <c:axId val="7369721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6971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SNAP Families</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804072</c:v>
                </c:pt>
                <c:pt idx="1">
                  <c:v>833982</c:v>
                </c:pt>
                <c:pt idx="2">
                  <c:v>835124</c:v>
                </c:pt>
                <c:pt idx="3">
                  <c:v>785632</c:v>
                </c:pt>
                <c:pt idx="4">
                  <c:v>764743</c:v>
                </c:pt>
                <c:pt idx="5">
                  <c:v>753625</c:v>
                </c:pt>
                <c:pt idx="6">
                  <c:v>740104</c:v>
                </c:pt>
                <c:pt idx="7">
                  <c:v>724547</c:v>
                </c:pt>
                <c:pt idx="8">
                  <c:v>724625</c:v>
                </c:pt>
                <c:pt idx="9">
                  <c:v>724029</c:v>
                </c:pt>
                <c:pt idx="10">
                  <c:v>754913</c:v>
                </c:pt>
                <c:pt idx="11">
                  <c:v>762758</c:v>
                </c:pt>
              </c:numCache>
            </c:numRef>
          </c:val>
          <c:extLst>
            <c:ext xmlns:c16="http://schemas.microsoft.com/office/drawing/2014/chart" uri="{C3380CC4-5D6E-409C-BE32-E72D297353CC}">
              <c16:uniqueId val="{00000000-ABF1-40D7-B469-8E3D34C50D17}"/>
            </c:ext>
          </c:extLst>
        </c:ser>
        <c:dLbls>
          <c:showLegendKey val="0"/>
          <c:showVal val="0"/>
          <c:showCatName val="0"/>
          <c:showSerName val="0"/>
          <c:showPercent val="0"/>
          <c:showBubbleSize val="0"/>
        </c:dLbls>
        <c:gapWidth val="219"/>
        <c:overlap val="-27"/>
        <c:axId val="557239760"/>
        <c:axId val="557238120"/>
      </c:barChart>
      <c:catAx>
        <c:axId val="55723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8120"/>
        <c:crosses val="autoZero"/>
        <c:auto val="1"/>
        <c:lblAlgn val="ctr"/>
        <c:lblOffset val="100"/>
        <c:noMultiLvlLbl val="0"/>
      </c:catAx>
      <c:valAx>
        <c:axId val="557238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9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SNAP Applications and Renewals</a:t>
            </a:r>
            <a:r>
              <a:rPr lang="en-US" baseline="0"/>
              <a:t> Processed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FS Apps Processed</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58548</c:v>
                </c:pt>
                <c:pt idx="1">
                  <c:v>54828</c:v>
                </c:pt>
                <c:pt idx="2">
                  <c:v>53683</c:v>
                </c:pt>
                <c:pt idx="3">
                  <c:v>52639</c:v>
                </c:pt>
                <c:pt idx="4">
                  <c:v>48269</c:v>
                </c:pt>
                <c:pt idx="5">
                  <c:v>48098</c:v>
                </c:pt>
                <c:pt idx="6">
                  <c:v>54810</c:v>
                </c:pt>
                <c:pt idx="7">
                  <c:v>59057</c:v>
                </c:pt>
                <c:pt idx="8">
                  <c:v>69110</c:v>
                </c:pt>
                <c:pt idx="9">
                  <c:v>75719</c:v>
                </c:pt>
                <c:pt idx="10">
                  <c:v>67675</c:v>
                </c:pt>
                <c:pt idx="11">
                  <c:v>63208</c:v>
                </c:pt>
              </c:numCache>
            </c:numRef>
          </c:val>
          <c:extLst>
            <c:ext xmlns:c16="http://schemas.microsoft.com/office/drawing/2014/chart" uri="{C3380CC4-5D6E-409C-BE32-E72D297353CC}">
              <c16:uniqueId val="{00000000-1040-47E6-9F59-CB2B2B0D76BB}"/>
            </c:ext>
          </c:extLst>
        </c:ser>
        <c:ser>
          <c:idx val="1"/>
          <c:order val="1"/>
          <c:tx>
            <c:strRef>
              <c:f>Sheet1!$C$1</c:f>
              <c:strCache>
                <c:ptCount val="1"/>
                <c:pt idx="0">
                  <c:v>Total FS Renls Processed</c:v>
                </c:pt>
              </c:strCache>
            </c:strRef>
          </c:tx>
          <c:spPr>
            <a:solidFill>
              <a:schemeClr val="accent2"/>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Sheet1!$C$2:$C$13</c:f>
              <c:numCache>
                <c:formatCode>#,##0</c:formatCode>
                <c:ptCount val="12"/>
                <c:pt idx="0">
                  <c:v>74718</c:v>
                </c:pt>
                <c:pt idx="1">
                  <c:v>60370</c:v>
                </c:pt>
                <c:pt idx="2">
                  <c:v>131437</c:v>
                </c:pt>
                <c:pt idx="3">
                  <c:v>128804</c:v>
                </c:pt>
                <c:pt idx="4">
                  <c:v>116408</c:v>
                </c:pt>
                <c:pt idx="5">
                  <c:v>112916</c:v>
                </c:pt>
                <c:pt idx="6">
                  <c:v>120215</c:v>
                </c:pt>
                <c:pt idx="7">
                  <c:v>110813</c:v>
                </c:pt>
                <c:pt idx="8">
                  <c:v>112756</c:v>
                </c:pt>
                <c:pt idx="9">
                  <c:v>85026</c:v>
                </c:pt>
                <c:pt idx="10">
                  <c:v>92508</c:v>
                </c:pt>
                <c:pt idx="11">
                  <c:v>77791</c:v>
                </c:pt>
              </c:numCache>
            </c:numRef>
          </c:val>
          <c:extLst>
            <c:ext xmlns:c16="http://schemas.microsoft.com/office/drawing/2014/chart" uri="{C3380CC4-5D6E-409C-BE32-E72D297353CC}">
              <c16:uniqueId val="{00000001-1040-47E6-9F59-CB2B2B0D76BB}"/>
            </c:ext>
          </c:extLst>
        </c:ser>
        <c:dLbls>
          <c:showLegendKey val="0"/>
          <c:showVal val="0"/>
          <c:showCatName val="0"/>
          <c:showSerName val="0"/>
          <c:showPercent val="0"/>
          <c:showBubbleSize val="0"/>
        </c:dLbls>
        <c:gapWidth val="219"/>
        <c:overlap val="-27"/>
        <c:axId val="737279600"/>
        <c:axId val="737281568"/>
      </c:barChart>
      <c:catAx>
        <c:axId val="737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81568"/>
        <c:crosses val="autoZero"/>
        <c:auto val="1"/>
        <c:lblAlgn val="ctr"/>
        <c:lblOffset val="100"/>
        <c:noMultiLvlLbl val="0"/>
      </c:catAx>
      <c:valAx>
        <c:axId val="737281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727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686679790026246E-2"/>
          <c:y val="6.8376990618784175E-2"/>
          <c:w val="0.93514665354330706"/>
          <c:h val="0.85829046696197009"/>
        </c:manualLayout>
      </c:layout>
      <c:barChart>
        <c:barDir val="col"/>
        <c:grouping val="clustered"/>
        <c:varyColors val="0"/>
        <c:ser>
          <c:idx val="0"/>
          <c:order val="0"/>
          <c:tx>
            <c:strRef>
              <c:f>Sheet1!$B$1</c:f>
              <c:strCache>
                <c:ptCount val="1"/>
                <c:pt idx="0">
                  <c:v>Active Medical Assistance Families</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970478</c:v>
                </c:pt>
                <c:pt idx="1">
                  <c:v>980183</c:v>
                </c:pt>
                <c:pt idx="2">
                  <c:v>988181</c:v>
                </c:pt>
                <c:pt idx="3">
                  <c:v>995711</c:v>
                </c:pt>
                <c:pt idx="4">
                  <c:v>1000630</c:v>
                </c:pt>
                <c:pt idx="5">
                  <c:v>1008560</c:v>
                </c:pt>
                <c:pt idx="6">
                  <c:v>1019840</c:v>
                </c:pt>
                <c:pt idx="7">
                  <c:v>1023560</c:v>
                </c:pt>
                <c:pt idx="8">
                  <c:v>1033217</c:v>
                </c:pt>
                <c:pt idx="9">
                  <c:v>1039970</c:v>
                </c:pt>
                <c:pt idx="10">
                  <c:v>1046686</c:v>
                </c:pt>
                <c:pt idx="11">
                  <c:v>1054059</c:v>
                </c:pt>
              </c:numCache>
            </c:numRef>
          </c:val>
          <c:extLst>
            <c:ext xmlns:c16="http://schemas.microsoft.com/office/drawing/2014/chart" uri="{C3380CC4-5D6E-409C-BE32-E72D297353CC}">
              <c16:uniqueId val="{00000000-4C5A-4F64-952E-32B1AC5064F1}"/>
            </c:ext>
          </c:extLst>
        </c:ser>
        <c:dLbls>
          <c:showLegendKey val="0"/>
          <c:showVal val="0"/>
          <c:showCatName val="0"/>
          <c:showSerName val="0"/>
          <c:showPercent val="0"/>
          <c:showBubbleSize val="0"/>
        </c:dLbls>
        <c:gapWidth val="219"/>
        <c:overlap val="-27"/>
        <c:axId val="557234512"/>
        <c:axId val="557235824"/>
      </c:barChart>
      <c:catAx>
        <c:axId val="55723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5824"/>
        <c:crosses val="autoZero"/>
        <c:auto val="1"/>
        <c:lblAlgn val="ctr"/>
        <c:lblOffset val="100"/>
        <c:noMultiLvlLbl val="0"/>
      </c:catAx>
      <c:valAx>
        <c:axId val="557235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23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Medical Assistance Applications Processed</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68764</c:v>
                </c:pt>
                <c:pt idx="1">
                  <c:v>59336</c:v>
                </c:pt>
                <c:pt idx="2">
                  <c:v>47334</c:v>
                </c:pt>
                <c:pt idx="3">
                  <c:v>46391</c:v>
                </c:pt>
                <c:pt idx="4">
                  <c:v>42754</c:v>
                </c:pt>
                <c:pt idx="5">
                  <c:v>41717</c:v>
                </c:pt>
                <c:pt idx="6">
                  <c:v>43004</c:v>
                </c:pt>
                <c:pt idx="7">
                  <c:v>44488</c:v>
                </c:pt>
                <c:pt idx="8">
                  <c:v>47240</c:v>
                </c:pt>
                <c:pt idx="9">
                  <c:v>47525</c:v>
                </c:pt>
                <c:pt idx="10">
                  <c:v>43244</c:v>
                </c:pt>
                <c:pt idx="11">
                  <c:v>48163</c:v>
                </c:pt>
              </c:numCache>
            </c:numRef>
          </c:val>
          <c:extLst>
            <c:ext xmlns:c16="http://schemas.microsoft.com/office/drawing/2014/chart" uri="{C3380CC4-5D6E-409C-BE32-E72D297353CC}">
              <c16:uniqueId val="{00000000-63DC-4F13-BB28-F3D799B958F0}"/>
            </c:ext>
          </c:extLst>
        </c:ser>
        <c:dLbls>
          <c:showLegendKey val="0"/>
          <c:showVal val="0"/>
          <c:showCatName val="0"/>
          <c:showSerName val="0"/>
          <c:showPercent val="0"/>
          <c:showBubbleSize val="0"/>
        </c:dLbls>
        <c:gapWidth val="219"/>
        <c:overlap val="-27"/>
        <c:axId val="775864016"/>
        <c:axId val="775861064"/>
      </c:barChart>
      <c:catAx>
        <c:axId val="77586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1064"/>
        <c:crosses val="autoZero"/>
        <c:auto val="1"/>
        <c:lblAlgn val="ctr"/>
        <c:lblOffset val="100"/>
        <c:noMultiLvlLbl val="0"/>
      </c:catAx>
      <c:valAx>
        <c:axId val="775861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4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TANF Issuance</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2061700</c:v>
                </c:pt>
                <c:pt idx="1">
                  <c:v>2082770.29</c:v>
                </c:pt>
                <c:pt idx="2">
                  <c:v>2052866</c:v>
                </c:pt>
                <c:pt idx="3">
                  <c:v>1997841</c:v>
                </c:pt>
                <c:pt idx="4">
                  <c:v>1965905</c:v>
                </c:pt>
                <c:pt idx="5">
                  <c:v>1940615.52</c:v>
                </c:pt>
                <c:pt idx="6">
                  <c:v>1907032</c:v>
                </c:pt>
                <c:pt idx="7">
                  <c:v>1838963</c:v>
                </c:pt>
                <c:pt idx="8">
                  <c:v>1853908</c:v>
                </c:pt>
                <c:pt idx="9">
                  <c:v>1891598</c:v>
                </c:pt>
                <c:pt idx="10">
                  <c:v>1893117</c:v>
                </c:pt>
                <c:pt idx="11">
                  <c:v>1878130</c:v>
                </c:pt>
              </c:numCache>
            </c:numRef>
          </c:val>
          <c:extLst>
            <c:ext xmlns:c16="http://schemas.microsoft.com/office/drawing/2014/chart" uri="{C3380CC4-5D6E-409C-BE32-E72D297353CC}">
              <c16:uniqueId val="{00000000-7EA5-4094-8E11-A3B7D32912F6}"/>
            </c:ext>
          </c:extLst>
        </c:ser>
        <c:dLbls>
          <c:showLegendKey val="0"/>
          <c:showVal val="0"/>
          <c:showCatName val="0"/>
          <c:showSerName val="0"/>
          <c:showPercent val="0"/>
          <c:showBubbleSize val="0"/>
        </c:dLbls>
        <c:gapWidth val="219"/>
        <c:overlap val="-27"/>
        <c:axId val="558637816"/>
        <c:axId val="558639128"/>
      </c:barChart>
      <c:catAx>
        <c:axId val="55863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639128"/>
        <c:crosses val="autoZero"/>
        <c:auto val="1"/>
        <c:lblAlgn val="ctr"/>
        <c:lblOffset val="100"/>
        <c:noMultiLvlLbl val="0"/>
      </c:catAx>
      <c:valAx>
        <c:axId val="5586391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8637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TANF Work Mandatory</a:t>
            </a:r>
            <a:r>
              <a:rPr lang="en-US" baseline="0"/>
              <a:t> vs Payee Only Cases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TANF Payee Families</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6580</c:v>
                </c:pt>
                <c:pt idx="1">
                  <c:v>6592</c:v>
                </c:pt>
                <c:pt idx="2">
                  <c:v>6439</c:v>
                </c:pt>
                <c:pt idx="3">
                  <c:v>6187</c:v>
                </c:pt>
                <c:pt idx="4">
                  <c:v>6131</c:v>
                </c:pt>
                <c:pt idx="5">
                  <c:v>6123</c:v>
                </c:pt>
                <c:pt idx="6">
                  <c:v>6091</c:v>
                </c:pt>
                <c:pt idx="7">
                  <c:v>5834</c:v>
                </c:pt>
                <c:pt idx="8">
                  <c:v>5813</c:v>
                </c:pt>
                <c:pt idx="9">
                  <c:v>5820</c:v>
                </c:pt>
                <c:pt idx="10">
                  <c:v>5733</c:v>
                </c:pt>
                <c:pt idx="11">
                  <c:v>5581</c:v>
                </c:pt>
              </c:numCache>
            </c:numRef>
          </c:val>
          <c:extLst>
            <c:ext xmlns:c16="http://schemas.microsoft.com/office/drawing/2014/chart" uri="{C3380CC4-5D6E-409C-BE32-E72D297353CC}">
              <c16:uniqueId val="{00000000-E6A6-4242-8EA1-AB5E6D23CFC0}"/>
            </c:ext>
          </c:extLst>
        </c:ser>
        <c:ser>
          <c:idx val="1"/>
          <c:order val="1"/>
          <c:tx>
            <c:strRef>
              <c:f>Sheet1!$C$1</c:f>
              <c:strCache>
                <c:ptCount val="1"/>
                <c:pt idx="0">
                  <c:v>TANF Mandatory Families</c:v>
                </c:pt>
              </c:strCache>
            </c:strRef>
          </c:tx>
          <c:spPr>
            <a:solidFill>
              <a:schemeClr val="accent2"/>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Sheet1!$C$2:$C$13</c:f>
              <c:numCache>
                <c:formatCode>#,##0</c:formatCode>
                <c:ptCount val="12"/>
                <c:pt idx="0">
                  <c:v>1499</c:v>
                </c:pt>
                <c:pt idx="1">
                  <c:v>1548</c:v>
                </c:pt>
                <c:pt idx="2">
                  <c:v>1556</c:v>
                </c:pt>
                <c:pt idx="3">
                  <c:v>1564</c:v>
                </c:pt>
                <c:pt idx="4">
                  <c:v>1466</c:v>
                </c:pt>
                <c:pt idx="5">
                  <c:v>1357</c:v>
                </c:pt>
                <c:pt idx="6">
                  <c:v>1267</c:v>
                </c:pt>
                <c:pt idx="7">
                  <c:v>1300</c:v>
                </c:pt>
                <c:pt idx="8">
                  <c:v>1393</c:v>
                </c:pt>
                <c:pt idx="9">
                  <c:v>1505</c:v>
                </c:pt>
                <c:pt idx="10">
                  <c:v>1584</c:v>
                </c:pt>
                <c:pt idx="11">
                  <c:v>1614</c:v>
                </c:pt>
              </c:numCache>
            </c:numRef>
          </c:val>
          <c:extLst>
            <c:ext xmlns:c16="http://schemas.microsoft.com/office/drawing/2014/chart" uri="{C3380CC4-5D6E-409C-BE32-E72D297353CC}">
              <c16:uniqueId val="{00000001-E6A6-4242-8EA1-AB5E6D23CFC0}"/>
            </c:ext>
          </c:extLst>
        </c:ser>
        <c:dLbls>
          <c:showLegendKey val="0"/>
          <c:showVal val="0"/>
          <c:showCatName val="0"/>
          <c:showSerName val="0"/>
          <c:showPercent val="0"/>
          <c:showBubbleSize val="0"/>
        </c:dLbls>
        <c:gapWidth val="219"/>
        <c:overlap val="-27"/>
        <c:axId val="766745872"/>
        <c:axId val="766744232"/>
      </c:barChart>
      <c:catAx>
        <c:axId val="76674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6744232"/>
        <c:crosses val="autoZero"/>
        <c:auto val="1"/>
        <c:lblAlgn val="ctr"/>
        <c:lblOffset val="100"/>
        <c:noMultiLvlLbl val="0"/>
      </c:catAx>
      <c:valAx>
        <c:axId val="766744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674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TANF Applications</a:t>
            </a:r>
            <a:r>
              <a:rPr lang="en-US" baseline="0"/>
              <a:t>  Approved and Denied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150481189851271E-2"/>
          <c:y val="0.16708333333333336"/>
          <c:w val="0.87129396325459318"/>
          <c:h val="0.56412766112569257"/>
        </c:manualLayout>
      </c:layout>
      <c:barChart>
        <c:barDir val="col"/>
        <c:grouping val="clustered"/>
        <c:varyColors val="0"/>
        <c:ser>
          <c:idx val="0"/>
          <c:order val="0"/>
          <c:tx>
            <c:strRef>
              <c:f>Sheet1!$B$1</c:f>
              <c:strCache>
                <c:ptCount val="1"/>
                <c:pt idx="0">
                  <c:v>TANF Apps Approved</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551</c:v>
                </c:pt>
                <c:pt idx="1">
                  <c:v>425</c:v>
                </c:pt>
                <c:pt idx="2">
                  <c:v>386</c:v>
                </c:pt>
                <c:pt idx="3">
                  <c:v>417</c:v>
                </c:pt>
                <c:pt idx="4">
                  <c:v>276</c:v>
                </c:pt>
                <c:pt idx="5">
                  <c:v>263</c:v>
                </c:pt>
                <c:pt idx="6">
                  <c:v>287</c:v>
                </c:pt>
                <c:pt idx="7">
                  <c:v>314</c:v>
                </c:pt>
                <c:pt idx="8">
                  <c:v>424</c:v>
                </c:pt>
                <c:pt idx="9">
                  <c:v>411</c:v>
                </c:pt>
                <c:pt idx="10">
                  <c:v>470</c:v>
                </c:pt>
                <c:pt idx="11">
                  <c:v>407</c:v>
                </c:pt>
              </c:numCache>
            </c:numRef>
          </c:val>
          <c:extLst>
            <c:ext xmlns:c16="http://schemas.microsoft.com/office/drawing/2014/chart" uri="{C3380CC4-5D6E-409C-BE32-E72D297353CC}">
              <c16:uniqueId val="{00000000-D58E-43BA-BF11-564DC5526970}"/>
            </c:ext>
          </c:extLst>
        </c:ser>
        <c:ser>
          <c:idx val="1"/>
          <c:order val="1"/>
          <c:tx>
            <c:strRef>
              <c:f>Sheet1!$C$1</c:f>
              <c:strCache>
                <c:ptCount val="1"/>
                <c:pt idx="0">
                  <c:v>TANF Apps Denied</c:v>
                </c:pt>
              </c:strCache>
            </c:strRef>
          </c:tx>
          <c:spPr>
            <a:solidFill>
              <a:schemeClr val="accent2"/>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Sheet1!$C$2:$C$13</c:f>
              <c:numCache>
                <c:formatCode>#,##0</c:formatCode>
                <c:ptCount val="12"/>
                <c:pt idx="0">
                  <c:v>3482</c:v>
                </c:pt>
                <c:pt idx="1">
                  <c:v>2914</c:v>
                </c:pt>
                <c:pt idx="2">
                  <c:v>2591</c:v>
                </c:pt>
                <c:pt idx="3">
                  <c:v>2356</c:v>
                </c:pt>
                <c:pt idx="4">
                  <c:v>1909</c:v>
                </c:pt>
                <c:pt idx="5">
                  <c:v>2008</c:v>
                </c:pt>
                <c:pt idx="6">
                  <c:v>2556</c:v>
                </c:pt>
                <c:pt idx="7">
                  <c:v>2844</c:v>
                </c:pt>
                <c:pt idx="8">
                  <c:v>3388</c:v>
                </c:pt>
                <c:pt idx="9">
                  <c:v>3465</c:v>
                </c:pt>
                <c:pt idx="10">
                  <c:v>3327</c:v>
                </c:pt>
                <c:pt idx="11">
                  <c:v>3160</c:v>
                </c:pt>
              </c:numCache>
            </c:numRef>
          </c:val>
          <c:extLst>
            <c:ext xmlns:c16="http://schemas.microsoft.com/office/drawing/2014/chart" uri="{C3380CC4-5D6E-409C-BE32-E72D297353CC}">
              <c16:uniqueId val="{00000001-D58E-43BA-BF11-564DC5526970}"/>
            </c:ext>
          </c:extLst>
        </c:ser>
        <c:ser>
          <c:idx val="2"/>
          <c:order val="2"/>
          <c:tx>
            <c:strRef>
              <c:f>Sheet1!$D$1</c:f>
              <c:strCache>
                <c:ptCount val="1"/>
                <c:pt idx="0">
                  <c:v>Total TANF Apps Processed</c:v>
                </c:pt>
              </c:strCache>
            </c:strRef>
          </c:tx>
          <c:spPr>
            <a:solidFill>
              <a:schemeClr val="accent3"/>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Sheet1!$D$2:$D$13</c:f>
              <c:numCache>
                <c:formatCode>#,##0</c:formatCode>
                <c:ptCount val="12"/>
                <c:pt idx="0">
                  <c:v>4033</c:v>
                </c:pt>
                <c:pt idx="1">
                  <c:v>3339</c:v>
                </c:pt>
                <c:pt idx="2">
                  <c:v>2977</c:v>
                </c:pt>
                <c:pt idx="3">
                  <c:v>2773</c:v>
                </c:pt>
                <c:pt idx="4">
                  <c:v>2185</c:v>
                </c:pt>
                <c:pt idx="5">
                  <c:v>2271</c:v>
                </c:pt>
                <c:pt idx="6">
                  <c:v>2843</c:v>
                </c:pt>
                <c:pt idx="7">
                  <c:v>3158</c:v>
                </c:pt>
                <c:pt idx="8">
                  <c:v>3812</c:v>
                </c:pt>
                <c:pt idx="9">
                  <c:v>3876</c:v>
                </c:pt>
                <c:pt idx="10">
                  <c:v>3797</c:v>
                </c:pt>
                <c:pt idx="11">
                  <c:v>3567</c:v>
                </c:pt>
              </c:numCache>
            </c:numRef>
          </c:val>
          <c:extLst>
            <c:ext xmlns:c16="http://schemas.microsoft.com/office/drawing/2014/chart" uri="{C3380CC4-5D6E-409C-BE32-E72D297353CC}">
              <c16:uniqueId val="{00000002-D58E-43BA-BF11-564DC5526970}"/>
            </c:ext>
          </c:extLst>
        </c:ser>
        <c:dLbls>
          <c:showLegendKey val="0"/>
          <c:showVal val="0"/>
          <c:showCatName val="0"/>
          <c:showSerName val="0"/>
          <c:showPercent val="0"/>
          <c:showBubbleSize val="0"/>
        </c:dLbls>
        <c:gapWidth val="219"/>
        <c:overlap val="-27"/>
        <c:axId val="775865984"/>
        <c:axId val="775861392"/>
      </c:barChart>
      <c:catAx>
        <c:axId val="77586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1392"/>
        <c:crosses val="autoZero"/>
        <c:auto val="1"/>
        <c:lblAlgn val="ctr"/>
        <c:lblOffset val="100"/>
        <c:noMultiLvlLbl val="0"/>
      </c:catAx>
      <c:valAx>
        <c:axId val="775861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5865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Investigations Open</a:t>
            </a:r>
            <a:r>
              <a:rPr lang="en-US" sz="2000" b="1" baseline="0" dirty="0"/>
              <a:t> at End of Month</a:t>
            </a:r>
            <a:endParaRPr lang="en-US" sz="2000" b="1" dirty="0"/>
          </a:p>
        </c:rich>
      </c:tx>
      <c:overlay val="0"/>
      <c:spPr>
        <a:noFill/>
        <a:ln w="25400">
          <a:noFill/>
        </a:ln>
      </c:spPr>
    </c:title>
    <c:autoTitleDeleted val="0"/>
    <c:plotArea>
      <c:layout>
        <c:manualLayout>
          <c:layoutTarget val="inner"/>
          <c:xMode val="edge"/>
          <c:yMode val="edge"/>
          <c:x val="3.4467847769028871E-2"/>
          <c:y val="7.5481817673407656E-2"/>
          <c:w val="0.8863654855643045"/>
          <c:h val="0.7476751398890118"/>
        </c:manualLayout>
      </c:layout>
      <c:barChart>
        <c:barDir val="col"/>
        <c:grouping val="clustered"/>
        <c:varyColors val="0"/>
        <c:ser>
          <c:idx val="0"/>
          <c:order val="0"/>
          <c:tx>
            <c:strRef>
              <c:f>'stage counts 2021nov30 end mnth'!$L$25</c:f>
              <c:strCache>
                <c:ptCount val="1"/>
                <c:pt idx="0">
                  <c:v>Family Preservation</c:v>
                </c:pt>
              </c:strCache>
            </c:strRef>
          </c:tx>
          <c:spPr>
            <a:solidFill>
              <a:srgbClr val="009900"/>
            </a:solidFill>
            <a:ln w="25400">
              <a:solidFill>
                <a:srgbClr val="003300"/>
              </a:solidFill>
            </a:ln>
          </c:spPr>
          <c:invertIfNegative val="0"/>
          <c:dPt>
            <c:idx val="0"/>
            <c:invertIfNegative val="0"/>
            <c:bubble3D val="0"/>
            <c:spPr>
              <a:solidFill>
                <a:schemeClr val="accent6">
                  <a:lumMod val="60000"/>
                  <a:lumOff val="40000"/>
                </a:schemeClr>
              </a:solidFill>
              <a:ln w="25400">
                <a:noFill/>
              </a:ln>
            </c:spPr>
            <c:extLst>
              <c:ext xmlns:c16="http://schemas.microsoft.com/office/drawing/2014/chart" uri="{C3380CC4-5D6E-409C-BE32-E72D297353CC}">
                <c16:uniqueId val="{00000001-81C7-4B8A-BC81-1CFFEF89938C}"/>
              </c:ext>
            </c:extLst>
          </c:dPt>
          <c:dPt>
            <c:idx val="1"/>
            <c:invertIfNegative val="0"/>
            <c:bubble3D val="0"/>
            <c:spPr>
              <a:solidFill>
                <a:schemeClr val="accent6">
                  <a:lumMod val="75000"/>
                </a:schemeClr>
              </a:solidFill>
              <a:ln w="25400">
                <a:noFill/>
              </a:ln>
            </c:spPr>
            <c:extLst>
              <c:ext xmlns:c16="http://schemas.microsoft.com/office/drawing/2014/chart" uri="{C3380CC4-5D6E-409C-BE32-E72D297353CC}">
                <c16:uniqueId val="{00000003-81C7-4B8A-BC81-1CFFEF89938C}"/>
              </c:ext>
            </c:extLst>
          </c:dPt>
          <c:dPt>
            <c:idx val="13"/>
            <c:invertIfNegative val="0"/>
            <c:bubble3D val="0"/>
            <c:spPr>
              <a:solidFill>
                <a:srgbClr val="009900"/>
              </a:solidFill>
              <a:ln w="38100">
                <a:solidFill>
                  <a:srgbClr val="003300"/>
                </a:solidFill>
              </a:ln>
              <a:effectLst>
                <a:glow rad="76200">
                  <a:schemeClr val="accent6">
                    <a:satMod val="175000"/>
                    <a:alpha val="40000"/>
                  </a:schemeClr>
                </a:glow>
              </a:effectLst>
            </c:spPr>
            <c:extLst>
              <c:ext xmlns:c16="http://schemas.microsoft.com/office/drawing/2014/chart" uri="{C3380CC4-5D6E-409C-BE32-E72D297353CC}">
                <c16:uniqueId val="{00000005-81C7-4B8A-BC81-1CFFEF89938C}"/>
              </c:ext>
            </c:extLst>
          </c:dPt>
          <c:dLbls>
            <c:spPr>
              <a:noFill/>
              <a:ln>
                <a:noFill/>
              </a:ln>
              <a:effectLst/>
            </c:spPr>
            <c:txPr>
              <a:bodyPr wrap="square" lIns="38100" tIns="19050" rIns="38100" bIns="19050" anchor="ctr">
                <a:spAutoFit/>
              </a:bodyPr>
              <a:lstStyle/>
              <a:p>
                <a:pPr>
                  <a:defRPr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mnth'!$M$25:$Z$25</c:f>
              <c:numCache>
                <c:formatCode>General</c:formatCode>
                <c:ptCount val="14"/>
                <c:pt idx="0">
                  <c:v>4018</c:v>
                </c:pt>
                <c:pt idx="1">
                  <c:v>3689</c:v>
                </c:pt>
                <c:pt idx="2">
                  <c:v>3686</c:v>
                </c:pt>
                <c:pt idx="3">
                  <c:v>3531</c:v>
                </c:pt>
                <c:pt idx="4">
                  <c:v>3405</c:v>
                </c:pt>
                <c:pt idx="5">
                  <c:v>3464</c:v>
                </c:pt>
                <c:pt idx="6">
                  <c:v>3451</c:v>
                </c:pt>
                <c:pt idx="7">
                  <c:v>3305</c:v>
                </c:pt>
                <c:pt idx="8">
                  <c:v>3367</c:v>
                </c:pt>
                <c:pt idx="9">
                  <c:v>3133</c:v>
                </c:pt>
                <c:pt idx="10">
                  <c:v>3108</c:v>
                </c:pt>
                <c:pt idx="11">
                  <c:v>3023</c:v>
                </c:pt>
                <c:pt idx="12">
                  <c:v>2904</c:v>
                </c:pt>
                <c:pt idx="13">
                  <c:v>3063</c:v>
                </c:pt>
              </c:numCache>
            </c:numRef>
          </c:val>
          <c:extLst>
            <c:ext xmlns:c16="http://schemas.microsoft.com/office/drawing/2014/chart" uri="{C3380CC4-5D6E-409C-BE32-E72D297353CC}">
              <c16:uniqueId val="{00000006-81C7-4B8A-BC81-1CFFEF89938C}"/>
            </c:ext>
          </c:extLst>
        </c:ser>
        <c:dLbls>
          <c:showLegendKey val="0"/>
          <c:showVal val="0"/>
          <c:showCatName val="0"/>
          <c:showSerName val="0"/>
          <c:showPercent val="0"/>
          <c:showBubbleSize val="0"/>
        </c:dLbls>
        <c:gapWidth val="50"/>
        <c:axId val="602652240"/>
        <c:axId val="1"/>
      </c:barChart>
      <c:catAx>
        <c:axId val="6026522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out"/>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224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Open Family Preservation Stages at End of Month</a:t>
            </a:r>
          </a:p>
        </c:rich>
      </c:tx>
      <c:overlay val="0"/>
      <c:spPr>
        <a:noFill/>
        <a:ln w="25400">
          <a:noFill/>
        </a:ln>
      </c:spPr>
    </c:title>
    <c:autoTitleDeleted val="0"/>
    <c:plotArea>
      <c:layout/>
      <c:barChart>
        <c:barDir val="col"/>
        <c:grouping val="clustered"/>
        <c:varyColors val="0"/>
        <c:ser>
          <c:idx val="1"/>
          <c:order val="0"/>
          <c:tx>
            <c:strRef>
              <c:f>'stage counts 2021nov30 end mnth'!$L$25</c:f>
              <c:strCache>
                <c:ptCount val="1"/>
                <c:pt idx="0">
                  <c:v>Family Preservation</c:v>
                </c:pt>
              </c:strCache>
            </c:strRef>
          </c:tx>
          <c:spPr>
            <a:solidFill>
              <a:srgbClr val="00B0F0"/>
            </a:solidFill>
            <a:ln w="25400">
              <a:solidFill>
                <a:srgbClr val="0000FF"/>
              </a:solidFill>
            </a:ln>
          </c:spPr>
          <c:invertIfNegative val="0"/>
          <c:dPt>
            <c:idx val="0"/>
            <c:invertIfNegative val="0"/>
            <c:bubble3D val="0"/>
            <c:spPr>
              <a:solidFill>
                <a:srgbClr val="8BE1FF"/>
              </a:solidFill>
              <a:ln w="25400">
                <a:noFill/>
              </a:ln>
            </c:spPr>
            <c:extLst>
              <c:ext xmlns:c16="http://schemas.microsoft.com/office/drawing/2014/chart" uri="{C3380CC4-5D6E-409C-BE32-E72D297353CC}">
                <c16:uniqueId val="{00000001-D9C2-4701-BC9E-C57394AFBC95}"/>
              </c:ext>
            </c:extLst>
          </c:dPt>
          <c:dPt>
            <c:idx val="1"/>
            <c:invertIfNegative val="0"/>
            <c:bubble3D val="0"/>
            <c:spPr>
              <a:solidFill>
                <a:srgbClr val="43CEFF"/>
              </a:solidFill>
              <a:ln w="25400">
                <a:noFill/>
              </a:ln>
            </c:spPr>
            <c:extLst>
              <c:ext xmlns:c16="http://schemas.microsoft.com/office/drawing/2014/chart" uri="{C3380CC4-5D6E-409C-BE32-E72D297353CC}">
                <c16:uniqueId val="{00000003-D9C2-4701-BC9E-C57394AFBC95}"/>
              </c:ext>
            </c:extLst>
          </c:dPt>
          <c:dPt>
            <c:idx val="13"/>
            <c:invertIfNegative val="0"/>
            <c:bubble3D val="0"/>
            <c:spPr>
              <a:solidFill>
                <a:srgbClr val="00B0F0"/>
              </a:solidFill>
              <a:ln w="38100">
                <a:solidFill>
                  <a:srgbClr val="0000FF"/>
                </a:solidFill>
              </a:ln>
              <a:effectLst>
                <a:glow rad="63500">
                  <a:schemeClr val="accent5">
                    <a:satMod val="175000"/>
                    <a:alpha val="40000"/>
                  </a:schemeClr>
                </a:glow>
              </a:effectLst>
            </c:spPr>
            <c:extLst>
              <c:ext xmlns:c16="http://schemas.microsoft.com/office/drawing/2014/chart" uri="{C3380CC4-5D6E-409C-BE32-E72D297353CC}">
                <c16:uniqueId val="{00000005-D9C2-4701-BC9E-C57394AFBC95}"/>
              </c:ext>
            </c:extLst>
          </c:dPt>
          <c:dLbls>
            <c:spPr>
              <a:noFill/>
              <a:ln>
                <a:noFill/>
              </a:ln>
              <a:effectLst/>
            </c:spPr>
            <c:txPr>
              <a:bodyPr wrap="square" lIns="38100" tIns="19050" rIns="38100" bIns="19050" anchor="ctr">
                <a:spAutoFit/>
              </a:bodyPr>
              <a:lstStyle/>
              <a:p>
                <a:pPr>
                  <a:defRPr sz="120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mnth'!$M$25:$Z$25</c:f>
              <c:numCache>
                <c:formatCode>General</c:formatCode>
                <c:ptCount val="14"/>
                <c:pt idx="0">
                  <c:v>4018</c:v>
                </c:pt>
                <c:pt idx="1">
                  <c:v>3689</c:v>
                </c:pt>
                <c:pt idx="2">
                  <c:v>3686</c:v>
                </c:pt>
                <c:pt idx="3">
                  <c:v>3531</c:v>
                </c:pt>
                <c:pt idx="4">
                  <c:v>3405</c:v>
                </c:pt>
                <c:pt idx="5">
                  <c:v>3464</c:v>
                </c:pt>
                <c:pt idx="6">
                  <c:v>3451</c:v>
                </c:pt>
                <c:pt idx="7">
                  <c:v>3305</c:v>
                </c:pt>
                <c:pt idx="8">
                  <c:v>3367</c:v>
                </c:pt>
                <c:pt idx="9">
                  <c:v>3133</c:v>
                </c:pt>
                <c:pt idx="10">
                  <c:v>3108</c:v>
                </c:pt>
                <c:pt idx="11">
                  <c:v>3023</c:v>
                </c:pt>
                <c:pt idx="12">
                  <c:v>2904</c:v>
                </c:pt>
                <c:pt idx="13">
                  <c:v>3063</c:v>
                </c:pt>
              </c:numCache>
            </c:numRef>
          </c:val>
          <c:extLst>
            <c:ext xmlns:c16="http://schemas.microsoft.com/office/drawing/2014/chart" uri="{C3380CC4-5D6E-409C-BE32-E72D297353CC}">
              <c16:uniqueId val="{00000006-D9C2-4701-BC9E-C57394AFBC95}"/>
            </c:ext>
          </c:extLst>
        </c:ser>
        <c:dLbls>
          <c:showLegendKey val="0"/>
          <c:showVal val="0"/>
          <c:showCatName val="0"/>
          <c:showSerName val="0"/>
          <c:showPercent val="0"/>
          <c:showBubbleSize val="0"/>
        </c:dLbls>
        <c:gapWidth val="50"/>
        <c:axId val="602650600"/>
        <c:axId val="1"/>
      </c:barChart>
      <c:catAx>
        <c:axId val="60265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060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Children in Family Preservation at End of Month</a:t>
            </a:r>
          </a:p>
        </c:rich>
      </c:tx>
      <c:overlay val="0"/>
      <c:spPr>
        <a:noFill/>
        <a:ln w="25400">
          <a:noFill/>
        </a:ln>
      </c:spPr>
    </c:title>
    <c:autoTitleDeleted val="0"/>
    <c:plotArea>
      <c:layout/>
      <c:barChart>
        <c:barDir val="col"/>
        <c:grouping val="clustered"/>
        <c:varyColors val="0"/>
        <c:ser>
          <c:idx val="1"/>
          <c:order val="0"/>
          <c:tx>
            <c:strRef>
              <c:f>'stage counts 2021nov30 end mnth'!$L$25</c:f>
              <c:strCache>
                <c:ptCount val="1"/>
                <c:pt idx="0">
                  <c:v>Family Preservation</c:v>
                </c:pt>
              </c:strCache>
            </c:strRef>
          </c:tx>
          <c:spPr>
            <a:solidFill>
              <a:srgbClr val="00FFFF"/>
            </a:solidFill>
            <a:ln w="25400">
              <a:solidFill>
                <a:srgbClr val="0000FF"/>
              </a:solidFill>
            </a:ln>
          </c:spPr>
          <c:invertIfNegative val="0"/>
          <c:dPt>
            <c:idx val="0"/>
            <c:invertIfNegative val="0"/>
            <c:bubble3D val="0"/>
            <c:spPr>
              <a:solidFill>
                <a:srgbClr val="C9FFFF"/>
              </a:solidFill>
              <a:ln w="25400">
                <a:noFill/>
              </a:ln>
            </c:spPr>
            <c:extLst>
              <c:ext xmlns:c16="http://schemas.microsoft.com/office/drawing/2014/chart" uri="{C3380CC4-5D6E-409C-BE32-E72D297353CC}">
                <c16:uniqueId val="{00000001-CBAE-46F9-BEEE-E6DA7F87FAE8}"/>
              </c:ext>
            </c:extLst>
          </c:dPt>
          <c:dPt>
            <c:idx val="1"/>
            <c:invertIfNegative val="0"/>
            <c:bubble3D val="0"/>
            <c:spPr>
              <a:solidFill>
                <a:srgbClr val="85FFFF"/>
              </a:solidFill>
              <a:ln w="25400">
                <a:noFill/>
              </a:ln>
            </c:spPr>
            <c:extLst>
              <c:ext xmlns:c16="http://schemas.microsoft.com/office/drawing/2014/chart" uri="{C3380CC4-5D6E-409C-BE32-E72D297353CC}">
                <c16:uniqueId val="{00000003-CBAE-46F9-BEEE-E6DA7F87FAE8}"/>
              </c:ext>
            </c:extLst>
          </c:dPt>
          <c:dPt>
            <c:idx val="13"/>
            <c:invertIfNegative val="0"/>
            <c:bubble3D val="0"/>
            <c:spPr>
              <a:solidFill>
                <a:srgbClr val="00FFFF"/>
              </a:solidFill>
              <a:ln w="38100">
                <a:solidFill>
                  <a:srgbClr val="0000FF"/>
                </a:solidFill>
              </a:ln>
              <a:effectLst>
                <a:glow rad="63500">
                  <a:schemeClr val="accent5">
                    <a:satMod val="175000"/>
                    <a:alpha val="40000"/>
                  </a:schemeClr>
                </a:glow>
              </a:effectLst>
            </c:spPr>
            <c:extLst>
              <c:ext xmlns:c16="http://schemas.microsoft.com/office/drawing/2014/chart" uri="{C3380CC4-5D6E-409C-BE32-E72D297353CC}">
                <c16:uniqueId val="{00000005-CBAE-46F9-BEEE-E6DA7F87FAE8}"/>
              </c:ext>
            </c:extLst>
          </c:dPt>
          <c:dLbls>
            <c:spPr>
              <a:noFill/>
              <a:ln>
                <a:noFill/>
              </a:ln>
              <a:effectLst/>
            </c:spPr>
            <c:txPr>
              <a:bodyPr wrap="square" lIns="38100" tIns="19050" rIns="38100" bIns="19050" anchor="ctr">
                <a:spAutoFit/>
              </a:bodyPr>
              <a:lstStyle/>
              <a:p>
                <a:pPr>
                  <a:defRPr sz="1200" b="1">
                    <a:solidFill>
                      <a:schemeClr val="tx1">
                        <a:lumMod val="95000"/>
                        <a:lumOff val="5000"/>
                      </a:schemeClr>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mnth'!$AA$23:$AN$24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mnth'!$AA$25:$AN$25</c:f>
              <c:numCache>
                <c:formatCode>General</c:formatCode>
                <c:ptCount val="14"/>
                <c:pt idx="0">
                  <c:v>11156</c:v>
                </c:pt>
                <c:pt idx="1">
                  <c:v>10399</c:v>
                </c:pt>
                <c:pt idx="2">
                  <c:v>10333</c:v>
                </c:pt>
                <c:pt idx="3">
                  <c:v>9884</c:v>
                </c:pt>
                <c:pt idx="4">
                  <c:v>9563</c:v>
                </c:pt>
                <c:pt idx="5">
                  <c:v>9597</c:v>
                </c:pt>
                <c:pt idx="6">
                  <c:v>9619</c:v>
                </c:pt>
                <c:pt idx="7">
                  <c:v>9252</c:v>
                </c:pt>
                <c:pt idx="8">
                  <c:v>9308</c:v>
                </c:pt>
                <c:pt idx="9">
                  <c:v>8675</c:v>
                </c:pt>
                <c:pt idx="10">
                  <c:v>8627</c:v>
                </c:pt>
                <c:pt idx="11">
                  <c:v>8295</c:v>
                </c:pt>
                <c:pt idx="12">
                  <c:v>7971</c:v>
                </c:pt>
                <c:pt idx="13">
                  <c:v>8326</c:v>
                </c:pt>
              </c:numCache>
            </c:numRef>
          </c:val>
          <c:extLst>
            <c:ext xmlns:c16="http://schemas.microsoft.com/office/drawing/2014/chart" uri="{C3380CC4-5D6E-409C-BE32-E72D297353CC}">
              <c16:uniqueId val="{00000006-CBAE-46F9-BEEE-E6DA7F87FAE8}"/>
            </c:ext>
          </c:extLst>
        </c:ser>
        <c:dLbls>
          <c:showLegendKey val="0"/>
          <c:showVal val="0"/>
          <c:showCatName val="0"/>
          <c:showSerName val="0"/>
          <c:showPercent val="0"/>
          <c:showBubbleSize val="0"/>
        </c:dLbls>
        <c:gapWidth val="50"/>
        <c:axId val="602650600"/>
        <c:axId val="1"/>
      </c:barChart>
      <c:catAx>
        <c:axId val="60265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5060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Open Voluntary Kinship Arrangements</a:t>
            </a:r>
            <a:r>
              <a:rPr lang="en-US" sz="2000" b="1" baseline="0" dirty="0"/>
              <a:t> </a:t>
            </a:r>
            <a:r>
              <a:rPr lang="en-US" sz="2000" b="1" dirty="0"/>
              <a:t>and Safety Resources (Homes) at End of Month</a:t>
            </a:r>
          </a:p>
        </c:rich>
      </c:tx>
      <c:overlay val="0"/>
      <c:spPr>
        <a:noFill/>
        <a:ln w="25400">
          <a:noFill/>
        </a:ln>
      </c:spPr>
    </c:title>
    <c:autoTitleDeleted val="0"/>
    <c:plotArea>
      <c:layout/>
      <c:barChart>
        <c:barDir val="col"/>
        <c:grouping val="stacked"/>
        <c:varyColors val="0"/>
        <c:ser>
          <c:idx val="0"/>
          <c:order val="0"/>
          <c:tx>
            <c:strRef>
              <c:f>'stage counts 2021nov30 end mnth'!$L$30</c:f>
              <c:strCache>
                <c:ptCount val="1"/>
                <c:pt idx="0">
                  <c:v>Voluntary Kinship</c:v>
                </c:pt>
              </c:strCache>
            </c:strRef>
          </c:tx>
          <c:spPr>
            <a:solidFill>
              <a:srgbClr val="990000"/>
            </a:solidFill>
            <a:ln w="25400">
              <a:solidFill>
                <a:srgbClr val="800000"/>
              </a:solidFill>
            </a:ln>
          </c:spPr>
          <c:invertIfNegative val="0"/>
          <c:dPt>
            <c:idx val="0"/>
            <c:invertIfNegative val="0"/>
            <c:bubble3D val="0"/>
            <c:spPr>
              <a:solidFill>
                <a:srgbClr val="FF5D5D"/>
              </a:solidFill>
              <a:ln w="25400">
                <a:noFill/>
              </a:ln>
            </c:spPr>
            <c:extLst>
              <c:ext xmlns:c16="http://schemas.microsoft.com/office/drawing/2014/chart" uri="{C3380CC4-5D6E-409C-BE32-E72D297353CC}">
                <c16:uniqueId val="{00000001-8AE6-4174-B049-B86BAA9528BA}"/>
              </c:ext>
            </c:extLst>
          </c:dPt>
          <c:dPt>
            <c:idx val="1"/>
            <c:invertIfNegative val="0"/>
            <c:bubble3D val="0"/>
            <c:spPr>
              <a:solidFill>
                <a:srgbClr val="CC0000"/>
              </a:solidFill>
              <a:ln w="25400">
                <a:noFill/>
                <a:miter lim="800000"/>
              </a:ln>
            </c:spPr>
            <c:extLst>
              <c:ext xmlns:c16="http://schemas.microsoft.com/office/drawing/2014/chart" uri="{C3380CC4-5D6E-409C-BE32-E72D297353CC}">
                <c16:uniqueId val="{00000003-8AE6-4174-B049-B86BAA9528BA}"/>
              </c:ext>
            </c:extLst>
          </c:dPt>
          <c:dPt>
            <c:idx val="13"/>
            <c:invertIfNegative val="0"/>
            <c:bubble3D val="0"/>
            <c:spPr>
              <a:solidFill>
                <a:srgbClr val="990000"/>
              </a:solidFill>
              <a:ln w="38100">
                <a:solidFill>
                  <a:srgbClr val="800000"/>
                </a:solidFill>
              </a:ln>
              <a:effectLst>
                <a:glow rad="101600">
                  <a:schemeClr val="accent2">
                    <a:satMod val="175000"/>
                    <a:alpha val="40000"/>
                  </a:schemeClr>
                </a:glow>
              </a:effectLst>
            </c:spPr>
            <c:extLst>
              <c:ext xmlns:c16="http://schemas.microsoft.com/office/drawing/2014/chart" uri="{C3380CC4-5D6E-409C-BE32-E72D297353CC}">
                <c16:uniqueId val="{00000005-8AE6-4174-B049-B86BAA9528BA}"/>
              </c:ext>
            </c:extLst>
          </c:dPt>
          <c:dLbls>
            <c:spPr>
              <a:noFill/>
              <a:ln>
                <a:noFill/>
              </a:ln>
              <a:effectLst/>
            </c:spPr>
            <c:txPr>
              <a:bodyPr wrap="square" lIns="38100" tIns="19050" rIns="38100" bIns="19050" anchor="ctr">
                <a:spAutoFit/>
              </a:bodyPr>
              <a:lstStyle/>
              <a:p>
                <a:pPr>
                  <a:defRPr sz="12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mnth'!$M$30:$Z$30</c:f>
              <c:numCache>
                <c:formatCode>General</c:formatCode>
                <c:ptCount val="14"/>
                <c:pt idx="0">
                  <c:v>73</c:v>
                </c:pt>
                <c:pt idx="1">
                  <c:v>257</c:v>
                </c:pt>
                <c:pt idx="2">
                  <c:v>267</c:v>
                </c:pt>
                <c:pt idx="3">
                  <c:v>250</c:v>
                </c:pt>
                <c:pt idx="4">
                  <c:v>255</c:v>
                </c:pt>
                <c:pt idx="5">
                  <c:v>261</c:v>
                </c:pt>
                <c:pt idx="6">
                  <c:v>259</c:v>
                </c:pt>
                <c:pt idx="7">
                  <c:v>266</c:v>
                </c:pt>
                <c:pt idx="8">
                  <c:v>243</c:v>
                </c:pt>
                <c:pt idx="9">
                  <c:v>235</c:v>
                </c:pt>
                <c:pt idx="10">
                  <c:v>221</c:v>
                </c:pt>
                <c:pt idx="11">
                  <c:v>213</c:v>
                </c:pt>
                <c:pt idx="12">
                  <c:v>205</c:v>
                </c:pt>
                <c:pt idx="13">
                  <c:v>203</c:v>
                </c:pt>
              </c:numCache>
            </c:numRef>
          </c:val>
          <c:extLst>
            <c:ext xmlns:c16="http://schemas.microsoft.com/office/drawing/2014/chart" uri="{C3380CC4-5D6E-409C-BE32-E72D297353CC}">
              <c16:uniqueId val="{00000006-8AE6-4174-B049-B86BAA9528BA}"/>
            </c:ext>
          </c:extLst>
        </c:ser>
        <c:ser>
          <c:idx val="1"/>
          <c:order val="1"/>
          <c:tx>
            <c:strRef>
              <c:f>'stage counts 2021nov30 end mnth'!$L$29</c:f>
              <c:strCache>
                <c:ptCount val="1"/>
                <c:pt idx="0">
                  <c:v>Safety Resource</c:v>
                </c:pt>
              </c:strCache>
            </c:strRef>
          </c:tx>
          <c:spPr>
            <a:solidFill>
              <a:srgbClr val="990099"/>
            </a:solidFill>
            <a:ln w="25400">
              <a:solidFill>
                <a:srgbClr val="800000"/>
              </a:solidFill>
            </a:ln>
          </c:spPr>
          <c:invertIfNegative val="0"/>
          <c:dPt>
            <c:idx val="0"/>
            <c:invertIfNegative val="0"/>
            <c:bubble3D val="0"/>
            <c:spPr>
              <a:solidFill>
                <a:srgbClr val="FFA3FF"/>
              </a:solidFill>
              <a:ln w="25400">
                <a:noFill/>
              </a:ln>
            </c:spPr>
            <c:extLst>
              <c:ext xmlns:c16="http://schemas.microsoft.com/office/drawing/2014/chart" uri="{C3380CC4-5D6E-409C-BE32-E72D297353CC}">
                <c16:uniqueId val="{00000008-8AE6-4174-B049-B86BAA9528BA}"/>
              </c:ext>
            </c:extLst>
          </c:dPt>
          <c:dPt>
            <c:idx val="1"/>
            <c:invertIfNegative val="0"/>
            <c:bubble3D val="0"/>
            <c:spPr>
              <a:solidFill>
                <a:srgbClr val="FF3BFF"/>
              </a:solidFill>
              <a:ln w="25400">
                <a:noFill/>
              </a:ln>
            </c:spPr>
            <c:extLst>
              <c:ext xmlns:c16="http://schemas.microsoft.com/office/drawing/2014/chart" uri="{C3380CC4-5D6E-409C-BE32-E72D297353CC}">
                <c16:uniqueId val="{0000000A-8AE6-4174-B049-B86BAA9528BA}"/>
              </c:ext>
            </c:extLst>
          </c:dPt>
          <c:dPt>
            <c:idx val="13"/>
            <c:invertIfNegative val="0"/>
            <c:bubble3D val="0"/>
            <c:spPr>
              <a:solidFill>
                <a:srgbClr val="990099"/>
              </a:solidFill>
              <a:ln w="38100">
                <a:solidFill>
                  <a:srgbClr val="800000"/>
                </a:solidFill>
              </a:ln>
              <a:effectLst>
                <a:glow rad="63500">
                  <a:schemeClr val="accent2">
                    <a:satMod val="175000"/>
                    <a:alpha val="40000"/>
                  </a:schemeClr>
                </a:glow>
              </a:effectLst>
            </c:spPr>
            <c:extLst>
              <c:ext xmlns:c16="http://schemas.microsoft.com/office/drawing/2014/chart" uri="{C3380CC4-5D6E-409C-BE32-E72D297353CC}">
                <c16:uniqueId val="{0000000C-8AE6-4174-B049-B86BAA9528BA}"/>
              </c:ext>
            </c:extLst>
          </c:dPt>
          <c:dLbls>
            <c:spPr>
              <a:noFill/>
              <a:ln w="25400">
                <a:noFill/>
              </a:ln>
            </c:spPr>
            <c:txPr>
              <a:bodyPr wrap="square" lIns="38100" tIns="19050" rIns="38100" bIns="19050" anchor="t" anchorCtr="0">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'stage counts 2021nov30 end mnth'!$M$23:$Z$24</c:f>
              <c:multiLvlStrCache>
                <c:ptCount val="14"/>
                <c:lvl>
                  <c:pt idx="0">
                    <c:v>Two Years Ago</c:v>
                  </c:pt>
                  <c:pt idx="1">
                    <c:v>One Year Ago</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lvl>
                <c:lvl>
                  <c:pt idx="2">
                    <c:v>2020</c:v>
                  </c:pt>
                  <c:pt idx="3">
                    <c:v>2021</c:v>
                  </c:pt>
                </c:lvl>
              </c:multiLvlStrCache>
            </c:multiLvlStrRef>
          </c:cat>
          <c:val>
            <c:numRef>
              <c:f>'stage counts 2021nov30 end mnth'!$M$29:$Z$29</c:f>
              <c:numCache>
                <c:formatCode>General</c:formatCode>
                <c:ptCount val="14"/>
                <c:pt idx="0">
                  <c:v>176</c:v>
                </c:pt>
                <c:pt idx="1">
                  <c:v>14</c:v>
                </c:pt>
                <c:pt idx="2">
                  <c:v>12</c:v>
                </c:pt>
                <c:pt idx="3">
                  <c:v>10</c:v>
                </c:pt>
                <c:pt idx="4">
                  <c:v>10</c:v>
                </c:pt>
                <c:pt idx="5">
                  <c:v>10</c:v>
                </c:pt>
                <c:pt idx="6">
                  <c:v>10</c:v>
                </c:pt>
                <c:pt idx="7">
                  <c:v>10</c:v>
                </c:pt>
                <c:pt idx="8">
                  <c:v>10</c:v>
                </c:pt>
                <c:pt idx="9">
                  <c:v>10</c:v>
                </c:pt>
                <c:pt idx="10">
                  <c:v>9</c:v>
                </c:pt>
                <c:pt idx="11">
                  <c:v>9</c:v>
                </c:pt>
                <c:pt idx="12">
                  <c:v>9</c:v>
                </c:pt>
                <c:pt idx="13">
                  <c:v>9</c:v>
                </c:pt>
              </c:numCache>
            </c:numRef>
          </c:val>
          <c:extLst>
            <c:ext xmlns:c16="http://schemas.microsoft.com/office/drawing/2014/chart" uri="{C3380CC4-5D6E-409C-BE32-E72D297353CC}">
              <c16:uniqueId val="{0000000D-8AE6-4174-B049-B86BAA9528BA}"/>
            </c:ext>
          </c:extLst>
        </c:ser>
        <c:dLbls>
          <c:showLegendKey val="0"/>
          <c:showVal val="0"/>
          <c:showCatName val="0"/>
          <c:showSerName val="0"/>
          <c:showPercent val="0"/>
          <c:showBubbleSize val="0"/>
        </c:dLbls>
        <c:gapWidth val="50"/>
        <c:overlap val="100"/>
        <c:axId val="602662408"/>
        <c:axId val="1"/>
      </c:barChart>
      <c:catAx>
        <c:axId val="60266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in val="0"/>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662408"/>
        <c:crosses val="autoZero"/>
        <c:crossBetween val="between"/>
      </c:valAx>
      <c:spPr>
        <a:noFill/>
        <a:ln w="25400">
          <a:noFill/>
        </a:ln>
      </c:spPr>
    </c:plotArea>
    <c:legend>
      <c:legendPos val="r"/>
      <c:layout>
        <c:manualLayout>
          <c:xMode val="edge"/>
          <c:yMode val="edge"/>
          <c:x val="0.76880115467177812"/>
          <c:y val="0.11614092469210582"/>
          <c:w val="0.11403863921563218"/>
          <c:h val="9.4921057944680004E-2"/>
        </c:manualLayout>
      </c:layout>
      <c:overlay val="1"/>
      <c:spPr>
        <a:solidFill>
          <a:schemeClr val="bg1">
            <a:alpha val="67000"/>
          </a:schemeClr>
        </a:solidFill>
        <a:ln>
          <a:solidFill>
            <a:schemeClr val="tx1">
              <a:lumMod val="95000"/>
              <a:lumOff val="5000"/>
            </a:schemeClr>
          </a:solidFill>
        </a:ln>
      </c:spPr>
    </c:legend>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Foster Children/Youthin Custody at</a:t>
            </a:r>
            <a:r>
              <a:rPr lang="en-US" b="1" baseline="0"/>
              <a:t> End of Month</a:t>
            </a:r>
            <a:endParaRPr lang="en-US" b="1"/>
          </a:p>
        </c:rich>
      </c:tx>
      <c:overlay val="0"/>
      <c:spPr>
        <a:noFill/>
        <a:ln w="25400">
          <a:noFill/>
        </a:ln>
      </c:spPr>
    </c:title>
    <c:autoTitleDeleted val="0"/>
    <c:plotArea>
      <c:layout/>
      <c:barChart>
        <c:barDir val="col"/>
        <c:grouping val="stacked"/>
        <c:varyColors val="0"/>
        <c:ser>
          <c:idx val="0"/>
          <c:order val="0"/>
          <c:tx>
            <c:strRef>
              <c:f>'foster summaries 2021dec31 12mn'!$Y$6</c:f>
              <c:strCache>
                <c:ptCount val="1"/>
                <c:pt idx="0">
                  <c:v>Age: 0 to 17</c:v>
                </c:pt>
              </c:strCache>
            </c:strRef>
          </c:tx>
          <c:spPr>
            <a:solidFill>
              <a:srgbClr val="000099"/>
            </a:solidFill>
            <a:ln w="25400">
              <a:solidFill>
                <a:srgbClr val="00FFFF"/>
              </a:solidFill>
            </a:ln>
          </c:spPr>
          <c:invertIfNegative val="0"/>
          <c:dPt>
            <c:idx val="0"/>
            <c:invertIfNegative val="0"/>
            <c:bubble3D val="0"/>
            <c:spPr>
              <a:solidFill>
                <a:schemeClr val="accent5">
                  <a:lumMod val="60000"/>
                  <a:lumOff val="40000"/>
                </a:schemeClr>
              </a:solidFill>
              <a:ln w="50800">
                <a:noFill/>
              </a:ln>
            </c:spPr>
            <c:extLst>
              <c:ext xmlns:c16="http://schemas.microsoft.com/office/drawing/2014/chart" uri="{C3380CC4-5D6E-409C-BE32-E72D297353CC}">
                <c16:uniqueId val="{00000001-5239-4DB2-8D40-C147116E4FBC}"/>
              </c:ext>
            </c:extLst>
          </c:dPt>
          <c:dPt>
            <c:idx val="1"/>
            <c:invertIfNegative val="0"/>
            <c:bubble3D val="0"/>
            <c:spPr>
              <a:solidFill>
                <a:srgbClr val="0070C0"/>
              </a:solidFill>
              <a:ln w="25400">
                <a:noFill/>
              </a:ln>
            </c:spPr>
            <c:extLst>
              <c:ext xmlns:c16="http://schemas.microsoft.com/office/drawing/2014/chart" uri="{C3380CC4-5D6E-409C-BE32-E72D297353CC}">
                <c16:uniqueId val="{00000003-5239-4DB2-8D40-C147116E4FBC}"/>
              </c:ext>
            </c:extLst>
          </c:dPt>
          <c:dPt>
            <c:idx val="13"/>
            <c:invertIfNegative val="0"/>
            <c:bubble3D val="0"/>
            <c:spPr>
              <a:solidFill>
                <a:srgbClr val="000099"/>
              </a:solidFill>
              <a:ln w="38100">
                <a:solidFill>
                  <a:srgbClr val="00FFFF"/>
                </a:solidFill>
              </a:ln>
              <a:effectLst>
                <a:glow rad="63500">
                  <a:srgbClr val="0000FF">
                    <a:alpha val="40000"/>
                  </a:srgbClr>
                </a:glow>
              </a:effectLst>
            </c:spPr>
            <c:extLst>
              <c:ext xmlns:c16="http://schemas.microsoft.com/office/drawing/2014/chart" uri="{C3380CC4-5D6E-409C-BE32-E72D297353CC}">
                <c16:uniqueId val="{00000005-5239-4DB2-8D40-C147116E4FBC}"/>
              </c:ext>
            </c:extLst>
          </c:dPt>
          <c:dLbls>
            <c:spPr>
              <a:noFill/>
              <a:ln w="25400">
                <a:noFill/>
              </a:ln>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'foster summaries 2021dec31 12mn'!$W$7:$X$20</c:f>
              <c:multiLvlStrCache>
                <c:ptCount val="14"/>
                <c:lvl>
                  <c:pt idx="0">
                    <c:v>Two Years Ago</c:v>
                  </c:pt>
                  <c:pt idx="1">
                    <c:v>One Year Ago</c:v>
                  </c:pt>
                  <c:pt idx="2">
                    <c:v>January  </c:v>
                  </c:pt>
                  <c:pt idx="3">
                    <c:v>February </c:v>
                  </c:pt>
                  <c:pt idx="4">
                    <c:v>March    </c:v>
                  </c:pt>
                  <c:pt idx="5">
                    <c:v>April    </c:v>
                  </c:pt>
                  <c:pt idx="6">
                    <c:v>May      </c:v>
                  </c:pt>
                  <c:pt idx="7">
                    <c:v>June     </c:v>
                  </c:pt>
                  <c:pt idx="8">
                    <c:v>July     </c:v>
                  </c:pt>
                  <c:pt idx="9">
                    <c:v>August   </c:v>
                  </c:pt>
                  <c:pt idx="10">
                    <c:v>September</c:v>
                  </c:pt>
                  <c:pt idx="11">
                    <c:v>October  </c:v>
                  </c:pt>
                  <c:pt idx="12">
                    <c:v>November </c:v>
                  </c:pt>
                  <c:pt idx="13">
                    <c:v>December </c:v>
                  </c:pt>
                </c:lvl>
                <c:lvl>
                  <c:pt idx="2">
                    <c:v>2021</c:v>
                  </c:pt>
                  <c:pt idx="3">
                    <c:v>2021</c:v>
                  </c:pt>
                  <c:pt idx="4">
                    <c:v>2021</c:v>
                  </c:pt>
                  <c:pt idx="5">
                    <c:v>2021</c:v>
                  </c:pt>
                  <c:pt idx="6">
                    <c:v>2021</c:v>
                  </c:pt>
                  <c:pt idx="7">
                    <c:v>2021</c:v>
                  </c:pt>
                  <c:pt idx="8">
                    <c:v>2021</c:v>
                  </c:pt>
                  <c:pt idx="9">
                    <c:v>2021</c:v>
                  </c:pt>
                  <c:pt idx="10">
                    <c:v>2021</c:v>
                  </c:pt>
                  <c:pt idx="11">
                    <c:v>2021</c:v>
                  </c:pt>
                  <c:pt idx="12">
                    <c:v>2021</c:v>
                  </c:pt>
                  <c:pt idx="13">
                    <c:v>2021</c:v>
                  </c:pt>
                </c:lvl>
              </c:multiLvlStrCache>
            </c:multiLvlStrRef>
          </c:cat>
          <c:val>
            <c:numRef>
              <c:f>'foster summaries 2021dec31 12mn'!$Y$7:$Y$20</c:f>
              <c:numCache>
                <c:formatCode>General</c:formatCode>
                <c:ptCount val="14"/>
                <c:pt idx="0">
                  <c:v>12420</c:v>
                </c:pt>
                <c:pt idx="1">
                  <c:v>11101</c:v>
                </c:pt>
                <c:pt idx="2">
                  <c:v>11086</c:v>
                </c:pt>
                <c:pt idx="3">
                  <c:v>11063</c:v>
                </c:pt>
                <c:pt idx="4">
                  <c:v>11022</c:v>
                </c:pt>
                <c:pt idx="5">
                  <c:v>10956</c:v>
                </c:pt>
                <c:pt idx="6">
                  <c:v>10881</c:v>
                </c:pt>
                <c:pt idx="7">
                  <c:v>10767</c:v>
                </c:pt>
                <c:pt idx="8">
                  <c:v>10749</c:v>
                </c:pt>
                <c:pt idx="9">
                  <c:v>10642</c:v>
                </c:pt>
                <c:pt idx="10">
                  <c:v>10619</c:v>
                </c:pt>
                <c:pt idx="11">
                  <c:v>10739</c:v>
                </c:pt>
                <c:pt idx="12">
                  <c:v>10616</c:v>
                </c:pt>
                <c:pt idx="13">
                  <c:v>10541</c:v>
                </c:pt>
              </c:numCache>
            </c:numRef>
          </c:val>
          <c:extLst>
            <c:ext xmlns:c16="http://schemas.microsoft.com/office/drawing/2014/chart" uri="{C3380CC4-5D6E-409C-BE32-E72D297353CC}">
              <c16:uniqueId val="{00000006-5239-4DB2-8D40-C147116E4FBC}"/>
            </c:ext>
          </c:extLst>
        </c:ser>
        <c:ser>
          <c:idx val="1"/>
          <c:order val="1"/>
          <c:tx>
            <c:strRef>
              <c:f>'foster summaries 2021dec31 12mn'!$Z$6</c:f>
              <c:strCache>
                <c:ptCount val="1"/>
                <c:pt idx="0">
                  <c:v>Age: 18 to 22</c:v>
                </c:pt>
              </c:strCache>
            </c:strRef>
          </c:tx>
          <c:spPr>
            <a:solidFill>
              <a:srgbClr val="00FF00"/>
            </a:solidFill>
          </c:spPr>
          <c:invertIfNegative val="0"/>
          <c:dPt>
            <c:idx val="0"/>
            <c:invertIfNegative val="0"/>
            <c:bubble3D val="0"/>
            <c:spPr>
              <a:solidFill>
                <a:srgbClr val="CCFF99"/>
              </a:solidFill>
            </c:spPr>
            <c:extLst>
              <c:ext xmlns:c16="http://schemas.microsoft.com/office/drawing/2014/chart" uri="{C3380CC4-5D6E-409C-BE32-E72D297353CC}">
                <c16:uniqueId val="{00000008-5239-4DB2-8D40-C147116E4FBC}"/>
              </c:ext>
            </c:extLst>
          </c:dPt>
          <c:dPt>
            <c:idx val="1"/>
            <c:invertIfNegative val="0"/>
            <c:bubble3D val="0"/>
            <c:spPr>
              <a:solidFill>
                <a:srgbClr val="99FF66"/>
              </a:solidFill>
            </c:spPr>
            <c:extLst>
              <c:ext xmlns:c16="http://schemas.microsoft.com/office/drawing/2014/chart" uri="{C3380CC4-5D6E-409C-BE32-E72D297353CC}">
                <c16:uniqueId val="{0000000A-5239-4DB2-8D40-C147116E4FBC}"/>
              </c:ext>
            </c:extLst>
          </c:dPt>
          <c:dPt>
            <c:idx val="13"/>
            <c:invertIfNegative val="0"/>
            <c:bubble3D val="0"/>
            <c:spPr>
              <a:solidFill>
                <a:srgbClr val="00FF00"/>
              </a:solidFill>
              <a:ln w="38100">
                <a:solidFill>
                  <a:srgbClr val="00FFFF"/>
                </a:solidFill>
              </a:ln>
              <a:effectLst>
                <a:glow rad="63500">
                  <a:srgbClr val="0000FF">
                    <a:alpha val="40000"/>
                  </a:srgbClr>
                </a:glow>
              </a:effectLst>
            </c:spPr>
            <c:extLst>
              <c:ext xmlns:c16="http://schemas.microsoft.com/office/drawing/2014/chart" uri="{C3380CC4-5D6E-409C-BE32-E72D297353CC}">
                <c16:uniqueId val="{0000000C-5239-4DB2-8D40-C147116E4FBC}"/>
              </c:ext>
            </c:extLst>
          </c:dPt>
          <c:dLbls>
            <c:dLbl>
              <c:idx val="0"/>
              <c:spPr>
                <a:noFill/>
                <a:ln w="25400">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8-5239-4DB2-8D40-C147116E4FBC}"/>
                </c:ext>
              </c:extLst>
            </c:dLbl>
            <c:dLbl>
              <c:idx val="13"/>
              <c:spPr>
                <a:noFill/>
                <a:ln w="38100">
                  <a:noFill/>
                </a:ln>
                <a:effectLst>
                  <a:glow rad="101600">
                    <a:schemeClr val="accent1">
                      <a:satMod val="175000"/>
                      <a:alpha val="40000"/>
                    </a:schemeClr>
                  </a:glow>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C-5239-4DB2-8D40-C147116E4FBC}"/>
                </c:ext>
              </c:extLst>
            </c:dLbl>
            <c:spPr>
              <a:noFill/>
              <a:ln w="25400">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'foster summaries 2021dec31 12mn'!$W$7:$X$20</c:f>
              <c:multiLvlStrCache>
                <c:ptCount val="14"/>
                <c:lvl>
                  <c:pt idx="0">
                    <c:v>Two Years Ago</c:v>
                  </c:pt>
                  <c:pt idx="1">
                    <c:v>One Year Ago</c:v>
                  </c:pt>
                  <c:pt idx="2">
                    <c:v>January  </c:v>
                  </c:pt>
                  <c:pt idx="3">
                    <c:v>February </c:v>
                  </c:pt>
                  <c:pt idx="4">
                    <c:v>March    </c:v>
                  </c:pt>
                  <c:pt idx="5">
                    <c:v>April    </c:v>
                  </c:pt>
                  <c:pt idx="6">
                    <c:v>May      </c:v>
                  </c:pt>
                  <c:pt idx="7">
                    <c:v>June     </c:v>
                  </c:pt>
                  <c:pt idx="8">
                    <c:v>July     </c:v>
                  </c:pt>
                  <c:pt idx="9">
                    <c:v>August   </c:v>
                  </c:pt>
                  <c:pt idx="10">
                    <c:v>September</c:v>
                  </c:pt>
                  <c:pt idx="11">
                    <c:v>October  </c:v>
                  </c:pt>
                  <c:pt idx="12">
                    <c:v>November </c:v>
                  </c:pt>
                  <c:pt idx="13">
                    <c:v>December </c:v>
                  </c:pt>
                </c:lvl>
                <c:lvl>
                  <c:pt idx="2">
                    <c:v>2021</c:v>
                  </c:pt>
                  <c:pt idx="3">
                    <c:v>2021</c:v>
                  </c:pt>
                  <c:pt idx="4">
                    <c:v>2021</c:v>
                  </c:pt>
                  <c:pt idx="5">
                    <c:v>2021</c:v>
                  </c:pt>
                  <c:pt idx="6">
                    <c:v>2021</c:v>
                  </c:pt>
                  <c:pt idx="7">
                    <c:v>2021</c:v>
                  </c:pt>
                  <c:pt idx="8">
                    <c:v>2021</c:v>
                  </c:pt>
                  <c:pt idx="9">
                    <c:v>2021</c:v>
                  </c:pt>
                  <c:pt idx="10">
                    <c:v>2021</c:v>
                  </c:pt>
                  <c:pt idx="11">
                    <c:v>2021</c:v>
                  </c:pt>
                  <c:pt idx="12">
                    <c:v>2021</c:v>
                  </c:pt>
                  <c:pt idx="13">
                    <c:v>2021</c:v>
                  </c:pt>
                </c:lvl>
              </c:multiLvlStrCache>
            </c:multiLvlStrRef>
          </c:cat>
          <c:val>
            <c:numRef>
              <c:f>'foster summaries 2021dec31 12mn'!$Z$7:$Z$20</c:f>
              <c:numCache>
                <c:formatCode>General</c:formatCode>
                <c:ptCount val="14"/>
                <c:pt idx="0">
                  <c:v>719</c:v>
                </c:pt>
                <c:pt idx="1">
                  <c:v>765</c:v>
                </c:pt>
                <c:pt idx="2">
                  <c:v>788</c:v>
                </c:pt>
                <c:pt idx="3">
                  <c:v>802</c:v>
                </c:pt>
                <c:pt idx="4">
                  <c:v>807</c:v>
                </c:pt>
                <c:pt idx="5">
                  <c:v>808</c:v>
                </c:pt>
                <c:pt idx="6">
                  <c:v>810</c:v>
                </c:pt>
                <c:pt idx="7">
                  <c:v>805</c:v>
                </c:pt>
                <c:pt idx="8">
                  <c:v>805</c:v>
                </c:pt>
                <c:pt idx="9">
                  <c:v>799</c:v>
                </c:pt>
                <c:pt idx="10">
                  <c:v>708</c:v>
                </c:pt>
                <c:pt idx="11">
                  <c:v>706</c:v>
                </c:pt>
                <c:pt idx="12">
                  <c:v>701</c:v>
                </c:pt>
                <c:pt idx="13">
                  <c:v>722</c:v>
                </c:pt>
              </c:numCache>
            </c:numRef>
          </c:val>
          <c:extLst>
            <c:ext xmlns:c16="http://schemas.microsoft.com/office/drawing/2014/chart" uri="{C3380CC4-5D6E-409C-BE32-E72D297353CC}">
              <c16:uniqueId val="{0000000D-5239-4DB2-8D40-C147116E4FBC}"/>
            </c:ext>
          </c:extLst>
        </c:ser>
        <c:dLbls>
          <c:showLegendKey val="0"/>
          <c:showVal val="0"/>
          <c:showCatName val="0"/>
          <c:showSerName val="0"/>
          <c:showPercent val="0"/>
          <c:showBubbleSize val="0"/>
        </c:dLbls>
        <c:gapWidth val="50"/>
        <c:overlap val="100"/>
        <c:axId val="282752680"/>
        <c:axId val="1"/>
      </c:barChart>
      <c:catAx>
        <c:axId val="282752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6350" cap="flat" cmpd="sng" algn="ctr">
              <a:solidFill>
                <a:schemeClr val="bg1">
                  <a:lumMod val="50000"/>
                  <a:alpha val="50000"/>
                </a:schemeClr>
              </a:solidFill>
              <a:prstDash val="sysDot"/>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2752680"/>
        <c:crosses val="autoZero"/>
        <c:crossBetween val="between"/>
      </c:valAx>
      <c:spPr>
        <a:noFill/>
        <a:ln w="25400">
          <a:noFill/>
        </a:ln>
      </c:spPr>
    </c:plotArea>
    <c:legend>
      <c:legendPos val="b"/>
      <c:layout>
        <c:manualLayout>
          <c:xMode val="edge"/>
          <c:yMode val="edge"/>
          <c:x val="0.23387001553984221"/>
          <c:y val="0.13032276370859044"/>
          <c:w val="0.25470649030061043"/>
          <c:h val="4.8973867871505664E-2"/>
        </c:manualLayout>
      </c:layout>
      <c:overlay val="1"/>
      <c:spPr>
        <a:solidFill>
          <a:schemeClr val="bg1"/>
        </a:solidFill>
        <a:ln>
          <a:solidFill>
            <a:schemeClr val="tx1">
              <a:lumMod val="95000"/>
              <a:lumOff val="5000"/>
            </a:schemeClr>
          </a:solid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95000"/>
          <a:lumOff val="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Foster Entry</a:t>
            </a:r>
            <a:r>
              <a:rPr lang="en-US" sz="1800" b="1" baseline="0" dirty="0"/>
              <a:t> and Exit</a:t>
            </a:r>
          </a:p>
          <a:p>
            <a:pPr>
              <a:defRPr sz="1800" b="0" i="0" u="none" strike="noStrike" kern="1200" spc="0" baseline="0">
                <a:solidFill>
                  <a:schemeClr val="tx1">
                    <a:lumMod val="65000"/>
                    <a:lumOff val="35000"/>
                  </a:schemeClr>
                </a:solidFill>
                <a:latin typeface="+mn-lt"/>
                <a:ea typeface="+mn-ea"/>
                <a:cs typeface="+mn-cs"/>
              </a:defRPr>
            </a:pPr>
            <a:r>
              <a:rPr lang="en-US" sz="1800" b="1" baseline="0" dirty="0"/>
              <a:t>2019 December – 2021 November</a:t>
            </a:r>
          </a:p>
        </c:rich>
      </c:tx>
      <c:overlay val="0"/>
      <c:spPr>
        <a:noFill/>
        <a:ln w="25400">
          <a:noFill/>
        </a:ln>
      </c:spPr>
    </c:title>
    <c:autoTitleDeleted val="0"/>
    <c:plotArea>
      <c:layout/>
      <c:barChart>
        <c:barDir val="col"/>
        <c:grouping val="clustered"/>
        <c:varyColors val="0"/>
        <c:ser>
          <c:idx val="0"/>
          <c:order val="0"/>
          <c:tx>
            <c:strRef>
              <c:f>'foster entry, exit chart'!$D$1</c:f>
              <c:strCache>
                <c:ptCount val="1"/>
                <c:pt idx="0">
                  <c:v>foster_entries</c:v>
                </c:pt>
              </c:strCache>
            </c:strRef>
          </c:tx>
          <c:spPr>
            <a:solidFill>
              <a:srgbClr val="00B0F0"/>
            </a:solidFill>
            <a:ln w="25400">
              <a:noFill/>
            </a:ln>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FD-42CB-B2C0-050D539BF9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'foster entry, exit chart'!$A$2:$C$25</c:f>
              <c:multiLvlStrCache>
                <c:ptCount val="24"/>
                <c:lvl>
                  <c:pt idx="0">
                    <c:v>December </c:v>
                  </c:pt>
                  <c:pt idx="1">
                    <c:v>January  </c:v>
                  </c:pt>
                  <c:pt idx="2">
                    <c:v>February </c:v>
                  </c:pt>
                  <c:pt idx="3">
                    <c:v>March    </c:v>
                  </c:pt>
                  <c:pt idx="4">
                    <c:v>April    </c:v>
                  </c:pt>
                  <c:pt idx="5">
                    <c:v>May      </c:v>
                  </c:pt>
                  <c:pt idx="6">
                    <c:v>June     </c:v>
                  </c:pt>
                  <c:pt idx="7">
                    <c:v>July     </c:v>
                  </c:pt>
                  <c:pt idx="8">
                    <c:v>August   </c:v>
                  </c:pt>
                  <c:pt idx="9">
                    <c:v>September</c:v>
                  </c:pt>
                  <c:pt idx="10">
                    <c:v>October  </c:v>
                  </c:pt>
                  <c:pt idx="11">
                    <c:v>November </c:v>
                  </c:pt>
                  <c:pt idx="12">
                    <c:v>December </c:v>
                  </c:pt>
                  <c:pt idx="13">
                    <c:v>January  </c:v>
                  </c:pt>
                  <c:pt idx="14">
                    <c:v>February </c:v>
                  </c:pt>
                  <c:pt idx="15">
                    <c:v>March    </c:v>
                  </c:pt>
                  <c:pt idx="16">
                    <c:v>April    </c:v>
                  </c:pt>
                  <c:pt idx="17">
                    <c:v>May      </c:v>
                  </c:pt>
                  <c:pt idx="18">
                    <c:v>June     </c:v>
                  </c:pt>
                  <c:pt idx="19">
                    <c:v>July     </c:v>
                  </c:pt>
                  <c:pt idx="20">
                    <c:v>August   </c:v>
                  </c:pt>
                  <c:pt idx="21">
                    <c:v>September</c:v>
                  </c:pt>
                  <c:pt idx="22">
                    <c:v>October  </c:v>
                  </c:pt>
                  <c:pt idx="23">
                    <c:v>November </c:v>
                  </c:pt>
                </c:lvl>
                <c:lvl>
                  <c:pt idx="0">
                    <c:v>2019</c:v>
                  </c:pt>
                  <c:pt idx="1">
                    <c:v>2020</c:v>
                  </c:pt>
                  <c:pt idx="2">
                    <c:v>2020</c:v>
                  </c:pt>
                  <c:pt idx="3">
                    <c:v>2020</c:v>
                  </c:pt>
                  <c:pt idx="4">
                    <c:v>2020</c:v>
                  </c:pt>
                  <c:pt idx="5">
                    <c:v>2020</c:v>
                  </c:pt>
                  <c:pt idx="6">
                    <c:v>2020</c:v>
                  </c:pt>
                  <c:pt idx="7">
                    <c:v>2020</c:v>
                  </c:pt>
                  <c:pt idx="8">
                    <c:v>2020</c:v>
                  </c:pt>
                  <c:pt idx="9">
                    <c:v>2020</c:v>
                  </c:pt>
                  <c:pt idx="10">
                    <c:v>2020</c:v>
                  </c:pt>
                  <c:pt idx="11">
                    <c:v>2020</c:v>
                  </c:pt>
                  <c:pt idx="12">
                    <c:v>2020</c:v>
                  </c:pt>
                  <c:pt idx="13">
                    <c:v>2021</c:v>
                  </c:pt>
                  <c:pt idx="14">
                    <c:v>2021</c:v>
                  </c:pt>
                  <c:pt idx="15">
                    <c:v>2021</c:v>
                  </c:pt>
                  <c:pt idx="16">
                    <c:v>2021</c:v>
                  </c:pt>
                  <c:pt idx="17">
                    <c:v>2021</c:v>
                  </c:pt>
                  <c:pt idx="18">
                    <c:v>2021</c:v>
                  </c:pt>
                  <c:pt idx="19">
                    <c:v>2021</c:v>
                  </c:pt>
                  <c:pt idx="20">
                    <c:v>2021</c:v>
                  </c:pt>
                  <c:pt idx="21">
                    <c:v>2021</c:v>
                  </c:pt>
                  <c:pt idx="22">
                    <c:v>2021</c:v>
                  </c:pt>
                  <c:pt idx="23">
                    <c:v>2021</c:v>
                  </c:pt>
                </c:lvl>
              </c:multiLvlStrCache>
            </c:multiLvlStrRef>
          </c:cat>
          <c:val>
            <c:numRef>
              <c:f>'foster entry, exit chart'!$D$2:$D$25</c:f>
              <c:numCache>
                <c:formatCode>General</c:formatCode>
                <c:ptCount val="24"/>
                <c:pt idx="0">
                  <c:v>477</c:v>
                </c:pt>
                <c:pt idx="1">
                  <c:v>546</c:v>
                </c:pt>
                <c:pt idx="2">
                  <c:v>484</c:v>
                </c:pt>
                <c:pt idx="3">
                  <c:v>383</c:v>
                </c:pt>
                <c:pt idx="4">
                  <c:v>241</c:v>
                </c:pt>
                <c:pt idx="5">
                  <c:v>261</c:v>
                </c:pt>
                <c:pt idx="6">
                  <c:v>344</c:v>
                </c:pt>
                <c:pt idx="7">
                  <c:v>366</c:v>
                </c:pt>
                <c:pt idx="8">
                  <c:v>464</c:v>
                </c:pt>
                <c:pt idx="9">
                  <c:v>464</c:v>
                </c:pt>
                <c:pt idx="10">
                  <c:v>446</c:v>
                </c:pt>
                <c:pt idx="11">
                  <c:v>310</c:v>
                </c:pt>
                <c:pt idx="12">
                  <c:v>392</c:v>
                </c:pt>
                <c:pt idx="13">
                  <c:v>359</c:v>
                </c:pt>
                <c:pt idx="14">
                  <c:v>414</c:v>
                </c:pt>
                <c:pt idx="15">
                  <c:v>512</c:v>
                </c:pt>
                <c:pt idx="16">
                  <c:v>386</c:v>
                </c:pt>
                <c:pt idx="17">
                  <c:v>349</c:v>
                </c:pt>
                <c:pt idx="18">
                  <c:v>425</c:v>
                </c:pt>
                <c:pt idx="19">
                  <c:v>410</c:v>
                </c:pt>
                <c:pt idx="20">
                  <c:v>438</c:v>
                </c:pt>
                <c:pt idx="21">
                  <c:v>446</c:v>
                </c:pt>
                <c:pt idx="22">
                  <c:v>494</c:v>
                </c:pt>
                <c:pt idx="23">
                  <c:v>380</c:v>
                </c:pt>
              </c:numCache>
            </c:numRef>
          </c:val>
          <c:extLst>
            <c:ext xmlns:c16="http://schemas.microsoft.com/office/drawing/2014/chart" uri="{C3380CC4-5D6E-409C-BE32-E72D297353CC}">
              <c16:uniqueId val="{00000001-63FD-42CB-B2C0-050D539BF904}"/>
            </c:ext>
          </c:extLst>
        </c:ser>
        <c:ser>
          <c:idx val="1"/>
          <c:order val="1"/>
          <c:tx>
            <c:strRef>
              <c:f>'foster entry, exit chart'!$E$1</c:f>
              <c:strCache>
                <c:ptCount val="1"/>
                <c:pt idx="0">
                  <c:v>foster_exits</c:v>
                </c:pt>
              </c:strCache>
            </c:strRef>
          </c:tx>
          <c:spPr>
            <a:solidFill>
              <a:srgbClr val="000099"/>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FD-42CB-B2C0-050D539BF9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multiLvlStrRef>
              <c:f>'foster entry, exit chart'!$A$2:$C$25</c:f>
              <c:multiLvlStrCache>
                <c:ptCount val="24"/>
                <c:lvl>
                  <c:pt idx="0">
                    <c:v>December </c:v>
                  </c:pt>
                  <c:pt idx="1">
                    <c:v>January  </c:v>
                  </c:pt>
                  <c:pt idx="2">
                    <c:v>February </c:v>
                  </c:pt>
                  <c:pt idx="3">
                    <c:v>March    </c:v>
                  </c:pt>
                  <c:pt idx="4">
                    <c:v>April    </c:v>
                  </c:pt>
                  <c:pt idx="5">
                    <c:v>May      </c:v>
                  </c:pt>
                  <c:pt idx="6">
                    <c:v>June     </c:v>
                  </c:pt>
                  <c:pt idx="7">
                    <c:v>July     </c:v>
                  </c:pt>
                  <c:pt idx="8">
                    <c:v>August   </c:v>
                  </c:pt>
                  <c:pt idx="9">
                    <c:v>September</c:v>
                  </c:pt>
                  <c:pt idx="10">
                    <c:v>October  </c:v>
                  </c:pt>
                  <c:pt idx="11">
                    <c:v>November </c:v>
                  </c:pt>
                  <c:pt idx="12">
                    <c:v>December </c:v>
                  </c:pt>
                  <c:pt idx="13">
                    <c:v>January  </c:v>
                  </c:pt>
                  <c:pt idx="14">
                    <c:v>February </c:v>
                  </c:pt>
                  <c:pt idx="15">
                    <c:v>March    </c:v>
                  </c:pt>
                  <c:pt idx="16">
                    <c:v>April    </c:v>
                  </c:pt>
                  <c:pt idx="17">
                    <c:v>May      </c:v>
                  </c:pt>
                  <c:pt idx="18">
                    <c:v>June     </c:v>
                  </c:pt>
                  <c:pt idx="19">
                    <c:v>July     </c:v>
                  </c:pt>
                  <c:pt idx="20">
                    <c:v>August   </c:v>
                  </c:pt>
                  <c:pt idx="21">
                    <c:v>September</c:v>
                  </c:pt>
                  <c:pt idx="22">
                    <c:v>October  </c:v>
                  </c:pt>
                  <c:pt idx="23">
                    <c:v>November </c:v>
                  </c:pt>
                </c:lvl>
                <c:lvl>
                  <c:pt idx="0">
                    <c:v>2019</c:v>
                  </c:pt>
                  <c:pt idx="1">
                    <c:v>2020</c:v>
                  </c:pt>
                  <c:pt idx="2">
                    <c:v>2020</c:v>
                  </c:pt>
                  <c:pt idx="3">
                    <c:v>2020</c:v>
                  </c:pt>
                  <c:pt idx="4">
                    <c:v>2020</c:v>
                  </c:pt>
                  <c:pt idx="5">
                    <c:v>2020</c:v>
                  </c:pt>
                  <c:pt idx="6">
                    <c:v>2020</c:v>
                  </c:pt>
                  <c:pt idx="7">
                    <c:v>2020</c:v>
                  </c:pt>
                  <c:pt idx="8">
                    <c:v>2020</c:v>
                  </c:pt>
                  <c:pt idx="9">
                    <c:v>2020</c:v>
                  </c:pt>
                  <c:pt idx="10">
                    <c:v>2020</c:v>
                  </c:pt>
                  <c:pt idx="11">
                    <c:v>2020</c:v>
                  </c:pt>
                  <c:pt idx="12">
                    <c:v>2020</c:v>
                  </c:pt>
                  <c:pt idx="13">
                    <c:v>2021</c:v>
                  </c:pt>
                  <c:pt idx="14">
                    <c:v>2021</c:v>
                  </c:pt>
                  <c:pt idx="15">
                    <c:v>2021</c:v>
                  </c:pt>
                  <c:pt idx="16">
                    <c:v>2021</c:v>
                  </c:pt>
                  <c:pt idx="17">
                    <c:v>2021</c:v>
                  </c:pt>
                  <c:pt idx="18">
                    <c:v>2021</c:v>
                  </c:pt>
                  <c:pt idx="19">
                    <c:v>2021</c:v>
                  </c:pt>
                  <c:pt idx="20">
                    <c:v>2021</c:v>
                  </c:pt>
                  <c:pt idx="21">
                    <c:v>2021</c:v>
                  </c:pt>
                  <c:pt idx="22">
                    <c:v>2021</c:v>
                  </c:pt>
                  <c:pt idx="23">
                    <c:v>2021</c:v>
                  </c:pt>
                </c:lvl>
              </c:multiLvlStrCache>
            </c:multiLvlStrRef>
          </c:cat>
          <c:val>
            <c:numRef>
              <c:f>'foster entry, exit chart'!$E$2:$E$25</c:f>
              <c:numCache>
                <c:formatCode>General</c:formatCode>
                <c:ptCount val="24"/>
                <c:pt idx="0">
                  <c:v>722</c:v>
                </c:pt>
                <c:pt idx="1">
                  <c:v>504</c:v>
                </c:pt>
                <c:pt idx="2">
                  <c:v>501</c:v>
                </c:pt>
                <c:pt idx="3">
                  <c:v>364</c:v>
                </c:pt>
                <c:pt idx="4">
                  <c:v>323</c:v>
                </c:pt>
                <c:pt idx="5">
                  <c:v>473</c:v>
                </c:pt>
                <c:pt idx="6">
                  <c:v>536</c:v>
                </c:pt>
                <c:pt idx="7">
                  <c:v>521</c:v>
                </c:pt>
                <c:pt idx="8">
                  <c:v>484</c:v>
                </c:pt>
                <c:pt idx="9">
                  <c:v>480</c:v>
                </c:pt>
                <c:pt idx="10">
                  <c:v>468</c:v>
                </c:pt>
                <c:pt idx="11">
                  <c:v>422</c:v>
                </c:pt>
                <c:pt idx="12">
                  <c:v>500</c:v>
                </c:pt>
                <c:pt idx="13">
                  <c:v>341</c:v>
                </c:pt>
                <c:pt idx="14">
                  <c:v>399</c:v>
                </c:pt>
                <c:pt idx="15">
                  <c:v>490</c:v>
                </c:pt>
                <c:pt idx="16">
                  <c:v>427</c:v>
                </c:pt>
                <c:pt idx="17">
                  <c:v>406</c:v>
                </c:pt>
                <c:pt idx="18">
                  <c:v>490</c:v>
                </c:pt>
                <c:pt idx="19">
                  <c:v>424</c:v>
                </c:pt>
                <c:pt idx="20">
                  <c:v>485</c:v>
                </c:pt>
                <c:pt idx="21">
                  <c:v>437</c:v>
                </c:pt>
                <c:pt idx="22">
                  <c:v>350</c:v>
                </c:pt>
                <c:pt idx="23">
                  <c:v>454</c:v>
                </c:pt>
              </c:numCache>
            </c:numRef>
          </c:val>
          <c:extLst>
            <c:ext xmlns:c16="http://schemas.microsoft.com/office/drawing/2014/chart" uri="{C3380CC4-5D6E-409C-BE32-E72D297353CC}">
              <c16:uniqueId val="{00000003-63FD-42CB-B2C0-050D539BF904}"/>
            </c:ext>
          </c:extLst>
        </c:ser>
        <c:dLbls>
          <c:showLegendKey val="0"/>
          <c:showVal val="0"/>
          <c:showCatName val="0"/>
          <c:showSerName val="0"/>
          <c:showPercent val="0"/>
          <c:showBubbleSize val="0"/>
        </c:dLbls>
        <c:gapWidth val="100"/>
        <c:axId val="831042432"/>
        <c:axId val="1"/>
      </c:barChart>
      <c:catAx>
        <c:axId val="83104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1042432"/>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Children</a:t>
            </a:r>
            <a:r>
              <a:rPr lang="en-US" sz="2000" b="1" baseline="0"/>
              <a:t> Adopted by Month</a:t>
            </a:r>
          </a:p>
          <a:p>
            <a:pPr>
              <a:defRPr sz="2000" b="1" i="0" u="none" strike="noStrike" kern="1200" spc="0" baseline="0">
                <a:solidFill>
                  <a:schemeClr val="tx1">
                    <a:lumMod val="65000"/>
                    <a:lumOff val="35000"/>
                  </a:schemeClr>
                </a:solidFill>
                <a:latin typeface="+mn-lt"/>
                <a:ea typeface="+mn-ea"/>
                <a:cs typeface="+mn-cs"/>
              </a:defRPr>
            </a:pPr>
            <a:r>
              <a:rPr lang="en-US" sz="2000" b="1" baseline="0"/>
              <a:t>2019 October - 2021 November</a:t>
            </a:r>
            <a:endParaRPr lang="en-US" sz="2000" b="1"/>
          </a:p>
        </c:rich>
      </c:tx>
      <c:overlay val="0"/>
      <c:spPr>
        <a:noFill/>
        <a:ln>
          <a:noFill/>
        </a:ln>
        <a:effectLst/>
      </c:spPr>
    </c:title>
    <c:autoTitleDeleted val="0"/>
    <c:plotArea>
      <c:layout/>
      <c:barChart>
        <c:barDir val="col"/>
        <c:grouping val="clustered"/>
        <c:varyColors val="0"/>
        <c:ser>
          <c:idx val="0"/>
          <c:order val="0"/>
          <c:tx>
            <c:strRef>
              <c:f>'adoptions data and chart'!$E$4</c:f>
              <c:strCache>
                <c:ptCount val="1"/>
                <c:pt idx="0">
                  <c:v>CHILDREN_ADOPTED</c:v>
                </c:pt>
              </c:strCache>
            </c:strRef>
          </c:tx>
          <c:spPr>
            <a:solidFill>
              <a:srgbClr val="00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'adoptions data and chart'!$B$5:$D$30</c:f>
              <c:multiLvlStrCache>
                <c:ptCount val="26"/>
                <c:lvl>
                  <c:pt idx="0">
                    <c:v>October  </c:v>
                  </c:pt>
                  <c:pt idx="1">
                    <c:v>November </c:v>
                  </c:pt>
                  <c:pt idx="2">
                    <c:v>December </c:v>
                  </c:pt>
                  <c:pt idx="3">
                    <c:v>January  </c:v>
                  </c:pt>
                  <c:pt idx="4">
                    <c:v>February </c:v>
                  </c:pt>
                  <c:pt idx="5">
                    <c:v>March    </c:v>
                  </c:pt>
                  <c:pt idx="6">
                    <c:v>April    </c:v>
                  </c:pt>
                  <c:pt idx="7">
                    <c:v>May      </c:v>
                  </c:pt>
                  <c:pt idx="8">
                    <c:v>June     </c:v>
                  </c:pt>
                  <c:pt idx="9">
                    <c:v>July     </c:v>
                  </c:pt>
                  <c:pt idx="10">
                    <c:v>August   </c:v>
                  </c:pt>
                  <c:pt idx="11">
                    <c:v>September</c:v>
                  </c:pt>
                  <c:pt idx="12">
                    <c:v>October  </c:v>
                  </c:pt>
                  <c:pt idx="13">
                    <c:v>November </c:v>
                  </c:pt>
                  <c:pt idx="14">
                    <c:v>December </c:v>
                  </c:pt>
                  <c:pt idx="15">
                    <c:v>January  </c:v>
                  </c:pt>
                  <c:pt idx="16">
                    <c:v>February </c:v>
                  </c:pt>
                  <c:pt idx="17">
                    <c:v>March    </c:v>
                  </c:pt>
                  <c:pt idx="18">
                    <c:v>April    </c:v>
                  </c:pt>
                  <c:pt idx="19">
                    <c:v>May      </c:v>
                  </c:pt>
                  <c:pt idx="20">
                    <c:v>June     </c:v>
                  </c:pt>
                  <c:pt idx="21">
                    <c:v>July     </c:v>
                  </c:pt>
                  <c:pt idx="22">
                    <c:v>August   </c:v>
                  </c:pt>
                  <c:pt idx="23">
                    <c:v>September</c:v>
                  </c:pt>
                  <c:pt idx="24">
                    <c:v>October  </c:v>
                  </c:pt>
                  <c:pt idx="25">
                    <c:v>November </c:v>
                  </c:pt>
                </c:lvl>
                <c:lvl>
                  <c:pt idx="0">
                    <c:v>2019</c:v>
                  </c:pt>
                  <c:pt idx="3">
                    <c:v>2020</c:v>
                  </c:pt>
                  <c:pt idx="15">
                    <c:v>2021</c:v>
                  </c:pt>
                </c:lvl>
              </c:multiLvlStrCache>
            </c:multiLvlStrRef>
          </c:cat>
          <c:val>
            <c:numRef>
              <c:f>'adoptions data and chart'!$E$5:$E$30</c:f>
              <c:numCache>
                <c:formatCode>General</c:formatCode>
                <c:ptCount val="26"/>
                <c:pt idx="0">
                  <c:v>127</c:v>
                </c:pt>
                <c:pt idx="1">
                  <c:v>149</c:v>
                </c:pt>
                <c:pt idx="2">
                  <c:v>177</c:v>
                </c:pt>
                <c:pt idx="3">
                  <c:v>92</c:v>
                </c:pt>
                <c:pt idx="4">
                  <c:v>119</c:v>
                </c:pt>
                <c:pt idx="5">
                  <c:v>63</c:v>
                </c:pt>
                <c:pt idx="6">
                  <c:v>102</c:v>
                </c:pt>
                <c:pt idx="7">
                  <c:v>124</c:v>
                </c:pt>
                <c:pt idx="8">
                  <c:v>103</c:v>
                </c:pt>
                <c:pt idx="9">
                  <c:v>112</c:v>
                </c:pt>
                <c:pt idx="10">
                  <c:v>106</c:v>
                </c:pt>
                <c:pt idx="11">
                  <c:v>131</c:v>
                </c:pt>
                <c:pt idx="12">
                  <c:v>76</c:v>
                </c:pt>
                <c:pt idx="13">
                  <c:v>110</c:v>
                </c:pt>
                <c:pt idx="14">
                  <c:v>152</c:v>
                </c:pt>
                <c:pt idx="15">
                  <c:v>66</c:v>
                </c:pt>
                <c:pt idx="16">
                  <c:v>87</c:v>
                </c:pt>
                <c:pt idx="17">
                  <c:v>132</c:v>
                </c:pt>
                <c:pt idx="18">
                  <c:v>121</c:v>
                </c:pt>
                <c:pt idx="19">
                  <c:v>103</c:v>
                </c:pt>
                <c:pt idx="20">
                  <c:v>100</c:v>
                </c:pt>
                <c:pt idx="21">
                  <c:v>89</c:v>
                </c:pt>
                <c:pt idx="22">
                  <c:v>111</c:v>
                </c:pt>
                <c:pt idx="23">
                  <c:v>115</c:v>
                </c:pt>
                <c:pt idx="24">
                  <c:v>75</c:v>
                </c:pt>
                <c:pt idx="25">
                  <c:v>115</c:v>
                </c:pt>
              </c:numCache>
            </c:numRef>
          </c:val>
          <c:extLst>
            <c:ext xmlns:c16="http://schemas.microsoft.com/office/drawing/2014/chart" uri="{C3380CC4-5D6E-409C-BE32-E72D297353CC}">
              <c16:uniqueId val="{00000000-48A4-48F0-91C6-05B996CB3D10}"/>
            </c:ext>
          </c:extLst>
        </c:ser>
        <c:dLbls>
          <c:showLegendKey val="0"/>
          <c:showVal val="0"/>
          <c:showCatName val="0"/>
          <c:showSerName val="0"/>
          <c:showPercent val="0"/>
          <c:showBubbleSize val="0"/>
        </c:dLbls>
        <c:gapWidth val="50"/>
        <c:axId val="651226960"/>
        <c:axId val="1"/>
      </c:barChart>
      <c:catAx>
        <c:axId val="65122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max val="1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12269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Unduplicated Families Served Across All Programs</a:t>
            </a:r>
          </a:p>
        </c:rich>
      </c:tx>
      <c:layout>
        <c:manualLayout>
          <c:xMode val="edge"/>
          <c:yMode val="edge"/>
          <c:x val="0.371794901482990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Unduplicated Families Across All Programs</c:v>
                </c:pt>
              </c:strCache>
            </c:strRef>
          </c:tx>
          <c:spPr>
            <a:solidFill>
              <a:schemeClr val="accent1"/>
            </a:solidFill>
            <a:ln>
              <a:noFill/>
            </a:ln>
            <a:effectLst/>
          </c:spPr>
          <c:invertIfNegative val="0"/>
          <c:cat>
            <c:strRef>
              <c:f>Sheet1!$A$2:$A$13</c:f>
              <c:strCache>
                <c:ptCount val="12"/>
                <c:pt idx="0">
                  <c:v>Dec 2020</c:v>
                </c:pt>
                <c:pt idx="1">
                  <c:v>Jan 2021</c:v>
                </c:pt>
                <c:pt idx="2">
                  <c:v>Feb 2021</c:v>
                </c:pt>
                <c:pt idx="3">
                  <c:v>Mar 2021</c:v>
                </c:pt>
                <c:pt idx="4">
                  <c:v>Apr 2021</c:v>
                </c:pt>
                <c:pt idx="5">
                  <c:v>May 2021</c:v>
                </c:pt>
                <c:pt idx="6">
                  <c:v>June 2021</c:v>
                </c:pt>
                <c:pt idx="7">
                  <c:v>July 2021</c:v>
                </c:pt>
                <c:pt idx="8">
                  <c:v>Aug 2021</c:v>
                </c:pt>
                <c:pt idx="9">
                  <c:v>Sept 2021</c:v>
                </c:pt>
                <c:pt idx="10">
                  <c:v>Oct 2021</c:v>
                </c:pt>
                <c:pt idx="11">
                  <c:v>Nov 2021</c:v>
                </c:pt>
              </c:strCache>
            </c:strRef>
          </c:cat>
          <c:val>
            <c:numRef>
              <c:f>Sheet1!$B$2:$B$13</c:f>
              <c:numCache>
                <c:formatCode>#,##0</c:formatCode>
                <c:ptCount val="12"/>
                <c:pt idx="0">
                  <c:v>1361247</c:v>
                </c:pt>
                <c:pt idx="1">
                  <c:v>1387901</c:v>
                </c:pt>
                <c:pt idx="2">
                  <c:v>1398348</c:v>
                </c:pt>
                <c:pt idx="3">
                  <c:v>1375835</c:v>
                </c:pt>
                <c:pt idx="4">
                  <c:v>1367999</c:v>
                </c:pt>
                <c:pt idx="5">
                  <c:v>1366786</c:v>
                </c:pt>
                <c:pt idx="6">
                  <c:v>1365728</c:v>
                </c:pt>
                <c:pt idx="7">
                  <c:v>1356352</c:v>
                </c:pt>
                <c:pt idx="8">
                  <c:v>1362865</c:v>
                </c:pt>
                <c:pt idx="9">
                  <c:v>1369830</c:v>
                </c:pt>
                <c:pt idx="10">
                  <c:v>1392782</c:v>
                </c:pt>
                <c:pt idx="11">
                  <c:v>1402713</c:v>
                </c:pt>
              </c:numCache>
            </c:numRef>
          </c:val>
          <c:extLst>
            <c:ext xmlns:c16="http://schemas.microsoft.com/office/drawing/2014/chart" uri="{C3380CC4-5D6E-409C-BE32-E72D297353CC}">
              <c16:uniqueId val="{00000000-4207-448B-A328-01F64758F96E}"/>
            </c:ext>
          </c:extLst>
        </c:ser>
        <c:dLbls>
          <c:showLegendKey val="0"/>
          <c:showVal val="0"/>
          <c:showCatName val="0"/>
          <c:showSerName val="0"/>
          <c:showPercent val="0"/>
          <c:showBubbleSize val="0"/>
        </c:dLbls>
        <c:gapWidth val="219"/>
        <c:overlap val="-27"/>
        <c:axId val="782948584"/>
        <c:axId val="782953832"/>
      </c:barChart>
      <c:catAx>
        <c:axId val="78294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953832"/>
        <c:crosses val="autoZero"/>
        <c:auto val="1"/>
        <c:lblAlgn val="ctr"/>
        <c:lblOffset val="100"/>
        <c:noMultiLvlLbl val="0"/>
      </c:catAx>
      <c:valAx>
        <c:axId val="782953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948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0.03476</cdr:x>
      <cdr:y>0.88228</cdr:y>
    </cdr:from>
    <cdr:to>
      <cdr:x>0.09505</cdr:x>
      <cdr:y>1</cdr:y>
    </cdr:to>
    <cdr:pic>
      <cdr:nvPicPr>
        <cdr:cNvPr id="2" name="Picture 1">
          <a:extLst xmlns:a="http://schemas.openxmlformats.org/drawingml/2006/main">
            <a:ext uri="{FF2B5EF4-FFF2-40B4-BE49-F238E27FC236}">
              <a16:creationId xmlns:a16="http://schemas.microsoft.com/office/drawing/2014/main" id="{099DF483-B194-463F-8F23-3FB4D5B9501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23852" y="6167120"/>
          <a:ext cx="734939" cy="734634"/>
        </a:xfrm>
        <a:prstGeom xmlns:a="http://schemas.openxmlformats.org/drawingml/2006/main" prst="rect">
          <a:avLst/>
        </a:prstGeom>
        <a:solidFill xmlns:a="http://schemas.openxmlformats.org/drawingml/2006/main">
          <a:schemeClr val="tx1"/>
        </a:solidFill>
      </cdr:spPr>
    </cdr:pic>
  </cdr:relSizeAnchor>
  <cdr:relSizeAnchor xmlns:cdr="http://schemas.openxmlformats.org/drawingml/2006/chartDrawing">
    <cdr:from>
      <cdr:x>0.09422</cdr:x>
      <cdr:y>0.89643</cdr:y>
    </cdr:from>
    <cdr:to>
      <cdr:x>0.94018</cdr:x>
      <cdr:y>1</cdr:y>
    </cdr:to>
    <cdr:sp macro="" textlink="">
      <cdr:nvSpPr>
        <cdr:cNvPr id="3" name="TextBox 1">
          <a:extLst xmlns:a="http://schemas.openxmlformats.org/drawingml/2006/main">
            <a:ext uri="{FF2B5EF4-FFF2-40B4-BE49-F238E27FC236}">
              <a16:creationId xmlns:a16="http://schemas.microsoft.com/office/drawing/2014/main" id="{C3C41AF8-3D2E-4FE8-BD35-BE7D239F4147}"/>
            </a:ext>
          </a:extLst>
        </cdr:cNvPr>
        <cdr:cNvSpPr txBox="1"/>
      </cdr:nvSpPr>
      <cdr:spPr>
        <a:xfrm xmlns:a="http://schemas.openxmlformats.org/drawingml/2006/main">
          <a:off x="1158791" y="5594152"/>
          <a:ext cx="10403840"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Investigations seek to determine the safety of children where an allegation of abuse or neglect has been received by DFCS.  This measure helps DFCS to measure workloads.                                           </a:t>
          </a:r>
          <a:r>
            <a:rPr lang="en-US" sz="1100" b="1" dirty="0"/>
            <a:t>Data Source: Shines</a:t>
          </a:r>
          <a:endParaRPr lang="en-US"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57A22-2AF1-4B21-91D2-C7BC43BBB977}"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1E304-3EAD-41F4-A70D-501026EE0B02}" type="slidenum">
              <a:rPr lang="en-US" smtClean="0"/>
              <a:t>‹#›</a:t>
            </a:fld>
            <a:endParaRPr lang="en-US"/>
          </a:p>
        </p:txBody>
      </p:sp>
    </p:spTree>
    <p:extLst>
      <p:ext uri="{BB962C8B-B14F-4D97-AF65-F5344CB8AC3E}">
        <p14:creationId xmlns:p14="http://schemas.microsoft.com/office/powerpoint/2010/main" val="250949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matthew.wosotowsky@dhs.g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2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16</a:t>
            </a:fld>
            <a:endParaRPr lang="en-US"/>
          </a:p>
        </p:txBody>
      </p:sp>
    </p:spTree>
    <p:extLst>
      <p:ext uri="{BB962C8B-B14F-4D97-AF65-F5344CB8AC3E}">
        <p14:creationId xmlns:p14="http://schemas.microsoft.com/office/powerpoint/2010/main" val="356665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remove this chart (as requested). </a:t>
            </a:r>
          </a:p>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20</a:t>
            </a:fld>
            <a:endParaRPr lang="en-US"/>
          </a:p>
        </p:txBody>
      </p:sp>
    </p:spTree>
    <p:extLst>
      <p:ext uri="{BB962C8B-B14F-4D97-AF65-F5344CB8AC3E}">
        <p14:creationId xmlns:p14="http://schemas.microsoft.com/office/powerpoint/2010/main" val="34026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22</a:t>
            </a:fld>
            <a:endParaRPr lang="en-US"/>
          </a:p>
        </p:txBody>
      </p:sp>
    </p:spTree>
    <p:extLst>
      <p:ext uri="{BB962C8B-B14F-4D97-AF65-F5344CB8AC3E}">
        <p14:creationId xmlns:p14="http://schemas.microsoft.com/office/powerpoint/2010/main" val="2236763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23</a:t>
            </a:fld>
            <a:endParaRPr lang="en-US"/>
          </a:p>
        </p:txBody>
      </p:sp>
    </p:spTree>
    <p:extLst>
      <p:ext uri="{BB962C8B-B14F-4D97-AF65-F5344CB8AC3E}">
        <p14:creationId xmlns:p14="http://schemas.microsoft.com/office/powerpoint/2010/main" val="363956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26</a:t>
            </a:fld>
            <a:endParaRPr lang="en-US"/>
          </a:p>
        </p:txBody>
      </p:sp>
    </p:spTree>
    <p:extLst>
      <p:ext uri="{BB962C8B-B14F-4D97-AF65-F5344CB8AC3E}">
        <p14:creationId xmlns:p14="http://schemas.microsoft.com/office/powerpoint/2010/main" val="1476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27</a:t>
            </a:fld>
            <a:endParaRPr lang="en-US"/>
          </a:p>
        </p:txBody>
      </p:sp>
    </p:spTree>
    <p:extLst>
      <p:ext uri="{BB962C8B-B14F-4D97-AF65-F5344CB8AC3E}">
        <p14:creationId xmlns:p14="http://schemas.microsoft.com/office/powerpoint/2010/main" val="91867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28</a:t>
            </a:fld>
            <a:endParaRPr lang="en-US"/>
          </a:p>
        </p:txBody>
      </p:sp>
    </p:spTree>
    <p:extLst>
      <p:ext uri="{BB962C8B-B14F-4D97-AF65-F5344CB8AC3E}">
        <p14:creationId xmlns:p14="http://schemas.microsoft.com/office/powerpoint/2010/main" val="332476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29</a:t>
            </a:fld>
            <a:endParaRPr lang="en-US"/>
          </a:p>
        </p:txBody>
      </p:sp>
    </p:spTree>
    <p:extLst>
      <p:ext uri="{BB962C8B-B14F-4D97-AF65-F5344CB8AC3E}">
        <p14:creationId xmlns:p14="http://schemas.microsoft.com/office/powerpoint/2010/main" val="3523211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32</a:t>
            </a:fld>
            <a:endParaRPr lang="en-US"/>
          </a:p>
        </p:txBody>
      </p:sp>
    </p:spTree>
    <p:extLst>
      <p:ext uri="{BB962C8B-B14F-4D97-AF65-F5344CB8AC3E}">
        <p14:creationId xmlns:p14="http://schemas.microsoft.com/office/powerpoint/2010/main" val="406270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remove this chart (as requested). </a:t>
            </a:r>
          </a:p>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33</a:t>
            </a:fld>
            <a:endParaRPr lang="en-US"/>
          </a:p>
        </p:txBody>
      </p:sp>
    </p:spTree>
    <p:extLst>
      <p:ext uri="{BB962C8B-B14F-4D97-AF65-F5344CB8AC3E}">
        <p14:creationId xmlns:p14="http://schemas.microsoft.com/office/powerpoint/2010/main" val="34026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3</a:t>
            </a:fld>
            <a:endParaRPr lang="en-US"/>
          </a:p>
        </p:txBody>
      </p:sp>
    </p:spTree>
    <p:extLst>
      <p:ext uri="{BB962C8B-B14F-4D97-AF65-F5344CB8AC3E}">
        <p14:creationId xmlns:p14="http://schemas.microsoft.com/office/powerpoint/2010/main" val="3387306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34</a:t>
            </a:fld>
            <a:endParaRPr lang="en-US"/>
          </a:p>
        </p:txBody>
      </p:sp>
    </p:spTree>
    <p:extLst>
      <p:ext uri="{BB962C8B-B14F-4D97-AF65-F5344CB8AC3E}">
        <p14:creationId xmlns:p14="http://schemas.microsoft.com/office/powerpoint/2010/main" val="147747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35</a:t>
            </a:fld>
            <a:endParaRPr lang="en-US"/>
          </a:p>
        </p:txBody>
      </p:sp>
    </p:spTree>
    <p:extLst>
      <p:ext uri="{BB962C8B-B14F-4D97-AF65-F5344CB8AC3E}">
        <p14:creationId xmlns:p14="http://schemas.microsoft.com/office/powerpoint/2010/main" val="2236763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1E304-3EAD-41F4-A70D-501026EE0B02}" type="slidenum">
              <a:rPr lang="en-US" smtClean="0"/>
              <a:t>36</a:t>
            </a:fld>
            <a:endParaRPr lang="en-US"/>
          </a:p>
        </p:txBody>
      </p:sp>
    </p:spTree>
    <p:extLst>
      <p:ext uri="{BB962C8B-B14F-4D97-AF65-F5344CB8AC3E}">
        <p14:creationId xmlns:p14="http://schemas.microsoft.com/office/powerpoint/2010/main" val="363956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CCF0-B585-4DD4-815B-48803713A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30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7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0C5A-3C29-44CE-85C2-E98ADBBDD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8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07000"/>
              </a:lnSpc>
              <a:spcBef>
                <a:spcPts val="0"/>
              </a:spcBef>
              <a:spcAft>
                <a:spcPts val="0"/>
              </a:spcAft>
              <a:buFontTx/>
              <a:buNone/>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Clark’s Christmas Kids</a:t>
            </a:r>
          </a:p>
          <a:p>
            <a:pPr marL="0" marR="0" indent="0" algn="just">
              <a:lnSpc>
                <a:spcPct val="107000"/>
              </a:lnSpc>
              <a:spcBef>
                <a:spcPts val="0"/>
              </a:spcBef>
              <a:spcAft>
                <a:spcPts val="0"/>
              </a:spcAft>
              <a:buFontTx/>
              <a:buNone/>
            </a:pP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gn="just">
              <a:lnSpc>
                <a:spcPct val="107000"/>
              </a:lnSpc>
              <a:spcBef>
                <a:spcPts val="0"/>
              </a:spcBef>
              <a:spcAft>
                <a:spcPts val="0"/>
              </a:spcAft>
              <a:buFontTx/>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Christmas morning was a little merrier for Georgia’s children in foster care this year, thanks to generous donations from so many people and organizations. The Clark’s Christmas Kids Program raised over $1.5 million, providing more than 25,500 gifts and filling the wish lists of more than 8,500 children in foster care. Our agency worked with radio host Clark Howard, WSB-Radio, St. Vincent de Paul, and other community partners to make this happen, using an entirely virtual platform for the second year in a row.  </a:t>
            </a:r>
          </a:p>
          <a:p>
            <a:pPr marL="0" marR="0" indent="0" algn="just">
              <a:lnSpc>
                <a:spcPct val="107000"/>
              </a:lnSpc>
              <a:spcBef>
                <a:spcPts val="0"/>
              </a:spcBef>
              <a:spcAft>
                <a:spcPts val="0"/>
              </a:spcAft>
              <a:buFontTx/>
              <a:buNone/>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endParaRPr lang="en-US" sz="1200" b="1"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0C5A-3C29-44CE-85C2-E98ADBBDD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60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07000"/>
              </a:lnSpc>
              <a:spcBef>
                <a:spcPts val="0"/>
              </a:spcBef>
              <a:spcAft>
                <a:spcPts val="0"/>
              </a:spcAft>
              <a:buFontTx/>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Annual Report</a:t>
            </a:r>
          </a:p>
          <a:p>
            <a:pPr marL="0" marR="0" indent="0" algn="just">
              <a:lnSpc>
                <a:spcPct val="107000"/>
              </a:lnSpc>
              <a:spcBef>
                <a:spcPts val="0"/>
              </a:spcBef>
              <a:spcAft>
                <a:spcPts val="0"/>
              </a:spcAft>
              <a:buFontTx/>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On Dec. 31, 2021, we published our Annual Report for State Fiscal Year 2021 (SFY 21), which supports Gov. Kemp and First Lady Marty Kemp’s goals for the state and highlights existing programs and services; gives a snapshot of the number of Georgians served during SFY 21; and demonstrates our agency’s unified vision of building stronger families for a stronger Georgia. View the report on our homepage: https://dhs.georgia.gov/. </a:t>
            </a:r>
          </a:p>
          <a:p>
            <a:pPr marL="285750" marR="0" lvl="0" indent="-285750" algn="just" defTabSz="914400" rtl="0" eaLnBrk="1" fontAlgn="auto" latinLnBrk="0" hangingPunct="1">
              <a:lnSpc>
                <a:spcPct val="107000"/>
              </a:lnSpc>
              <a:spcBef>
                <a:spcPts val="0"/>
              </a:spcBef>
              <a:spcAft>
                <a:spcPts val="0"/>
              </a:spcAft>
              <a:buClrTx/>
              <a:buSzTx/>
              <a:buFontTx/>
              <a:buChar char="-"/>
              <a:tabLst/>
              <a:defRPr/>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Personnel Changes</a:t>
            </a:r>
          </a:p>
          <a:p>
            <a:pPr marL="0" marR="0" indent="0" algn="just">
              <a:lnSpc>
                <a:spcPct val="107000"/>
              </a:lnSpc>
              <a:spcBef>
                <a:spcPts val="0"/>
              </a:spcBef>
              <a:spcAft>
                <a:spcPts val="0"/>
              </a:spcAft>
              <a:buFontTx/>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December, Breanna Thomas, who previously served as the Department’s Assistant Deputy Commissioner for Operations, was promoted to Deputy Commissioner of State Programs &amp; Human Resources following Tanguler Gray’s retirement. </a:t>
            </a:r>
          </a:p>
          <a:p>
            <a:pPr marL="285750" marR="0" lvl="0" indent="-285750" algn="just" defTabSz="914400" rtl="0" eaLnBrk="1" fontAlgn="auto" latinLnBrk="0" hangingPunct="1">
              <a:lnSpc>
                <a:spcPct val="107000"/>
              </a:lnSpc>
              <a:spcBef>
                <a:spcPts val="0"/>
              </a:spcBef>
              <a:spcAft>
                <a:spcPts val="0"/>
              </a:spcAft>
              <a:buClrTx/>
              <a:buSzTx/>
              <a:buFontTx/>
              <a:buChar char="-"/>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Additionally, long-time DFCS veteran Audrey Brannen was promoted into a newly created role focused exclusively on identifying better placements for youth with complex needs. In this capacity, she will continue to reduce the agency’s use of temporary placements in local offices and hotels by working closely with providers to tailor options to each child’s specific needs. As we strive to end “hoteling,” we are thrilled to have her in such an important role. </a:t>
            </a:r>
          </a:p>
          <a:p>
            <a:pPr marL="285750" marR="0" lvl="0" indent="-285750" algn="just" defTabSz="914400" rtl="0" eaLnBrk="1" fontAlgn="auto" latinLnBrk="0" hangingPunct="1">
              <a:lnSpc>
                <a:spcPct val="107000"/>
              </a:lnSpc>
              <a:spcBef>
                <a:spcPts val="0"/>
              </a:spcBef>
              <a:spcAft>
                <a:spcPts val="0"/>
              </a:spcAft>
              <a:buClrTx/>
              <a:buSzTx/>
              <a:buFontTx/>
              <a:buChar char="-"/>
              <a:tabLst/>
              <a:defRPr/>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tabLst>
                <a:tab pos="253365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2022 Legislative Session</a:t>
            </a:r>
          </a:p>
          <a:p>
            <a:pPr marL="0" marR="0" algn="just">
              <a:lnSpc>
                <a:spcPct val="107000"/>
              </a:lnSpc>
              <a:spcBef>
                <a:spcPts val="0"/>
              </a:spcBef>
              <a:spcAft>
                <a:spcPts val="0"/>
              </a:spcAft>
              <a:tabLst>
                <a:tab pos="2533650" algn="l"/>
              </a:tabLst>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tab pos="2533650" algn="l"/>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legislative session convened on January 10</a:t>
            </a:r>
            <a:r>
              <a:rPr lang="en-US" sz="1800"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is scheduled to adjourn on March 31, 2022. Matthew Wosotowsky, our new Legislative Director, and his team hold the primary responsibility to develop and implement strategies to advance the Department’s legislative initiatives and other interests relating to the Georgia General Assembly. Matt can be reached by email at </a:t>
            </a:r>
            <a:r>
              <a:rPr lang="en-US" sz="18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matthew.wosotowsky@dhs.ga.gov</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marR="0" lvl="0" indent="-285750" algn="just" defTabSz="914400" rtl="0" eaLnBrk="1" fontAlgn="auto" latinLnBrk="0" hangingPunct="1">
              <a:lnSpc>
                <a:spcPct val="107000"/>
              </a:lnSpc>
              <a:spcBef>
                <a:spcPts val="0"/>
              </a:spcBef>
              <a:spcAft>
                <a:spcPts val="0"/>
              </a:spcAft>
              <a:buClrTx/>
              <a:buSzTx/>
              <a:buFontTx/>
              <a:buChar char="-"/>
              <a:tabLst>
                <a:tab pos="2533650" algn="l"/>
              </a:tabLst>
              <a:defRPr/>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tab pos="2533650" algn="l"/>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the coming days, the Governor will release his budget recommendations for Amended State Fiscal Year 2022 and State Fiscal Year 2023. Although our agency did not submit any formal requests, we may still see changes in our budget. The agency has worked closely with the Governor’s Office to further strengthen a child’s right to counsel as required by Georgia statute and is currently working with potential legislative sponsors to introduce this important legislation.</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tabLst>
                <a:tab pos="2533650" algn="l"/>
              </a:tabLst>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Our Priorities in 2022</a:t>
            </a:r>
          </a:p>
          <a:p>
            <a:pPr marL="0" marR="0" indent="0" algn="just">
              <a:lnSpc>
                <a:spcPct val="107000"/>
              </a:lnSpc>
              <a:spcBef>
                <a:spcPts val="0"/>
              </a:spcBef>
              <a:spcAft>
                <a:spcPts val="0"/>
              </a:spcAft>
              <a:buFontTx/>
              <a:buNone/>
            </a:pP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gn="just">
              <a:lnSpc>
                <a:spcPct val="107000"/>
              </a:lnSpc>
              <a:spcBef>
                <a:spcPts val="0"/>
              </a:spcBef>
              <a:spcAft>
                <a:spcPts val="0"/>
              </a:spcAft>
              <a:buFontTx/>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Over the past few months, I have worked with my team to brainstorm our priorities in this new year. We are working on several child welfare-related technology projects, including SHINES upgrades to allow for caseworker mobility in the field; a new portal for staff, foster parents, and providers to better coordinate care, transportation, appointments, and similar needs; and a new module for foster family recruitment and training. </a:t>
            </a:r>
          </a:p>
          <a:p>
            <a:pPr marL="0" marR="0" indent="0" algn="just">
              <a:lnSpc>
                <a:spcPct val="107000"/>
              </a:lnSpc>
              <a:spcBef>
                <a:spcPts val="0"/>
              </a:spcBef>
              <a:spcAft>
                <a:spcPts val="0"/>
              </a:spcAft>
              <a:buFontTx/>
              <a:buNone/>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285750" marR="0" indent="-285750" algn="just">
              <a:lnSpc>
                <a:spcPct val="107000"/>
              </a:lnSpc>
              <a:spcBef>
                <a:spcPts val="0"/>
              </a:spcBef>
              <a:spcAft>
                <a:spcPts val="0"/>
              </a:spcAft>
              <a:buFontTx/>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We are also working diligently to make life easier on the field. I have received excellent feedback from region and county staff on how we could ease their administrative burdens and dispatch resources to the right places. For example, just a few days ago, Robin Herron placed an order for hundreds of car seats and pack-n-plays for county offices. We are also working on getting key vendors – like Walmart and Amazon – added as state vendors so our staff can directly submit purchase orders instead of using business checks. These changes seem small, but incremental progress over time makes a huge impact. If you have ideas, send them my way. </a:t>
            </a:r>
          </a:p>
          <a:p>
            <a:pPr marL="0" marR="0" indent="0" algn="just">
              <a:lnSpc>
                <a:spcPct val="107000"/>
              </a:lnSpc>
              <a:spcBef>
                <a:spcPts val="0"/>
              </a:spcBef>
              <a:spcAft>
                <a:spcPts val="0"/>
              </a:spcAft>
              <a:buFontTx/>
              <a:buNone/>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Tx/>
              <a:buChar char="-"/>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Lastly, our agency is working closely with the Governor’s Office and public health officials to identify and deploy contracted direct care staff to providers struggling with COVID-related workforce shortages. We hope to announce more details in the coming days.</a:t>
            </a: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285750" marR="0" indent="-285750" algn="just">
              <a:lnSpc>
                <a:spcPct val="107000"/>
              </a:lnSpc>
              <a:spcBef>
                <a:spcPts val="0"/>
              </a:spcBef>
              <a:spcAft>
                <a:spcPts val="0"/>
              </a:spcAft>
              <a:buFontTx/>
              <a:buChar char="-"/>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endParaRPr lang="en-US"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indent="0" algn="just">
              <a:lnSpc>
                <a:spcPct val="107000"/>
              </a:lnSpc>
              <a:spcBef>
                <a:spcPts val="0"/>
              </a:spcBef>
              <a:spcAft>
                <a:spcPts val="0"/>
              </a:spcAft>
              <a:buFontTx/>
              <a:buNone/>
            </a:pPr>
            <a:endParaRPr lang="en-US" sz="18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0C5A-3C29-44CE-85C2-E98ADBBDD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37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0C5A-3C29-44CE-85C2-E98ADBBDD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10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2D8483-B31E-46F0-9E97-C9ADDDD26380}" type="slidenum">
              <a:rPr lang="en-US" smtClean="0"/>
              <a:t>12</a:t>
            </a:fld>
            <a:endParaRPr lang="en-US" dirty="0"/>
          </a:p>
        </p:txBody>
      </p:sp>
    </p:spTree>
    <p:extLst>
      <p:ext uri="{BB962C8B-B14F-4D97-AF65-F5344CB8AC3E}">
        <p14:creationId xmlns:p14="http://schemas.microsoft.com/office/powerpoint/2010/main" val="107651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changes the minimum age of adoption from 25 to 21.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F3225-E314-43F7-A29C-050CE9862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8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84229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4218378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27818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15795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112257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727551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039556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95670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353925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42116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512083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99495A-AC86-4DA0-9B95-04CF73B2BD9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62D63-6DE2-46E9-AE75-952879E173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161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100590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1/11/2022</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a:p>
        </p:txBody>
      </p:sp>
    </p:spTree>
    <p:extLst>
      <p:ext uri="{BB962C8B-B14F-4D97-AF65-F5344CB8AC3E}">
        <p14:creationId xmlns:p14="http://schemas.microsoft.com/office/powerpoint/2010/main" val="184500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1/11/2022</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1881359062"/>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matthew.wosotowsky@dhs.ga.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Word_Document.docx"/></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dhs.georgia.gov"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mailto:matthew.wosotowsky@dhs.ga.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Candice.Broce1@dhs.ga.gov"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hyperlink" Target="mailto:Chris.Hempfling@dhs.ga.gov" TargetMode="External"/><Relationship Id="rId4" Type="http://schemas.openxmlformats.org/officeDocument/2006/relationships/hyperlink" Target="mailto:Craig.Foster@dhs.g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6"/>
          <p:cNvSpPr txBox="1">
            <a:spLocks noChangeArrowheads="1"/>
          </p:cNvSpPr>
          <p:nvPr/>
        </p:nvSpPr>
        <p:spPr bwMode="auto">
          <a:xfrm>
            <a:off x="2911641" y="4007793"/>
            <a:ext cx="6836331"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Advisory Board Meeting</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a:solidFill>
                  <a:prstClr val="black"/>
                </a:solidFill>
                <a:latin typeface="Arial" panose="020B0604020202020204" pitchFamily="34" charset="0"/>
                <a:cs typeface="Arial" panose="020B0604020202020204" pitchFamily="34" charset="0"/>
              </a:rPr>
              <a:t>January 11</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2022</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2A879-9BE2-FA44-967D-211E21E797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9179AC4-732D-4672-80E8-887B59764E6C}"/>
              </a:ext>
            </a:extLst>
          </p:cNvPr>
          <p:cNvPicPr>
            <a:picLocks noChangeAspect="1"/>
          </p:cNvPicPr>
          <p:nvPr/>
        </p:nvPicPr>
        <p:blipFill>
          <a:blip r:embed="rId3"/>
          <a:stretch>
            <a:fillRect/>
          </a:stretch>
        </p:blipFill>
        <p:spPr>
          <a:xfrm>
            <a:off x="5043512" y="1208690"/>
            <a:ext cx="2639549" cy="2492297"/>
          </a:xfrm>
          <a:prstGeom prst="rect">
            <a:avLst/>
          </a:prstGeom>
        </p:spPr>
      </p:pic>
    </p:spTree>
    <p:extLst>
      <p:ext uri="{BB962C8B-B14F-4D97-AF65-F5344CB8AC3E}">
        <p14:creationId xmlns:p14="http://schemas.microsoft.com/office/powerpoint/2010/main" val="317940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438"/>
            <a:ext cx="10515600" cy="1325563"/>
          </a:xfrm>
        </p:spPr>
        <p:txBody>
          <a:bodyPr>
            <a:normAutofit/>
          </a:bodyPr>
          <a:lstStyle/>
          <a:p>
            <a:r>
              <a:rPr lang="en-US" dirty="0">
                <a:latin typeface="Arial" panose="020B0604020202020204" pitchFamily="34" charset="0"/>
                <a:cs typeface="Arial" panose="020B0604020202020204" pitchFamily="34" charset="0"/>
              </a:rPr>
              <a:t>2021-2022 Legislative Session</a:t>
            </a:r>
          </a:p>
        </p:txBody>
      </p:sp>
      <p:sp>
        <p:nvSpPr>
          <p:cNvPr id="5" name="Content Placeholder 18"/>
          <p:cNvSpPr>
            <a:spLocks noGrp="1"/>
          </p:cNvSpPr>
          <p:nvPr>
            <p:ph idx="1"/>
          </p:nvPr>
        </p:nvSpPr>
        <p:spPr>
          <a:xfrm>
            <a:off x="663632" y="1371600"/>
            <a:ext cx="11528368" cy="4796118"/>
          </a:xfrm>
        </p:spPr>
        <p:txBody>
          <a:bodyPr>
            <a:normAutofit/>
          </a:bodyPr>
          <a:lstStyle/>
          <a:p>
            <a:pPr>
              <a:spcBef>
                <a:spcPts val="0"/>
              </a:spcBef>
            </a:pPr>
            <a:r>
              <a:rPr lang="en-US" sz="2000" dirty="0">
                <a:latin typeface="Arial" panose="020B0604020202020204" pitchFamily="34" charset="0"/>
                <a:cs typeface="Arial" panose="020B0604020202020204" pitchFamily="34" charset="0"/>
              </a:rPr>
              <a:t>Biennial Session</a:t>
            </a:r>
          </a:p>
          <a:p>
            <a:pPr lvl="1">
              <a:spcBef>
                <a:spcPts val="0"/>
              </a:spcBef>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year</a:t>
            </a:r>
          </a:p>
          <a:p>
            <a:pPr lvl="1">
              <a:spcBef>
                <a:spcPts val="0"/>
              </a:spcBef>
            </a:pPr>
            <a:r>
              <a:rPr lang="en-US" sz="1600" dirty="0">
                <a:latin typeface="Arial" panose="020B0604020202020204" pitchFamily="34" charset="0"/>
                <a:cs typeface="Arial" panose="020B0604020202020204" pitchFamily="34" charset="0"/>
              </a:rPr>
              <a:t>Legislation introduced last year still in process</a:t>
            </a:r>
          </a:p>
          <a:p>
            <a:pPr lvl="1">
              <a:spcBef>
                <a:spcPts val="0"/>
              </a:spcBef>
            </a:pPr>
            <a:r>
              <a:rPr lang="en-US" sz="1600" dirty="0">
                <a:latin typeface="Arial" panose="020B0604020202020204" pitchFamily="34" charset="0"/>
                <a:cs typeface="Arial" panose="020B0604020202020204" pitchFamily="34" charset="0"/>
              </a:rPr>
              <a:t>New bills also being introduced</a:t>
            </a:r>
          </a:p>
          <a:p>
            <a:pPr>
              <a:spcBef>
                <a:spcPts val="0"/>
              </a:spcBef>
            </a:pPr>
            <a:r>
              <a:rPr lang="en-US" sz="2000" dirty="0">
                <a:latin typeface="Arial" panose="020B0604020202020204" pitchFamily="34" charset="0"/>
                <a:cs typeface="Arial" panose="020B0604020202020204" pitchFamily="34" charset="0"/>
              </a:rPr>
              <a:t>No more than 40 “working days”</a:t>
            </a:r>
          </a:p>
          <a:p>
            <a:pPr>
              <a:spcBef>
                <a:spcPts val="0"/>
              </a:spcBef>
            </a:pPr>
            <a:r>
              <a:rPr lang="en-US" sz="2000" dirty="0">
                <a:latin typeface="Arial" panose="020B0604020202020204" pitchFamily="34" charset="0"/>
                <a:cs typeface="Arial" panose="020B0604020202020204" pitchFamily="34" charset="0"/>
              </a:rPr>
              <a:t>Legislative Process</a:t>
            </a:r>
          </a:p>
          <a:p>
            <a:pPr lvl="1">
              <a:spcBef>
                <a:spcPts val="0"/>
              </a:spcBef>
            </a:pPr>
            <a:r>
              <a:rPr lang="en-US" sz="1600" dirty="0">
                <a:latin typeface="Arial" panose="020B0604020202020204" pitchFamily="34" charset="0"/>
                <a:cs typeface="Arial" panose="020B0604020202020204" pitchFamily="34" charset="0"/>
              </a:rPr>
              <a:t>State of the Union</a:t>
            </a:r>
          </a:p>
          <a:p>
            <a:pPr lvl="1">
              <a:spcBef>
                <a:spcPts val="0"/>
              </a:spcBef>
            </a:pPr>
            <a:r>
              <a:rPr lang="en-US" sz="1600" dirty="0">
                <a:latin typeface="Arial" panose="020B0604020202020204" pitchFamily="34" charset="0"/>
                <a:cs typeface="Arial" panose="020B0604020202020204" pitchFamily="34" charset="0"/>
              </a:rPr>
              <a:t>MLK Jr. Week</a:t>
            </a:r>
          </a:p>
          <a:p>
            <a:pPr lvl="1">
              <a:spcBef>
                <a:spcPts val="0"/>
              </a:spcBef>
            </a:pPr>
            <a:r>
              <a:rPr lang="en-US" sz="1600" dirty="0">
                <a:latin typeface="Arial" panose="020B0604020202020204" pitchFamily="34" charset="0"/>
                <a:cs typeface="Arial" panose="020B0604020202020204" pitchFamily="34" charset="0"/>
              </a:rPr>
              <a:t>Crossover Day</a:t>
            </a:r>
          </a:p>
          <a:p>
            <a:pPr lvl="1">
              <a:spcBef>
                <a:spcPts val="0"/>
              </a:spcBef>
            </a:pPr>
            <a:r>
              <a:rPr lang="en-US" sz="1600" i="1" dirty="0">
                <a:latin typeface="Arial" panose="020B0604020202020204" pitchFamily="34" charset="0"/>
                <a:cs typeface="Arial" panose="020B0604020202020204" pitchFamily="34" charset="0"/>
              </a:rPr>
              <a:t>Sine Die</a:t>
            </a:r>
          </a:p>
          <a:p>
            <a:pPr>
              <a:spcBef>
                <a:spcPts val="0"/>
              </a:spcBef>
            </a:pPr>
            <a:r>
              <a:rPr lang="en-US" sz="2000" dirty="0">
                <a:latin typeface="Arial" panose="020B0604020202020204" pitchFamily="34" charset="0"/>
                <a:cs typeface="Arial" panose="020B0604020202020204" pitchFamily="34" charset="0"/>
              </a:rPr>
              <a:t>2022 in particular</a:t>
            </a:r>
          </a:p>
          <a:p>
            <a:pPr lvl="1">
              <a:spcBef>
                <a:spcPts val="0"/>
              </a:spcBef>
            </a:pPr>
            <a:r>
              <a:rPr lang="en-US" sz="1600" dirty="0">
                <a:latin typeface="Arial" panose="020B0604020202020204" pitchFamily="34" charset="0"/>
                <a:cs typeface="Arial" panose="020B0604020202020204" pitchFamily="34" charset="0"/>
              </a:rPr>
              <a:t>Election Year</a:t>
            </a:r>
          </a:p>
          <a:p>
            <a:pPr lvl="2">
              <a:spcBef>
                <a:spcPts val="0"/>
              </a:spcBef>
            </a:pPr>
            <a:r>
              <a:rPr lang="en-US" sz="1200" dirty="0">
                <a:latin typeface="Arial" panose="020B0604020202020204" pitchFamily="34" charset="0"/>
                <a:cs typeface="Arial" panose="020B0604020202020204" pitchFamily="34" charset="0"/>
              </a:rPr>
              <a:t>All constitutional officers as well as everyone in General Assembly on the ballot</a:t>
            </a:r>
          </a:p>
          <a:p>
            <a:pPr lvl="2">
              <a:spcBef>
                <a:spcPts val="0"/>
              </a:spcBef>
            </a:pPr>
            <a:r>
              <a:rPr lang="en-US" sz="1200" dirty="0">
                <a:latin typeface="Arial" panose="020B0604020202020204" pitchFamily="34" charset="0"/>
                <a:cs typeface="Arial" panose="020B0604020202020204" pitchFamily="34" charset="0"/>
              </a:rPr>
              <a:t>Redistricting</a:t>
            </a:r>
            <a:endParaRPr lang="en-US" sz="1600" dirty="0">
              <a:latin typeface="Arial" panose="020B0604020202020204" pitchFamily="34" charset="0"/>
              <a:cs typeface="Arial" panose="020B0604020202020204" pitchFamily="34" charset="0"/>
            </a:endParaRPr>
          </a:p>
          <a:p>
            <a:pPr>
              <a:spcBef>
                <a:spcPts val="0"/>
              </a:spcBef>
            </a:pPr>
            <a:r>
              <a:rPr lang="en-US" sz="2000" dirty="0">
                <a:latin typeface="Arial" panose="020B0604020202020204" pitchFamily="34" charset="0"/>
                <a:cs typeface="Arial" panose="020B0604020202020204" pitchFamily="34" charset="0"/>
              </a:rPr>
              <a:t>Key Players</a:t>
            </a:r>
          </a:p>
          <a:p>
            <a:pPr lvl="1">
              <a:spcBef>
                <a:spcPts val="0"/>
              </a:spcBef>
            </a:pPr>
            <a:r>
              <a:rPr lang="en-US" sz="1600" dirty="0">
                <a:latin typeface="Arial" panose="020B0604020202020204" pitchFamily="34" charset="0"/>
                <a:cs typeface="Arial" panose="020B0604020202020204" pitchFamily="34" charset="0"/>
              </a:rPr>
              <a:t>Governor Brian Kemp</a:t>
            </a:r>
          </a:p>
          <a:p>
            <a:pPr lvl="2">
              <a:spcBef>
                <a:spcPts val="0"/>
              </a:spcBef>
            </a:pPr>
            <a:r>
              <a:rPr lang="en-US" sz="1200" dirty="0">
                <a:latin typeface="Arial" panose="020B0604020202020204" pitchFamily="34" charset="0"/>
                <a:cs typeface="Arial" panose="020B0604020202020204" pitchFamily="34" charset="0"/>
              </a:rPr>
              <a:t>Floor Leaders</a:t>
            </a:r>
          </a:p>
          <a:p>
            <a:pPr lvl="1">
              <a:spcBef>
                <a:spcPts val="0"/>
              </a:spcBef>
            </a:pPr>
            <a:r>
              <a:rPr lang="en-US" sz="1600" dirty="0">
                <a:latin typeface="Arial" panose="020B0604020202020204" pitchFamily="34" charset="0"/>
                <a:cs typeface="Arial" panose="020B0604020202020204" pitchFamily="34" charset="0"/>
              </a:rPr>
              <a:t>Lt. Gov Geoff Duncan</a:t>
            </a:r>
          </a:p>
          <a:p>
            <a:pPr lvl="2">
              <a:spcBef>
                <a:spcPts val="0"/>
              </a:spcBef>
            </a:pPr>
            <a:r>
              <a:rPr lang="en-US" sz="1200" dirty="0">
                <a:latin typeface="Arial" panose="020B0604020202020204" pitchFamily="34" charset="0"/>
                <a:cs typeface="Arial" panose="020B0604020202020204" pitchFamily="34" charset="0"/>
              </a:rPr>
              <a:t>Speaker Pro Temp and Committee Chairs</a:t>
            </a:r>
          </a:p>
          <a:p>
            <a:pPr lvl="1">
              <a:spcBef>
                <a:spcPts val="0"/>
              </a:spcBef>
            </a:pPr>
            <a:r>
              <a:rPr lang="en-US" sz="1600" dirty="0">
                <a:latin typeface="Arial" panose="020B0604020202020204" pitchFamily="34" charset="0"/>
                <a:cs typeface="Arial" panose="020B0604020202020204" pitchFamily="34" charset="0"/>
              </a:rPr>
              <a:t>Speaker David Ralston</a:t>
            </a:r>
          </a:p>
          <a:p>
            <a:pPr lvl="2">
              <a:spcBef>
                <a:spcPts val="0"/>
              </a:spcBef>
            </a:pPr>
            <a:r>
              <a:rPr lang="en-US" sz="1200" dirty="0">
                <a:latin typeface="Arial" panose="020B0604020202020204" pitchFamily="34" charset="0"/>
                <a:cs typeface="Arial" panose="020B0604020202020204" pitchFamily="34" charset="0"/>
              </a:rPr>
              <a:t>Leadership Team and Committee Chairs</a:t>
            </a:r>
          </a:p>
        </p:txBody>
      </p:sp>
    </p:spTree>
    <p:extLst>
      <p:ext uri="{BB962C8B-B14F-4D97-AF65-F5344CB8AC3E}">
        <p14:creationId xmlns:p14="http://schemas.microsoft.com/office/powerpoint/2010/main" val="1880286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1851"/>
            <a:ext cx="10515600" cy="1325563"/>
          </a:xfrm>
        </p:spPr>
        <p:txBody>
          <a:bodyPr>
            <a:normAutofit/>
          </a:bodyPr>
          <a:lstStyle/>
          <a:p>
            <a:r>
              <a:rPr lang="en-US" dirty="0">
                <a:latin typeface="Arial" panose="020B0604020202020204" pitchFamily="34" charset="0"/>
                <a:cs typeface="Arial" panose="020B0604020202020204" pitchFamily="34" charset="0"/>
              </a:rPr>
              <a:t>2021-2022 Legislative Session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6" name="Rectangle 5"/>
          <p:cNvSpPr/>
          <p:nvPr/>
        </p:nvSpPr>
        <p:spPr>
          <a:xfrm>
            <a:off x="833718" y="2022088"/>
            <a:ext cx="8555547" cy="954107"/>
          </a:xfrm>
          <a:prstGeom prst="rect">
            <a:avLst/>
          </a:prstGeom>
        </p:spPr>
        <p:txBody>
          <a:bodyPr wrap="square">
            <a:spAutoFit/>
          </a:bodyPr>
          <a:lstStyle/>
          <a:p>
            <a:r>
              <a:rPr lang="en-US" sz="2800" b="1" dirty="0">
                <a:latin typeface="Arial" panose="020B0604020202020204" pitchFamily="34" charset="0"/>
                <a:cs typeface="Arial" panose="020B0604020202020204" pitchFamily="34" charset="0"/>
              </a:rPr>
              <a:t>Committees of significance to DHS and DFCS this session</a:t>
            </a:r>
          </a:p>
        </p:txBody>
      </p:sp>
      <p:sp>
        <p:nvSpPr>
          <p:cNvPr id="7" name="TextBox 6"/>
          <p:cNvSpPr txBox="1"/>
          <p:nvPr/>
        </p:nvSpPr>
        <p:spPr>
          <a:xfrm>
            <a:off x="838200" y="3347651"/>
            <a:ext cx="7732222" cy="2246769"/>
          </a:xfrm>
          <a:prstGeom prst="rect">
            <a:avLst/>
          </a:prstGeom>
          <a:noFill/>
        </p:spPr>
        <p:txBody>
          <a:bodyPr wrap="square" rtlCol="0">
            <a:spAutoFit/>
          </a:bodyPr>
          <a:lstStyle/>
          <a:p>
            <a:pPr marL="342900" indent="-342900">
              <a:buFont typeface="Arial"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itchFamily="34" charset="0"/>
              <a:buChar char="•"/>
            </a:pPr>
            <a:r>
              <a:rPr lang="en-US" sz="2000" dirty="0">
                <a:latin typeface="Arial" panose="020B0604020202020204" pitchFamily="34" charset="0"/>
                <a:cs typeface="Arial" panose="020B0604020202020204" pitchFamily="34" charset="0"/>
              </a:rPr>
              <a:t>Appropriations (House and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Juvenile Justice (House)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Judiciary Non-Civil (House) and Judiciary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Health and Human Services (House and Senate)</a:t>
            </a:r>
          </a:p>
          <a:p>
            <a:pPr marL="342900" indent="-342900">
              <a:buFont typeface="Arial" pitchFamily="34" charset="0"/>
              <a:buChar char="•"/>
            </a:pPr>
            <a:r>
              <a:rPr lang="en-US" sz="2000" dirty="0">
                <a:latin typeface="Arial" panose="020B0604020202020204" pitchFamily="34" charset="0"/>
                <a:cs typeface="Arial" panose="020B0604020202020204" pitchFamily="34" charset="0"/>
              </a:rPr>
              <a:t>Education (House) &amp; Education and Youth (Senate)</a:t>
            </a:r>
          </a:p>
          <a:p>
            <a:endParaRPr lang="en-US" sz="2000" dirty="0">
              <a:latin typeface="+mn-lt"/>
            </a:endParaRPr>
          </a:p>
        </p:txBody>
      </p:sp>
    </p:spTree>
    <p:extLst>
      <p:ext uri="{BB962C8B-B14F-4D97-AF65-F5344CB8AC3E}">
        <p14:creationId xmlns:p14="http://schemas.microsoft.com/office/powerpoint/2010/main" val="253964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8DF16-950D-44B5-BD57-C7681DB0FD68}"/>
              </a:ext>
            </a:extLst>
          </p:cNvPr>
          <p:cNvPicPr>
            <a:picLocks noChangeAspect="1"/>
          </p:cNvPicPr>
          <p:nvPr/>
        </p:nvPicPr>
        <p:blipFill>
          <a:blip r:embed="rId3"/>
          <a:stretch>
            <a:fillRect/>
          </a:stretch>
        </p:blipFill>
        <p:spPr>
          <a:xfrm>
            <a:off x="167269" y="601837"/>
            <a:ext cx="5003179" cy="6256163"/>
          </a:xfrm>
          <a:prstGeom prst="rect">
            <a:avLst/>
          </a:prstGeom>
        </p:spPr>
      </p:pic>
      <p:sp>
        <p:nvSpPr>
          <p:cNvPr id="3" name="Text Placeholder 2">
            <a:extLst>
              <a:ext uri="{FF2B5EF4-FFF2-40B4-BE49-F238E27FC236}">
                <a16:creationId xmlns:a16="http://schemas.microsoft.com/office/drawing/2014/main" id="{C1C6FB54-77CC-44C9-9BCF-16D8C4A017BF}"/>
              </a:ext>
            </a:extLst>
          </p:cNvPr>
          <p:cNvSpPr>
            <a:spLocks noGrp="1"/>
          </p:cNvSpPr>
          <p:nvPr>
            <p:ph type="body" idx="1"/>
          </p:nvPr>
        </p:nvSpPr>
        <p:spPr>
          <a:xfrm>
            <a:off x="5649950" y="2705733"/>
            <a:ext cx="5824655" cy="657921"/>
          </a:xfrm>
        </p:spPr>
        <p:txBody>
          <a:bodyPr>
            <a:normAutofit/>
          </a:bodyPr>
          <a:lstStyle/>
          <a:p>
            <a:pPr algn="ctr"/>
            <a:r>
              <a:rPr lang="en-US" sz="3000" b="1"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Proposed Legislation </a:t>
            </a:r>
          </a:p>
        </p:txBody>
      </p:sp>
    </p:spTree>
    <p:extLst>
      <p:ext uri="{BB962C8B-B14F-4D97-AF65-F5344CB8AC3E}">
        <p14:creationId xmlns:p14="http://schemas.microsoft.com/office/powerpoint/2010/main" val="184780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AE50C-75C2-455F-B827-07F2384C2698}"/>
              </a:ext>
            </a:extLst>
          </p:cNvPr>
          <p:cNvSpPr>
            <a:spLocks noGrp="1"/>
          </p:cNvSpPr>
          <p:nvPr>
            <p:ph idx="1"/>
          </p:nvPr>
        </p:nvSpPr>
        <p:spPr>
          <a:xfrm>
            <a:off x="267629" y="889461"/>
            <a:ext cx="11630722" cy="5756665"/>
          </a:xfrm>
        </p:spPr>
        <p:txBody>
          <a:bodyPr>
            <a:normAutofit/>
          </a:bodyPr>
          <a:lstStyle/>
          <a:p>
            <a:pPr marL="0" lvl="0" indent="0">
              <a:buNone/>
            </a:pPr>
            <a:endParaRPr lang="en-US" sz="2200" b="1" dirty="0">
              <a:cs typeface="Arial" panose="020B0604020202020204" pitchFamily="34" charset="0"/>
            </a:endParaRPr>
          </a:p>
          <a:p>
            <a:pPr marL="0" lvl="0" indent="0">
              <a:buNone/>
            </a:pPr>
            <a:endParaRPr lang="en-US" sz="2200" b="1" dirty="0">
              <a:cs typeface="Arial" panose="020B0604020202020204" pitchFamily="34" charset="0"/>
            </a:endParaRPr>
          </a:p>
          <a:p>
            <a:pPr lvl="1"/>
            <a:r>
              <a:rPr lang="en-US" b="1" dirty="0">
                <a:cs typeface="Arial" panose="020B0604020202020204" pitchFamily="34" charset="0"/>
              </a:rPr>
              <a:t>Description: </a:t>
            </a:r>
            <a:r>
              <a:rPr lang="en-US" dirty="0">
                <a:effectLst/>
                <a:ea typeface="Times New Roman" panose="02020603050405020304" pitchFamily="18" charset="0"/>
              </a:rPr>
              <a:t>Right to Counsel (18-21 year </a:t>
            </a:r>
            <a:r>
              <a:rPr lang="en-US" dirty="0" err="1">
                <a:effectLst/>
                <a:ea typeface="Times New Roman" panose="02020603050405020304" pitchFamily="18" charset="0"/>
              </a:rPr>
              <a:t>olds</a:t>
            </a:r>
            <a:r>
              <a:rPr lang="en-US" dirty="0">
                <a:effectLst/>
                <a:ea typeface="Times New Roman" panose="02020603050405020304" pitchFamily="18" charset="0"/>
              </a:rPr>
              <a:t>)</a:t>
            </a:r>
          </a:p>
          <a:p>
            <a:pPr lvl="1"/>
            <a:endParaRPr lang="en-US" sz="19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Rule/Law:</a:t>
            </a:r>
            <a:r>
              <a:rPr lang="en-US" sz="2000" dirty="0">
                <a:latin typeface="Arial" panose="020B0604020202020204" pitchFamily="34" charset="0"/>
                <a:cs typeface="Arial" panose="020B0604020202020204" pitchFamily="34" charset="0"/>
              </a:rPr>
              <a:t> Title 15</a:t>
            </a:r>
          </a:p>
          <a:p>
            <a:pPr lvl="1"/>
            <a:endParaRPr lang="en-US" sz="2000" b="1" dirty="0">
              <a:latin typeface="Arial" panose="020B0604020202020204" pitchFamily="34" charset="0"/>
              <a:cs typeface="Arial" panose="020B0604020202020204" pitchFamily="34" charset="0"/>
            </a:endParaRPr>
          </a:p>
          <a:p>
            <a:pPr lvl="1"/>
            <a:r>
              <a:rPr lang="en-US" sz="2000" b="1" dirty="0" err="1">
                <a:latin typeface="Arial" panose="020B0604020202020204" pitchFamily="34" charset="0"/>
                <a:cs typeface="Arial" panose="020B0604020202020204" pitchFamily="34" charset="0"/>
              </a:rPr>
              <a:t>Recommendation:</a:t>
            </a:r>
            <a:r>
              <a:rPr lang="en-US" sz="2000" dirty="0" err="1">
                <a:effectLst/>
                <a:latin typeface="Times New Roman" panose="02020603050405020304" pitchFamily="18" charset="0"/>
                <a:ea typeface="Times New Roman" panose="02020603050405020304" pitchFamily="18" charset="0"/>
              </a:rPr>
              <a:t>This</a:t>
            </a:r>
            <a:r>
              <a:rPr lang="en-US" sz="2000" dirty="0">
                <a:effectLst/>
                <a:latin typeface="Times New Roman" panose="02020603050405020304" pitchFamily="18" charset="0"/>
                <a:ea typeface="Times New Roman" panose="02020603050405020304" pitchFamily="18" charset="0"/>
              </a:rPr>
              <a:t> purpose of this proposal is to provide a right to counsel for anyone 18-21 years of age receiving extended care youth. This solution can be provided by addressing a current concern in O.C.G.A. 15-11-103(b).  That sentence should read: The court shall appoint an attorney for an alleged dependent child </a:t>
            </a:r>
            <a:r>
              <a:rPr lang="en-US" sz="2000" u="sng" dirty="0">
                <a:effectLst/>
                <a:latin typeface="Times New Roman" panose="02020603050405020304" pitchFamily="18" charset="0"/>
                <a:ea typeface="Times New Roman" panose="02020603050405020304" pitchFamily="18" charset="0"/>
              </a:rPr>
              <a:t>and any child receiving extended care youth services from DFCS</a:t>
            </a:r>
            <a:r>
              <a:rPr lang="en-US" sz="2000" dirty="0">
                <a:effectLst/>
                <a:latin typeface="Times New Roman" panose="02020603050405020304" pitchFamily="18" charset="0"/>
                <a:ea typeface="Times New Roman" panose="02020603050405020304" pitchFamily="18" charset="0"/>
              </a:rPr>
              <a:t>.  </a:t>
            </a:r>
          </a:p>
          <a:p>
            <a:pPr lvl="1"/>
            <a:endParaRPr lang="en-US" sz="2000" b="1" dirty="0">
              <a:latin typeface="Times New Roman" panose="02020603050405020304" pitchFamily="18" charset="0"/>
              <a:cs typeface="Arial" panose="020B0604020202020204" pitchFamily="34" charset="0"/>
            </a:endParaRPr>
          </a:p>
          <a:p>
            <a:pPr lvl="1"/>
            <a:r>
              <a:rPr lang="en-US" sz="2000" b="1" dirty="0">
                <a:cs typeface="Arial" panose="020B0604020202020204" pitchFamily="34" charset="0"/>
              </a:rPr>
              <a:t>Need For Change:</a:t>
            </a:r>
            <a:r>
              <a:rPr lang="en-US" sz="2000" dirty="0">
                <a:cs typeface="Arial" panose="020B0604020202020204" pitchFamily="34" charset="0"/>
              </a:rPr>
              <a:t> </a:t>
            </a:r>
            <a:r>
              <a:rPr lang="en-US" sz="2000" dirty="0">
                <a:solidFill>
                  <a:srgbClr val="000000"/>
                </a:solidFill>
                <a:effectLst/>
                <a:ea typeface="Times New Roman" panose="02020603050405020304" pitchFamily="18" charset="0"/>
              </a:rPr>
              <a:t>At the current time, </a:t>
            </a:r>
            <a:r>
              <a:rPr lang="en-US" sz="2000" dirty="0">
                <a:effectLst/>
                <a:ea typeface="Times New Roman" panose="02020603050405020304" pitchFamily="18" charset="0"/>
              </a:rPr>
              <a:t>a uniform practice throughout the state does not exist regarding the appointment of youth receiving extended youth services from DFCS.  This clarification is important, because so long as the youth receives EYS, the juvenile court continues to have jurisdiction over the child and holds regular review hearings.  For these youth it is important for them to have legal representation during these hearings to ensure they have an advocate present. </a:t>
            </a:r>
            <a:endParaRPr lang="en-US" sz="2000" dirty="0">
              <a:cs typeface="Arial" panose="020B0604020202020204" pitchFamily="34" charset="0"/>
            </a:endParaRPr>
          </a:p>
          <a:p>
            <a:endParaRPr lang="en-US" dirty="0"/>
          </a:p>
        </p:txBody>
      </p:sp>
    </p:spTree>
    <p:extLst>
      <p:ext uri="{BB962C8B-B14F-4D97-AF65-F5344CB8AC3E}">
        <p14:creationId xmlns:p14="http://schemas.microsoft.com/office/powerpoint/2010/main" val="16227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20BA-3698-4037-B9E8-943099BD994D}"/>
              </a:ext>
            </a:extLst>
          </p:cNvPr>
          <p:cNvSpPr>
            <a:spLocks noGrp="1"/>
          </p:cNvSpPr>
          <p:nvPr>
            <p:ph type="title"/>
          </p:nvPr>
        </p:nvSpPr>
        <p:spPr>
          <a:xfrm>
            <a:off x="838200" y="675318"/>
            <a:ext cx="10515600" cy="1325563"/>
          </a:xfrm>
        </p:spPr>
        <p:txBody>
          <a:bodyPr>
            <a:noAutofit/>
          </a:bodyPr>
          <a:lstStyle/>
          <a:p>
            <a:pPr algn="ctr"/>
            <a:r>
              <a:rPr lang="en-US" sz="5400" dirty="0">
                <a:latin typeface="Arial Black" panose="020B0A04020102020204" pitchFamily="34" charset="0"/>
              </a:rPr>
              <a:t>Questions</a:t>
            </a:r>
            <a:endParaRPr lang="en-US" sz="5400" dirty="0">
              <a:latin typeface="Arial Black" panose="020B0A040201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27067CE-0D55-44D1-96BE-3D7A8EA5FB3B}"/>
              </a:ext>
            </a:extLst>
          </p:cNvPr>
          <p:cNvSpPr>
            <a:spLocks noGrp="1"/>
          </p:cNvSpPr>
          <p:nvPr>
            <p:ph idx="1"/>
          </p:nvPr>
        </p:nvSpPr>
        <p:spPr>
          <a:xfrm>
            <a:off x="530551" y="2289095"/>
            <a:ext cx="10515600" cy="4042268"/>
          </a:xfrm>
        </p:spPr>
        <p:txBody>
          <a:bodyPr>
            <a:normAutofit/>
          </a:bodyPr>
          <a:lstStyle/>
          <a:p>
            <a:pPr marL="0" indent="0" algn="ctr">
              <a:buNone/>
            </a:pPr>
            <a:r>
              <a:rPr lang="en-US" sz="3600" dirty="0">
                <a:latin typeface="Arial" panose="020B0604020202020204" pitchFamily="34" charset="0"/>
                <a:cs typeface="Arial" panose="020B0604020202020204" pitchFamily="34" charset="0"/>
              </a:rPr>
              <a:t>Matt Wosotowsky</a:t>
            </a:r>
          </a:p>
          <a:p>
            <a:pPr marL="0" indent="0" algn="ctr">
              <a:buNone/>
            </a:pPr>
            <a:r>
              <a:rPr lang="en-US" sz="3600" dirty="0">
                <a:latin typeface="Arial" panose="020B0604020202020204" pitchFamily="34" charset="0"/>
                <a:cs typeface="Arial" panose="020B0604020202020204" pitchFamily="34" charset="0"/>
              </a:rPr>
              <a:t>DHS Director of Legislative Affairs</a:t>
            </a:r>
          </a:p>
          <a:p>
            <a:pPr marL="0" indent="0" algn="ctr">
              <a:buNone/>
            </a:pPr>
            <a:r>
              <a:rPr lang="en-US" sz="3600" dirty="0">
                <a:latin typeface="Arial" panose="020B0604020202020204" pitchFamily="34" charset="0"/>
                <a:cs typeface="Arial" panose="020B0604020202020204" pitchFamily="34" charset="0"/>
                <a:hlinkClick r:id="rId3"/>
              </a:rPr>
              <a:t>matthew.wosotowsky@dhs.ga.gov</a:t>
            </a:r>
            <a:endParaRPr lang="en-US" sz="3600" dirty="0">
              <a:latin typeface="Arial" panose="020B0604020202020204" pitchFamily="34" charset="0"/>
              <a:cs typeface="Arial" panose="020B0604020202020204" pitchFamily="34" charset="0"/>
            </a:endParaRPr>
          </a:p>
          <a:p>
            <a:pPr marL="0" indent="0" algn="ctr">
              <a:buNone/>
            </a:pPr>
            <a:r>
              <a:rPr lang="en-US" sz="3600" dirty="0">
                <a:latin typeface="Arial" panose="020B0604020202020204" pitchFamily="34" charset="0"/>
                <a:cs typeface="Arial" panose="020B0604020202020204" pitchFamily="34" charset="0"/>
              </a:rPr>
              <a:t>404.217.8298</a:t>
            </a:r>
            <a:endParaRPr lang="en-US" sz="3600" i="1"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543203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6" name="Picture 5"/>
          <p:cNvPicPr>
            <a:picLocks noChangeAspect="1"/>
          </p:cNvPicPr>
          <p:nvPr/>
        </p:nvPicPr>
        <p:blipFill>
          <a:blip r:embed="rId4"/>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4977645" cy="1077218"/>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27B0C1"/>
                </a:solidFill>
                <a:effectLst/>
                <a:uLnTx/>
                <a:uFillTx/>
                <a:latin typeface="Arial" charset="0"/>
                <a:ea typeface="Arial" charset="0"/>
                <a:cs typeface="Arial" charset="0"/>
              </a:rPr>
              <a:t>Mary Havick</a:t>
            </a:r>
          </a:p>
        </p:txBody>
      </p:sp>
      <p:sp>
        <p:nvSpPr>
          <p:cNvPr id="10" name="Rectangle 9"/>
          <p:cNvSpPr/>
          <p:nvPr/>
        </p:nvSpPr>
        <p:spPr>
          <a:xfrm>
            <a:off x="164125" y="3141783"/>
            <a:ext cx="6793628" cy="1569660"/>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Arial" charset="0"/>
                <a:ea typeface="Arial" charset="0"/>
                <a:cs typeface="Arial" charset="0"/>
              </a:rPr>
              <a:t>Deputy Commissioner</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Arial" charset="0"/>
                <a:ea typeface="Arial" charset="0"/>
                <a:cs typeface="Arial" charset="0"/>
              </a:rPr>
              <a:t>Child Welfare</a:t>
            </a:r>
          </a:p>
        </p:txBody>
      </p:sp>
    </p:spTree>
    <p:extLst>
      <p:ext uri="{BB962C8B-B14F-4D97-AF65-F5344CB8AC3E}">
        <p14:creationId xmlns:p14="http://schemas.microsoft.com/office/powerpoint/2010/main" val="15538731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C8A2809-C029-4C0D-AAC3-783C7A0C4E63}"/>
              </a:ext>
            </a:extLst>
          </p:cNvPr>
          <p:cNvGraphicFramePr>
            <a:graphicFrameLocks/>
          </p:cNvGraphicFramePr>
          <p:nvPr/>
        </p:nvGraphicFramePr>
        <p:xfrm>
          <a:off x="1" y="568961"/>
          <a:ext cx="11531599" cy="554735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52" y="6116320"/>
            <a:ext cx="734939" cy="734634"/>
          </a:xfrm>
          <a:prstGeom prst="rect">
            <a:avLst/>
          </a:prstGeom>
          <a:solidFill>
            <a:schemeClr val="tx1"/>
          </a:solidFill>
        </p:spPr>
      </p:pic>
      <p:sp>
        <p:nvSpPr>
          <p:cNvPr id="2" name="TextBox 1">
            <a:extLst>
              <a:ext uri="{FF2B5EF4-FFF2-40B4-BE49-F238E27FC236}">
                <a16:creationId xmlns:a16="http://schemas.microsoft.com/office/drawing/2014/main" id="{C3C41AF8-3D2E-4FE8-BD35-BE7D239F4147}"/>
              </a:ext>
            </a:extLst>
          </p:cNvPr>
          <p:cNvSpPr txBox="1"/>
          <p:nvPr/>
        </p:nvSpPr>
        <p:spPr>
          <a:xfrm>
            <a:off x="1107991" y="6151868"/>
            <a:ext cx="10403840" cy="646331"/>
          </a:xfrm>
          <a:prstGeom prst="rect">
            <a:avLst/>
          </a:prstGeom>
          <a:noFill/>
        </p:spPr>
        <p:txBody>
          <a:bodyPr wrap="square" rtlCol="0">
            <a:spAutoFit/>
          </a:bodyPr>
          <a:lstStyle/>
          <a:p>
            <a:r>
              <a:rPr lang="en-US" dirty="0"/>
              <a:t>Family Support Cases are opportunities to assist families where concerns exist but can be managed with only minimal DFCS involvement, usually through referrals to community services</a:t>
            </a:r>
            <a:r>
              <a:rPr lang="en-US" sz="1100" b="1" dirty="0"/>
              <a:t>.                                                          Data Source: Shines                                                                                                                                                               </a:t>
            </a:r>
            <a:endParaRPr lang="en-US" b="1" dirty="0"/>
          </a:p>
        </p:txBody>
      </p:sp>
    </p:spTree>
    <p:extLst>
      <p:ext uri="{BB962C8B-B14F-4D97-AF65-F5344CB8AC3E}">
        <p14:creationId xmlns:p14="http://schemas.microsoft.com/office/powerpoint/2010/main" val="36392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997056F-B577-4C9B-B0E8-5D2F4808C537}"/>
              </a:ext>
            </a:extLst>
          </p:cNvPr>
          <p:cNvGraphicFramePr>
            <a:graphicFrameLocks/>
          </p:cNvGraphicFramePr>
          <p:nvPr/>
        </p:nvGraphicFramePr>
        <p:xfrm>
          <a:off x="-1" y="617516"/>
          <a:ext cx="12482819" cy="62404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901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30D49C8-F66E-49A3-8E51-D99AE19DD693}"/>
              </a:ext>
            </a:extLst>
          </p:cNvPr>
          <p:cNvGraphicFramePr>
            <a:graphicFrameLocks/>
          </p:cNvGraphicFramePr>
          <p:nvPr/>
        </p:nvGraphicFramePr>
        <p:xfrm>
          <a:off x="0" y="570016"/>
          <a:ext cx="12192000" cy="561267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1106107" y="6194916"/>
            <a:ext cx="10559969"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t>Family Preservation is a program designed to continue working with a family where safety concerns have been identified with the children remaining in the home.                                                                                   </a:t>
            </a:r>
            <a:r>
              <a:rPr lang="en-US" sz="1100" b="1" dirty="0"/>
              <a:t>Data Source: Shines</a:t>
            </a:r>
            <a:endParaRPr lang="en-US" b="1" dirty="0"/>
          </a:p>
        </p:txBody>
      </p:sp>
    </p:spTree>
    <p:extLst>
      <p:ext uri="{BB962C8B-B14F-4D97-AF65-F5344CB8AC3E}">
        <p14:creationId xmlns:p14="http://schemas.microsoft.com/office/powerpoint/2010/main" val="1641418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A9E7C9-E21F-4475-9F36-98B54654E18E}"/>
              </a:ext>
            </a:extLst>
          </p:cNvPr>
          <p:cNvGraphicFramePr>
            <a:graphicFrameLocks/>
          </p:cNvGraphicFramePr>
          <p:nvPr/>
        </p:nvGraphicFramePr>
        <p:xfrm>
          <a:off x="0" y="593766"/>
          <a:ext cx="12192000" cy="5565494"/>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2754E647-CF84-4EF4-AB64-C786DAD0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C5CE9F55-4BFB-4CC5-989E-CC3F0751ACF0}"/>
              </a:ext>
            </a:extLst>
          </p:cNvPr>
          <p:cNvSpPr txBox="1"/>
          <p:nvPr/>
        </p:nvSpPr>
        <p:spPr>
          <a:xfrm>
            <a:off x="1106107" y="6194916"/>
            <a:ext cx="10962248"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This chart shows the number of children in an active Family Preservations cases at the end of the month.  If not for this program, many of these children would otherwise be in foster care.                                                                                                     </a:t>
            </a:r>
            <a:r>
              <a:rPr lang="en-US" sz="1100" b="1" dirty="0"/>
              <a:t>Data Source: Shines</a:t>
            </a:r>
            <a:endParaRPr lang="en-US" b="1" dirty="0"/>
          </a:p>
        </p:txBody>
      </p:sp>
    </p:spTree>
    <p:extLst>
      <p:ext uri="{BB962C8B-B14F-4D97-AF65-F5344CB8AC3E}">
        <p14:creationId xmlns:p14="http://schemas.microsoft.com/office/powerpoint/2010/main" val="4226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B57A0-D52C-4685-AC1F-F7B6DD83A45D}"/>
              </a:ext>
            </a:extLst>
          </p:cNvPr>
          <p:cNvPicPr>
            <a:picLocks noChangeAspect="1"/>
          </p:cNvPicPr>
          <p:nvPr/>
        </p:nvPicPr>
        <p:blipFill>
          <a:blip r:embed="rId2"/>
          <a:stretch>
            <a:fillRect/>
          </a:stretch>
        </p:blipFill>
        <p:spPr>
          <a:xfrm>
            <a:off x="740625" y="656705"/>
            <a:ext cx="10710750" cy="6024797"/>
          </a:xfrm>
          <a:prstGeom prst="rect">
            <a:avLst/>
          </a:prstGeom>
        </p:spPr>
      </p:pic>
    </p:spTree>
    <p:extLst>
      <p:ext uri="{BB962C8B-B14F-4D97-AF65-F5344CB8AC3E}">
        <p14:creationId xmlns:p14="http://schemas.microsoft.com/office/powerpoint/2010/main" val="282729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8C79F36-7399-44D7-9B1C-478578E6BAA7}"/>
              </a:ext>
            </a:extLst>
          </p:cNvPr>
          <p:cNvGraphicFramePr>
            <a:graphicFrameLocks/>
          </p:cNvGraphicFramePr>
          <p:nvPr/>
        </p:nvGraphicFramePr>
        <p:xfrm>
          <a:off x="0" y="589280"/>
          <a:ext cx="12192000" cy="550951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D1E954C7-E136-4B5D-BCFF-CE1681D85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3A18517D-A60F-4ED6-9B79-FDF1D70019EC}"/>
              </a:ext>
            </a:extLst>
          </p:cNvPr>
          <p:cNvSpPr txBox="1"/>
          <p:nvPr/>
        </p:nvSpPr>
        <p:spPr>
          <a:xfrm>
            <a:off x="1106107" y="6194916"/>
            <a:ext cx="10962248"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Voluntary Kinship is an innovation used by DFCS over the past several years to provide a safe haven for children involved in an investigation before a final determination can be made regarding the need for foster care.                                       </a:t>
            </a:r>
            <a:r>
              <a:rPr lang="en-US" sz="1100" b="1" dirty="0"/>
              <a:t>Data Source: Shines</a:t>
            </a:r>
            <a:endParaRPr lang="en-US" b="1" dirty="0"/>
          </a:p>
        </p:txBody>
      </p:sp>
    </p:spTree>
    <p:extLst>
      <p:ext uri="{BB962C8B-B14F-4D97-AF65-F5344CB8AC3E}">
        <p14:creationId xmlns:p14="http://schemas.microsoft.com/office/powerpoint/2010/main" val="2120832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2CD69E1-6CD2-43A4-97BD-727F0E788EF3}"/>
              </a:ext>
            </a:extLst>
          </p:cNvPr>
          <p:cNvGraphicFramePr>
            <a:graphicFrameLocks/>
          </p:cNvGraphicFramePr>
          <p:nvPr/>
        </p:nvGraphicFramePr>
        <p:xfrm>
          <a:off x="0" y="631306"/>
          <a:ext cx="12192000" cy="5358434"/>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BB185929-C186-447C-B1B3-F017FC09E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FD82FE22-12C8-4FE7-8249-B8DD205BDDD5}"/>
              </a:ext>
            </a:extLst>
          </p:cNvPr>
          <p:cNvSpPr txBox="1"/>
          <p:nvPr/>
        </p:nvSpPr>
        <p:spPr>
          <a:xfrm>
            <a:off x="1106107" y="6075184"/>
            <a:ext cx="10962248"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This chart shows the number of children in foster care at the end of each month.  Efforts are made immediately upon entry to pursue reunification when possible.  A portion of the decline in the number of foster children over the past two years is due to the efforts by DFCS to exhaust all possible alternatives to entry.                                                                                                     </a:t>
            </a:r>
            <a:r>
              <a:rPr lang="en-US" sz="1100" b="1" dirty="0"/>
              <a:t>Data Source: Shines</a:t>
            </a:r>
            <a:endParaRPr lang="en-US" b="1" dirty="0"/>
          </a:p>
        </p:txBody>
      </p:sp>
    </p:spTree>
    <p:extLst>
      <p:ext uri="{BB962C8B-B14F-4D97-AF65-F5344CB8AC3E}">
        <p14:creationId xmlns:p14="http://schemas.microsoft.com/office/powerpoint/2010/main" val="211338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ECC45B4-C648-4B7B-8B60-76F6C3359FC4}"/>
              </a:ext>
            </a:extLst>
          </p:cNvPr>
          <p:cNvGraphicFramePr>
            <a:graphicFrameLocks/>
          </p:cNvGraphicFramePr>
          <p:nvPr/>
        </p:nvGraphicFramePr>
        <p:xfrm>
          <a:off x="0" y="579120"/>
          <a:ext cx="12192000" cy="551967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54223C36-EFC0-4850-BF60-AED611670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6" name="TextBox 1">
            <a:extLst>
              <a:ext uri="{FF2B5EF4-FFF2-40B4-BE49-F238E27FC236}">
                <a16:creationId xmlns:a16="http://schemas.microsoft.com/office/drawing/2014/main" id="{C155F26B-60EC-44AA-99B5-5E417D4F3965}"/>
              </a:ext>
            </a:extLst>
          </p:cNvPr>
          <p:cNvSpPr txBox="1"/>
          <p:nvPr/>
        </p:nvSpPr>
        <p:spPr>
          <a:xfrm>
            <a:off x="1106107" y="6098796"/>
            <a:ext cx="10962248"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This chart compares for each month the number of entries and exits into foster care.  (November data subject to change due to late date entry).                                                                                                                                                                              </a:t>
            </a:r>
            <a:r>
              <a:rPr lang="en-US" sz="1100" b="1" dirty="0"/>
              <a:t>Data Source: Shines</a:t>
            </a:r>
            <a:endParaRPr lang="en-US" b="1" dirty="0"/>
          </a:p>
        </p:txBody>
      </p:sp>
    </p:spTree>
    <p:extLst>
      <p:ext uri="{BB962C8B-B14F-4D97-AF65-F5344CB8AC3E}">
        <p14:creationId xmlns:p14="http://schemas.microsoft.com/office/powerpoint/2010/main" val="896794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60EFCC6-A340-4AD9-8EF5-E523EDEA44AE}"/>
              </a:ext>
            </a:extLst>
          </p:cNvPr>
          <p:cNvGraphicFramePr>
            <a:graphicFrameLocks/>
          </p:cNvGraphicFramePr>
          <p:nvPr/>
        </p:nvGraphicFramePr>
        <p:xfrm>
          <a:off x="0" y="589280"/>
          <a:ext cx="12192000" cy="553408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E62DBC72-25F2-481D-92EC-FDA725E48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E5467C2E-91D7-43A8-BD06-32ECE4BD3CB2}"/>
              </a:ext>
            </a:extLst>
          </p:cNvPr>
          <p:cNvSpPr txBox="1"/>
          <p:nvPr/>
        </p:nvSpPr>
        <p:spPr>
          <a:xfrm>
            <a:off x="1106107" y="6098796"/>
            <a:ext cx="10962248" cy="7540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Finding a for ever family for each child is the goal of DFCS when it is clear that reunification will not be in the best interest of the child.  These adoption counts by month show the continuous effort undertaken to help foster children achieve this goal.                            </a:t>
            </a:r>
            <a:r>
              <a:rPr lang="en-US" sz="1100" b="1" dirty="0"/>
              <a:t>Data Source: Shines</a:t>
            </a:r>
            <a:endParaRPr lang="en-US" b="1" dirty="0"/>
          </a:p>
        </p:txBody>
      </p:sp>
    </p:spTree>
    <p:extLst>
      <p:ext uri="{BB962C8B-B14F-4D97-AF65-F5344CB8AC3E}">
        <p14:creationId xmlns:p14="http://schemas.microsoft.com/office/powerpoint/2010/main" val="4153657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6" name="Picture 5"/>
          <p:cNvPicPr>
            <a:picLocks noChangeAspect="1"/>
          </p:cNvPicPr>
          <p:nvPr/>
        </p:nvPicPr>
        <p:blipFill>
          <a:blip r:embed="rId4"/>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3624326" cy="187743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7B0C1"/>
                </a:solidFill>
                <a:effectLst/>
                <a:uLnTx/>
                <a:uFillTx/>
                <a:latin typeface="Arial" charset="0"/>
                <a:ea typeface="Arial" charset="0"/>
                <a:cs typeface="Arial" charset="0"/>
              </a:rPr>
              <a:t>Mary Havick</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27B0C1"/>
                </a:solidFill>
                <a:effectLst/>
                <a:uLnTx/>
                <a:uFillTx/>
                <a:latin typeface="Arial" charset="0"/>
                <a:ea typeface="Arial" charset="0"/>
                <a:cs typeface="Arial" charset="0"/>
              </a:rPr>
              <a:t>Deputy Commissioner</a:t>
            </a:r>
            <a:endParaRPr lang="en-US" sz="2400" i="1" dirty="0">
              <a:solidFill>
                <a:srgbClr val="27B0C1"/>
              </a:solidFill>
              <a:latin typeface="Arial" charset="0"/>
              <a:ea typeface="Arial" charset="0"/>
              <a:cs typeface="Arial"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27B0C1"/>
                </a:solidFill>
                <a:effectLst/>
                <a:uLnTx/>
                <a:uFillTx/>
                <a:latin typeface="Arial" charset="0"/>
                <a:ea typeface="Arial" charset="0"/>
                <a:cs typeface="Arial" charset="0"/>
              </a:rPr>
              <a:t>Child Welfare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27B0C1"/>
                </a:solidFill>
                <a:effectLst/>
                <a:uLnTx/>
                <a:uFillTx/>
                <a:latin typeface="Arial" charset="0"/>
                <a:ea typeface="Arial" charset="0"/>
                <a:cs typeface="Arial" charset="0"/>
              </a:rPr>
              <a:t>mary</a:t>
            </a:r>
            <a:r>
              <a:rPr kumimoji="0" lang="en-US" sz="2400" i="0" u="none" strike="noStrike" kern="1200" cap="none" spc="0" normalizeH="0" baseline="0" noProof="0" dirty="0">
                <a:ln>
                  <a:noFill/>
                </a:ln>
                <a:solidFill>
                  <a:srgbClr val="27B0C1"/>
                </a:solidFill>
                <a:effectLst/>
                <a:uLnTx/>
                <a:uFillTx/>
                <a:latin typeface="Arial" charset="0"/>
                <a:ea typeface="Arial" charset="0"/>
                <a:cs typeface="Arial" charset="0"/>
              </a:rPr>
              <a:t>.</a:t>
            </a:r>
            <a:r>
              <a:rPr lang="en-US" sz="2400" dirty="0">
                <a:solidFill>
                  <a:srgbClr val="27B0C1"/>
                </a:solidFill>
                <a:latin typeface="Arial" charset="0"/>
                <a:ea typeface="Arial" charset="0"/>
                <a:cs typeface="Arial" charset="0"/>
              </a:rPr>
              <a:t>h</a:t>
            </a:r>
            <a:r>
              <a:rPr kumimoji="0" lang="en-US" sz="2400" i="0" u="none" strike="noStrike" kern="1200" cap="none" spc="0" normalizeH="0" baseline="0" noProof="0" dirty="0">
                <a:ln>
                  <a:noFill/>
                </a:ln>
                <a:solidFill>
                  <a:srgbClr val="27B0C1"/>
                </a:solidFill>
                <a:effectLst/>
                <a:uLnTx/>
                <a:uFillTx/>
                <a:latin typeface="Arial" charset="0"/>
                <a:ea typeface="Arial" charset="0"/>
                <a:cs typeface="Arial" charset="0"/>
              </a:rPr>
              <a:t>avick@dhs.ga.gov</a:t>
            </a:r>
          </a:p>
        </p:txBody>
      </p:sp>
    </p:spTree>
    <p:extLst>
      <p:ext uri="{BB962C8B-B14F-4D97-AF65-F5344CB8AC3E}">
        <p14:creationId xmlns:p14="http://schemas.microsoft.com/office/powerpoint/2010/main" val="25926319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6" name="Picture 5"/>
          <p:cNvPicPr>
            <a:picLocks noChangeAspect="1"/>
          </p:cNvPicPr>
          <p:nvPr/>
        </p:nvPicPr>
        <p:blipFill>
          <a:blip r:embed="rId4"/>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5674951" cy="1077218"/>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27B0C1"/>
                </a:solidFill>
                <a:effectLst/>
                <a:uLnTx/>
                <a:uFillTx/>
                <a:latin typeface="Arial" charset="0"/>
                <a:ea typeface="Arial" charset="0"/>
                <a:cs typeface="Arial" charset="0"/>
              </a:rPr>
              <a:t>Jon Anderson</a:t>
            </a:r>
          </a:p>
        </p:txBody>
      </p:sp>
      <p:sp>
        <p:nvSpPr>
          <p:cNvPr id="10" name="Rectangle 9"/>
          <p:cNvSpPr/>
          <p:nvPr/>
        </p:nvSpPr>
        <p:spPr>
          <a:xfrm>
            <a:off x="164125" y="3141783"/>
            <a:ext cx="6793628" cy="1569660"/>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Arial" charset="0"/>
                <a:ea typeface="Arial" charset="0"/>
                <a:cs typeface="Arial" charset="0"/>
              </a:rPr>
              <a:t>Deputy Commissioner Family Independence</a:t>
            </a:r>
          </a:p>
        </p:txBody>
      </p:sp>
    </p:spTree>
    <p:extLst>
      <p:ext uri="{BB962C8B-B14F-4D97-AF65-F5344CB8AC3E}">
        <p14:creationId xmlns:p14="http://schemas.microsoft.com/office/powerpoint/2010/main" val="112188255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8" name="Chart 7">
            <a:extLst>
              <a:ext uri="{FF2B5EF4-FFF2-40B4-BE49-F238E27FC236}">
                <a16:creationId xmlns:a16="http://schemas.microsoft.com/office/drawing/2014/main" id="{70DD7576-05BC-4095-899F-1EB4B0E7295F}"/>
              </a:ext>
            </a:extLst>
          </p:cNvPr>
          <p:cNvGraphicFramePr>
            <a:graphicFrameLocks/>
          </p:cNvGraphicFramePr>
          <p:nvPr/>
        </p:nvGraphicFramePr>
        <p:xfrm>
          <a:off x="100484" y="633046"/>
          <a:ext cx="12091516" cy="549032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E6A851F7-0C2B-4269-BDF4-B2D9A0E756E1}"/>
              </a:ext>
            </a:extLst>
          </p:cNvPr>
          <p:cNvSpPr txBox="1"/>
          <p:nvPr/>
        </p:nvSpPr>
        <p:spPr>
          <a:xfrm>
            <a:off x="893135" y="6224954"/>
            <a:ext cx="5699051" cy="646331"/>
          </a:xfrm>
          <a:prstGeom prst="rect">
            <a:avLst/>
          </a:prstGeom>
          <a:noFill/>
        </p:spPr>
        <p:txBody>
          <a:bodyPr wrap="square" rtlCol="0">
            <a:spAutoFit/>
          </a:bodyPr>
          <a:lstStyle/>
          <a:p>
            <a:r>
              <a:rPr lang="en-US" dirty="0"/>
              <a:t>1,402,713 Active Unduplicated Families in November 2021.  Source:  DFCS Transparency Data</a:t>
            </a:r>
          </a:p>
        </p:txBody>
      </p:sp>
    </p:spTree>
    <p:extLst>
      <p:ext uri="{BB962C8B-B14F-4D97-AF65-F5344CB8AC3E}">
        <p14:creationId xmlns:p14="http://schemas.microsoft.com/office/powerpoint/2010/main" val="2243566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9" name="Chart 8">
            <a:extLst>
              <a:ext uri="{FF2B5EF4-FFF2-40B4-BE49-F238E27FC236}">
                <a16:creationId xmlns:a16="http://schemas.microsoft.com/office/drawing/2014/main" id="{DFDE0388-3F38-4AD6-BC4A-D53A6B4B30E3}"/>
              </a:ext>
            </a:extLst>
          </p:cNvPr>
          <p:cNvGraphicFramePr>
            <a:graphicFrameLocks/>
          </p:cNvGraphicFramePr>
          <p:nvPr/>
        </p:nvGraphicFramePr>
        <p:xfrm>
          <a:off x="90435" y="633046"/>
          <a:ext cx="12007780" cy="549032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2CC75F17-2D99-407F-8929-13DE6852C642}"/>
              </a:ext>
            </a:extLst>
          </p:cNvPr>
          <p:cNvSpPr txBox="1"/>
          <p:nvPr/>
        </p:nvSpPr>
        <p:spPr>
          <a:xfrm>
            <a:off x="1031358" y="6273209"/>
            <a:ext cx="6018028" cy="646331"/>
          </a:xfrm>
          <a:prstGeom prst="rect">
            <a:avLst/>
          </a:prstGeom>
          <a:noFill/>
        </p:spPr>
        <p:txBody>
          <a:bodyPr wrap="square" rtlCol="0">
            <a:spAutoFit/>
          </a:bodyPr>
          <a:lstStyle/>
          <a:p>
            <a:r>
              <a:rPr lang="en-US" dirty="0"/>
              <a:t>Average Caseload Size in November was 963.  </a:t>
            </a:r>
          </a:p>
          <a:p>
            <a:r>
              <a:rPr lang="en-US" dirty="0"/>
              <a:t>Source: DFCS Transparency Data</a:t>
            </a:r>
          </a:p>
        </p:txBody>
      </p:sp>
    </p:spTree>
    <p:extLst>
      <p:ext uri="{BB962C8B-B14F-4D97-AF65-F5344CB8AC3E}">
        <p14:creationId xmlns:p14="http://schemas.microsoft.com/office/powerpoint/2010/main" val="3576036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6" name="Chart 5">
            <a:extLst>
              <a:ext uri="{FF2B5EF4-FFF2-40B4-BE49-F238E27FC236}">
                <a16:creationId xmlns:a16="http://schemas.microsoft.com/office/drawing/2014/main" id="{BC2E1A41-524D-4531-836F-3F8D763E4F5C}"/>
              </a:ext>
            </a:extLst>
          </p:cNvPr>
          <p:cNvGraphicFramePr>
            <a:graphicFrameLocks/>
          </p:cNvGraphicFramePr>
          <p:nvPr/>
        </p:nvGraphicFramePr>
        <p:xfrm>
          <a:off x="130629" y="733530"/>
          <a:ext cx="12055789" cy="538983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000CDF8-B583-44B8-A14B-BD3974FFEFA9}"/>
              </a:ext>
            </a:extLst>
          </p:cNvPr>
          <p:cNvSpPr txBox="1"/>
          <p:nvPr/>
        </p:nvSpPr>
        <p:spPr>
          <a:xfrm>
            <a:off x="988828" y="6220047"/>
            <a:ext cx="6507125" cy="646331"/>
          </a:xfrm>
          <a:prstGeom prst="rect">
            <a:avLst/>
          </a:prstGeom>
          <a:noFill/>
        </p:spPr>
        <p:txBody>
          <a:bodyPr wrap="square" rtlCol="0">
            <a:spAutoFit/>
          </a:bodyPr>
          <a:lstStyle/>
          <a:p>
            <a:r>
              <a:rPr lang="en-US" dirty="0"/>
              <a:t>Frontline Staffing level processing cases was 1,457 in November.</a:t>
            </a:r>
          </a:p>
          <a:p>
            <a:r>
              <a:rPr lang="en-US" dirty="0"/>
              <a:t>Source: DFCS Transparency Data</a:t>
            </a:r>
          </a:p>
        </p:txBody>
      </p:sp>
    </p:spTree>
    <p:extLst>
      <p:ext uri="{BB962C8B-B14F-4D97-AF65-F5344CB8AC3E}">
        <p14:creationId xmlns:p14="http://schemas.microsoft.com/office/powerpoint/2010/main" val="2152271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DF483-B194-463F-8F23-3FB4D5B9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 y="6123366"/>
            <a:ext cx="734939" cy="734634"/>
          </a:xfrm>
          <a:prstGeom prst="rect">
            <a:avLst/>
          </a:prstGeom>
          <a:solidFill>
            <a:schemeClr val="tx1"/>
          </a:solidFill>
        </p:spPr>
      </p:pic>
      <p:graphicFrame>
        <p:nvGraphicFramePr>
          <p:cNvPr id="5" name="Chart 4">
            <a:extLst>
              <a:ext uri="{FF2B5EF4-FFF2-40B4-BE49-F238E27FC236}">
                <a16:creationId xmlns:a16="http://schemas.microsoft.com/office/drawing/2014/main" id="{0227A34B-043B-472C-AD44-CF714DFAACED}"/>
              </a:ext>
            </a:extLst>
          </p:cNvPr>
          <p:cNvGraphicFramePr>
            <a:graphicFrameLocks/>
          </p:cNvGraphicFramePr>
          <p:nvPr/>
        </p:nvGraphicFramePr>
        <p:xfrm>
          <a:off x="145915" y="661481"/>
          <a:ext cx="12040503" cy="546188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A30D26E-B5F8-45CE-BE8A-67BD70BD9E33}"/>
              </a:ext>
            </a:extLst>
          </p:cNvPr>
          <p:cNvSpPr txBox="1"/>
          <p:nvPr/>
        </p:nvSpPr>
        <p:spPr>
          <a:xfrm>
            <a:off x="1158949" y="6209414"/>
            <a:ext cx="7921256" cy="646331"/>
          </a:xfrm>
          <a:prstGeom prst="rect">
            <a:avLst/>
          </a:prstGeom>
          <a:noFill/>
        </p:spPr>
        <p:txBody>
          <a:bodyPr wrap="square" rtlCol="0">
            <a:spAutoFit/>
          </a:bodyPr>
          <a:lstStyle/>
          <a:p>
            <a:r>
              <a:rPr lang="en-US" dirty="0"/>
              <a:t>SNAP Issuance in November was $379,227,750.  Average issuance per family was $497.</a:t>
            </a:r>
          </a:p>
        </p:txBody>
      </p:sp>
    </p:spTree>
    <p:extLst>
      <p:ext uri="{BB962C8B-B14F-4D97-AF65-F5344CB8AC3E}">
        <p14:creationId xmlns:p14="http://schemas.microsoft.com/office/powerpoint/2010/main" val="65669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AEE5A-212B-4D87-A1A3-B1BE6F4827DC}"/>
              </a:ext>
            </a:extLst>
          </p:cNvPr>
          <p:cNvSpPr/>
          <p:nvPr/>
        </p:nvSpPr>
        <p:spPr>
          <a:xfrm>
            <a:off x="1684421" y="577516"/>
            <a:ext cx="865775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a:t>
            </a:r>
            <a:r>
              <a:rPr lang="en-US" sz="2800" b="1" dirty="0">
                <a:solidFill>
                  <a:prstClr val="black"/>
                </a:solidFill>
                <a:latin typeface="Arial" panose="020B0604020202020204" pitchFamily="34" charset="0"/>
                <a:cs typeface="Arial" panose="020B0604020202020204" pitchFamily="34" charset="0"/>
              </a:rPr>
              <a:t>January 11</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2022 agenda</a:t>
            </a:r>
          </a:p>
        </p:txBody>
      </p:sp>
      <p:graphicFrame>
        <p:nvGraphicFramePr>
          <p:cNvPr id="3" name="Object 2">
            <a:extLst>
              <a:ext uri="{FF2B5EF4-FFF2-40B4-BE49-F238E27FC236}">
                <a16:creationId xmlns:a16="http://schemas.microsoft.com/office/drawing/2014/main" id="{FAEC1A51-7EB7-4A60-99E0-CC2BD8084B9A}"/>
              </a:ext>
            </a:extLst>
          </p:cNvPr>
          <p:cNvGraphicFramePr>
            <a:graphicFrameLocks noChangeAspect="1"/>
          </p:cNvGraphicFramePr>
          <p:nvPr>
            <p:extLst>
              <p:ext uri="{D42A27DB-BD31-4B8C-83A1-F6EECF244321}">
                <p14:modId xmlns:p14="http://schemas.microsoft.com/office/powerpoint/2010/main" val="2263129116"/>
              </p:ext>
            </p:extLst>
          </p:nvPr>
        </p:nvGraphicFramePr>
        <p:xfrm>
          <a:off x="3735237" y="1226214"/>
          <a:ext cx="4556125" cy="5418137"/>
        </p:xfrm>
        <a:graphic>
          <a:graphicData uri="http://schemas.openxmlformats.org/presentationml/2006/ole">
            <mc:AlternateContent xmlns:mc="http://schemas.openxmlformats.org/markup-compatibility/2006">
              <mc:Choice xmlns:v="urn:schemas-microsoft-com:vml" Requires="v">
                <p:oleObj spid="_x0000_s1043" name="Document" r:id="rId4" imgW="5940848" imgH="7063593" progId="Word.Document.12">
                  <p:embed/>
                </p:oleObj>
              </mc:Choice>
              <mc:Fallback>
                <p:oleObj name="Document" r:id="rId4" imgW="5940848" imgH="7063593" progId="Word.Document.12">
                  <p:embed/>
                  <p:pic>
                    <p:nvPicPr>
                      <p:cNvPr id="0" name=""/>
                      <p:cNvPicPr/>
                      <p:nvPr/>
                    </p:nvPicPr>
                    <p:blipFill>
                      <a:blip r:embed="rId5"/>
                      <a:stretch>
                        <a:fillRect/>
                      </a:stretch>
                    </p:blipFill>
                    <p:spPr>
                      <a:xfrm>
                        <a:off x="3735237" y="1226214"/>
                        <a:ext cx="4556125" cy="5418137"/>
                      </a:xfrm>
                      <a:prstGeom prst="rect">
                        <a:avLst/>
                      </a:prstGeom>
                    </p:spPr>
                  </p:pic>
                </p:oleObj>
              </mc:Fallback>
            </mc:AlternateContent>
          </a:graphicData>
        </a:graphic>
      </p:graphicFrame>
    </p:spTree>
    <p:extLst>
      <p:ext uri="{BB962C8B-B14F-4D97-AF65-F5344CB8AC3E}">
        <p14:creationId xmlns:p14="http://schemas.microsoft.com/office/powerpoint/2010/main" val="407881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6FEE3-1946-494D-A638-E343413B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40484"/>
            <a:ext cx="746862" cy="596930"/>
          </a:xfrm>
          <a:prstGeom prst="rect">
            <a:avLst/>
          </a:prstGeom>
          <a:solidFill>
            <a:schemeClr val="tx1"/>
          </a:solidFill>
        </p:spPr>
      </p:pic>
      <p:graphicFrame>
        <p:nvGraphicFramePr>
          <p:cNvPr id="7" name="Chart 6">
            <a:extLst>
              <a:ext uri="{FF2B5EF4-FFF2-40B4-BE49-F238E27FC236}">
                <a16:creationId xmlns:a16="http://schemas.microsoft.com/office/drawing/2014/main" id="{83472FAD-C195-43B1-909B-B765012232AF}"/>
              </a:ext>
            </a:extLst>
          </p:cNvPr>
          <p:cNvGraphicFramePr>
            <a:graphicFrameLocks/>
          </p:cNvGraphicFramePr>
          <p:nvPr/>
        </p:nvGraphicFramePr>
        <p:xfrm>
          <a:off x="126459" y="680936"/>
          <a:ext cx="11789923" cy="537939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FF4A229-1885-45B7-AEDF-3752B154E405}"/>
              </a:ext>
            </a:extLst>
          </p:cNvPr>
          <p:cNvSpPr txBox="1"/>
          <p:nvPr/>
        </p:nvSpPr>
        <p:spPr>
          <a:xfrm>
            <a:off x="914400" y="6240484"/>
            <a:ext cx="8112642" cy="369332"/>
          </a:xfrm>
          <a:prstGeom prst="rect">
            <a:avLst/>
          </a:prstGeom>
          <a:noFill/>
        </p:spPr>
        <p:txBody>
          <a:bodyPr wrap="square" rtlCol="0">
            <a:spAutoFit/>
          </a:bodyPr>
          <a:lstStyle/>
          <a:p>
            <a:r>
              <a:rPr lang="en-US" dirty="0"/>
              <a:t>Total SNAP Families in November was 762,758</a:t>
            </a:r>
          </a:p>
        </p:txBody>
      </p:sp>
    </p:spTree>
    <p:extLst>
      <p:ext uri="{BB962C8B-B14F-4D97-AF65-F5344CB8AC3E}">
        <p14:creationId xmlns:p14="http://schemas.microsoft.com/office/powerpoint/2010/main" val="1613864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88591-E66E-4A69-BA0F-21A2AF57D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B7F20A47-348E-4F22-AF74-D47C364115DC}"/>
              </a:ext>
            </a:extLst>
          </p:cNvPr>
          <p:cNvSpPr txBox="1"/>
          <p:nvPr/>
        </p:nvSpPr>
        <p:spPr>
          <a:xfrm>
            <a:off x="741345" y="6133094"/>
            <a:ext cx="11450655" cy="4308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t>SNAP applications processed in November was 63,208 and renewals processed was 77,791.</a:t>
            </a:r>
            <a:endParaRPr lang="en-US" sz="1100" b="1" dirty="0"/>
          </a:p>
          <a:p>
            <a:r>
              <a:rPr lang="en-US" sz="1100" b="1" dirty="0"/>
              <a:t>Data Source: DFCS Transparency Data</a:t>
            </a:r>
            <a:endParaRPr lang="en-US" b="1" dirty="0"/>
          </a:p>
        </p:txBody>
      </p:sp>
      <p:graphicFrame>
        <p:nvGraphicFramePr>
          <p:cNvPr id="6" name="Chart 5">
            <a:extLst>
              <a:ext uri="{FF2B5EF4-FFF2-40B4-BE49-F238E27FC236}">
                <a16:creationId xmlns:a16="http://schemas.microsoft.com/office/drawing/2014/main" id="{BEE811ED-859F-43EC-8854-0400C9D54A06}"/>
              </a:ext>
            </a:extLst>
          </p:cNvPr>
          <p:cNvGraphicFramePr>
            <a:graphicFrameLocks/>
          </p:cNvGraphicFramePr>
          <p:nvPr/>
        </p:nvGraphicFramePr>
        <p:xfrm>
          <a:off x="87549" y="593387"/>
          <a:ext cx="11984477" cy="5485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37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4E647-CF84-4EF4-AB64-C786DAD05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62"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C5CE9F55-4BFB-4CC5-989E-CC3F0751ACF0}"/>
              </a:ext>
            </a:extLst>
          </p:cNvPr>
          <p:cNvSpPr txBox="1"/>
          <p:nvPr/>
        </p:nvSpPr>
        <p:spPr>
          <a:xfrm>
            <a:off x="1106107" y="6194916"/>
            <a:ext cx="10962248" cy="4308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a:t>Active Medical Assistance families in November was 1,054,059</a:t>
            </a:r>
            <a:endParaRPr lang="en-US" sz="1100" b="1" dirty="0"/>
          </a:p>
          <a:p>
            <a:r>
              <a:rPr lang="en-US" sz="1100" b="1" dirty="0"/>
              <a:t>Data Source: DFCS Transparency Data</a:t>
            </a:r>
            <a:endParaRPr lang="en-US" b="1" dirty="0"/>
          </a:p>
        </p:txBody>
      </p:sp>
      <p:graphicFrame>
        <p:nvGraphicFramePr>
          <p:cNvPr id="7" name="Chart 6">
            <a:extLst>
              <a:ext uri="{FF2B5EF4-FFF2-40B4-BE49-F238E27FC236}">
                <a16:creationId xmlns:a16="http://schemas.microsoft.com/office/drawing/2014/main" id="{74EDC6C8-0CB3-457C-856B-12D331C4C045}"/>
              </a:ext>
            </a:extLst>
          </p:cNvPr>
          <p:cNvGraphicFramePr>
            <a:graphicFrameLocks/>
          </p:cNvGraphicFramePr>
          <p:nvPr/>
        </p:nvGraphicFramePr>
        <p:xfrm>
          <a:off x="0" y="642025"/>
          <a:ext cx="12192000" cy="54030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436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954C7-E136-4B5D-BCFF-CE1681D85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19986"/>
            <a:ext cx="741345" cy="734634"/>
          </a:xfrm>
          <a:prstGeom prst="rect">
            <a:avLst/>
          </a:prstGeom>
          <a:solidFill>
            <a:schemeClr val="tx1"/>
          </a:solidFill>
        </p:spPr>
      </p:pic>
      <p:sp>
        <p:nvSpPr>
          <p:cNvPr id="5" name="TextBox 1">
            <a:extLst>
              <a:ext uri="{FF2B5EF4-FFF2-40B4-BE49-F238E27FC236}">
                <a16:creationId xmlns:a16="http://schemas.microsoft.com/office/drawing/2014/main" id="{3A18517D-A60F-4ED6-9B79-FDF1D70019EC}"/>
              </a:ext>
            </a:extLst>
          </p:cNvPr>
          <p:cNvSpPr txBox="1"/>
          <p:nvPr/>
        </p:nvSpPr>
        <p:spPr>
          <a:xfrm>
            <a:off x="741345" y="6180107"/>
            <a:ext cx="11450655" cy="4308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a:t>Total Medical Assistance Applications processed in November was 48,163.</a:t>
            </a:r>
          </a:p>
          <a:p>
            <a:r>
              <a:rPr lang="en-US" sz="1100" b="1" dirty="0"/>
              <a:t>Data Source:  DFCS Transparency Data</a:t>
            </a:r>
            <a:endParaRPr lang="en-US" b="1" dirty="0"/>
          </a:p>
        </p:txBody>
      </p:sp>
      <p:graphicFrame>
        <p:nvGraphicFramePr>
          <p:cNvPr id="7" name="Chart 6">
            <a:extLst>
              <a:ext uri="{FF2B5EF4-FFF2-40B4-BE49-F238E27FC236}">
                <a16:creationId xmlns:a16="http://schemas.microsoft.com/office/drawing/2014/main" id="{FEBF5D20-B0CB-4A45-AA4C-2946A6E05441}"/>
              </a:ext>
            </a:extLst>
          </p:cNvPr>
          <p:cNvGraphicFramePr>
            <a:graphicFrameLocks/>
          </p:cNvGraphicFramePr>
          <p:nvPr/>
        </p:nvGraphicFramePr>
        <p:xfrm>
          <a:off x="0" y="633046"/>
          <a:ext cx="12192000" cy="5397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910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85929-C186-447C-B1B3-F017FC09E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 y="6075184"/>
            <a:ext cx="741345" cy="734634"/>
          </a:xfrm>
          <a:prstGeom prst="rect">
            <a:avLst/>
          </a:prstGeom>
          <a:solidFill>
            <a:schemeClr val="tx1"/>
          </a:solidFill>
        </p:spPr>
      </p:pic>
      <p:sp>
        <p:nvSpPr>
          <p:cNvPr id="5" name="TextBox 1">
            <a:extLst>
              <a:ext uri="{FF2B5EF4-FFF2-40B4-BE49-F238E27FC236}">
                <a16:creationId xmlns:a16="http://schemas.microsoft.com/office/drawing/2014/main" id="{FD82FE22-12C8-4FE7-8249-B8DD205BDDD5}"/>
              </a:ext>
            </a:extLst>
          </p:cNvPr>
          <p:cNvSpPr txBox="1"/>
          <p:nvPr/>
        </p:nvSpPr>
        <p:spPr>
          <a:xfrm>
            <a:off x="735434" y="6075185"/>
            <a:ext cx="11456566" cy="4308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a:t>Average TANF Issuance in November was $1,878,130.  Average issuance was $261.</a:t>
            </a:r>
          </a:p>
          <a:p>
            <a:r>
              <a:rPr lang="en-US" sz="1100" b="1" dirty="0"/>
              <a:t>Data Source: DFCS Transparency Data</a:t>
            </a:r>
            <a:endParaRPr lang="en-US" b="1" dirty="0"/>
          </a:p>
        </p:txBody>
      </p:sp>
      <p:graphicFrame>
        <p:nvGraphicFramePr>
          <p:cNvPr id="7" name="Chart 6">
            <a:extLst>
              <a:ext uri="{FF2B5EF4-FFF2-40B4-BE49-F238E27FC236}">
                <a16:creationId xmlns:a16="http://schemas.microsoft.com/office/drawing/2014/main" id="{E4F4662F-3529-4950-B3A5-E24B1A125898}"/>
              </a:ext>
            </a:extLst>
          </p:cNvPr>
          <p:cNvGraphicFramePr>
            <a:graphicFrameLocks/>
          </p:cNvGraphicFramePr>
          <p:nvPr/>
        </p:nvGraphicFramePr>
        <p:xfrm>
          <a:off x="98323" y="639097"/>
          <a:ext cx="12093677" cy="53397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1247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23C36-EFC0-4850-BF60-AED611670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6" name="TextBox 1">
            <a:extLst>
              <a:ext uri="{FF2B5EF4-FFF2-40B4-BE49-F238E27FC236}">
                <a16:creationId xmlns:a16="http://schemas.microsoft.com/office/drawing/2014/main" id="{C155F26B-60EC-44AA-99B5-5E417D4F3965}"/>
              </a:ext>
            </a:extLst>
          </p:cNvPr>
          <p:cNvSpPr txBox="1"/>
          <p:nvPr/>
        </p:nvSpPr>
        <p:spPr>
          <a:xfrm>
            <a:off x="741345" y="6134186"/>
            <a:ext cx="11450654"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a:t>Data Source: DFCS Transparency Data</a:t>
            </a:r>
            <a:endParaRPr lang="en-US" b="1" dirty="0"/>
          </a:p>
        </p:txBody>
      </p:sp>
      <p:graphicFrame>
        <p:nvGraphicFramePr>
          <p:cNvPr id="7" name="Chart 6">
            <a:extLst>
              <a:ext uri="{FF2B5EF4-FFF2-40B4-BE49-F238E27FC236}">
                <a16:creationId xmlns:a16="http://schemas.microsoft.com/office/drawing/2014/main" id="{E9CF9FD6-8CC6-4D20-86E5-1DDD3B5D2D44}"/>
              </a:ext>
            </a:extLst>
          </p:cNvPr>
          <p:cNvGraphicFramePr>
            <a:graphicFrameLocks/>
          </p:cNvGraphicFramePr>
          <p:nvPr/>
        </p:nvGraphicFramePr>
        <p:xfrm>
          <a:off x="-1" y="606581"/>
          <a:ext cx="12191999" cy="53777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2823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DBC72-25F2-481D-92EC-FDA725E48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23366"/>
            <a:ext cx="741345" cy="734634"/>
          </a:xfrm>
          <a:prstGeom prst="rect">
            <a:avLst/>
          </a:prstGeom>
          <a:solidFill>
            <a:schemeClr val="tx1"/>
          </a:solidFill>
        </p:spPr>
      </p:pic>
      <p:sp>
        <p:nvSpPr>
          <p:cNvPr id="5" name="TextBox 1">
            <a:extLst>
              <a:ext uri="{FF2B5EF4-FFF2-40B4-BE49-F238E27FC236}">
                <a16:creationId xmlns:a16="http://schemas.microsoft.com/office/drawing/2014/main" id="{E5467C2E-91D7-43A8-BD06-32ECE4BD3CB2}"/>
              </a:ext>
            </a:extLst>
          </p:cNvPr>
          <p:cNvSpPr txBox="1"/>
          <p:nvPr/>
        </p:nvSpPr>
        <p:spPr>
          <a:xfrm>
            <a:off x="741344" y="6258561"/>
            <a:ext cx="11450655"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b="1" dirty="0"/>
              <a:t>Data Source: DFCS Transparency Data</a:t>
            </a:r>
            <a:endParaRPr lang="en-US" b="1" dirty="0"/>
          </a:p>
        </p:txBody>
      </p:sp>
      <p:graphicFrame>
        <p:nvGraphicFramePr>
          <p:cNvPr id="7" name="Chart 6">
            <a:extLst>
              <a:ext uri="{FF2B5EF4-FFF2-40B4-BE49-F238E27FC236}">
                <a16:creationId xmlns:a16="http://schemas.microsoft.com/office/drawing/2014/main" id="{D21C4938-5268-42FC-A49F-34151612A4B2}"/>
              </a:ext>
            </a:extLst>
          </p:cNvPr>
          <p:cNvGraphicFramePr>
            <a:graphicFrameLocks/>
          </p:cNvGraphicFramePr>
          <p:nvPr/>
        </p:nvGraphicFramePr>
        <p:xfrm>
          <a:off x="78657" y="698090"/>
          <a:ext cx="12113341" cy="53290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94534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191F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p:cNvCxnSpPr/>
          <p:nvPr/>
        </p:nvCxnSpPr>
        <p:spPr>
          <a:xfrm>
            <a:off x="0" y="3429000"/>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5425128" y="2746280"/>
            <a:ext cx="1365443" cy="1365440"/>
          </a:xfrm>
          <a:prstGeom prst="ellipse">
            <a:avLst/>
          </a:prstGeom>
          <a:solidFill>
            <a:srgbClr val="191F2A"/>
          </a:solidFill>
          <a:ln w="76200" cmpd="sng">
            <a:solidFill>
              <a:srgbClr val="191F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p:cNvSpPr/>
          <p:nvPr/>
        </p:nvSpPr>
        <p:spPr>
          <a:xfrm>
            <a:off x="5403483" y="2717800"/>
            <a:ext cx="1408595" cy="1408592"/>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249331" y="4504349"/>
            <a:ext cx="3689107" cy="74898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27B0C1"/>
                </a:solidFill>
                <a:effectLst/>
                <a:uLnTx/>
                <a:uFillTx/>
                <a:latin typeface="Arial" charset="0"/>
                <a:ea typeface="Arial" charset="0"/>
                <a:cs typeface="Arial" charset="0"/>
              </a:rPr>
              <a:t>Thank You</a:t>
            </a:r>
          </a:p>
        </p:txBody>
      </p:sp>
      <p:sp>
        <p:nvSpPr>
          <p:cNvPr id="8" name="Rectangle 7"/>
          <p:cNvSpPr/>
          <p:nvPr/>
        </p:nvSpPr>
        <p:spPr>
          <a:xfrm>
            <a:off x="8048757" y="5686127"/>
            <a:ext cx="3749329" cy="707886"/>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charset="0"/>
                <a:ea typeface="Arial" charset="0"/>
                <a:cs typeface="Arial" charset="0"/>
              </a:rPr>
              <a:t>Georgia Division of Family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Arial" charset="0"/>
                <a:ea typeface="Arial" charset="0"/>
                <a:cs typeface="Arial" charset="0"/>
              </a:rPr>
              <a:t>&amp; Children Services</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A5A7B4"/>
                </a:solidFill>
                <a:effectLst/>
                <a:uLnTx/>
                <a:uFillTx/>
                <a:latin typeface="Arial" charset="0"/>
                <a:ea typeface="Arial" charset="0"/>
                <a:cs typeface="Arial" charset="0"/>
              </a:rPr>
              <a:t>2 Peachtree Street, Suite 19-454</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A5A7B4"/>
                </a:solidFill>
                <a:effectLst/>
                <a:uLnTx/>
                <a:uFillTx/>
                <a:latin typeface="Arial" charset="0"/>
                <a:ea typeface="Arial" charset="0"/>
                <a:cs typeface="Arial" charset="0"/>
              </a:rPr>
              <a:t>Atlanta, GA  30303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016" y="2825897"/>
            <a:ext cx="1193464" cy="12005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129" y="5851559"/>
            <a:ext cx="1439865" cy="379392"/>
          </a:xfrm>
          <a:prstGeom prst="rect">
            <a:avLst/>
          </a:prstGeom>
        </p:spPr>
      </p:pic>
    </p:spTree>
    <p:extLst>
      <p:ext uri="{BB962C8B-B14F-4D97-AF65-F5344CB8AC3E}">
        <p14:creationId xmlns:p14="http://schemas.microsoft.com/office/powerpoint/2010/main" val="317162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cturer">
            <a:extLst>
              <a:ext uri="{FF2B5EF4-FFF2-40B4-BE49-F238E27FC236}">
                <a16:creationId xmlns:a16="http://schemas.microsoft.com/office/drawing/2014/main" id="{EF974493-64D3-44A0-AF1F-29F3D61A8F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880" y="1653152"/>
            <a:ext cx="3887395" cy="3620021"/>
          </a:xfrm>
          <a:prstGeom prst="rect">
            <a:avLst/>
          </a:prstGeom>
        </p:spPr>
      </p:pic>
      <p:sp>
        <p:nvSpPr>
          <p:cNvPr id="2" name="TextBox 1">
            <a:extLst>
              <a:ext uri="{FF2B5EF4-FFF2-40B4-BE49-F238E27FC236}">
                <a16:creationId xmlns:a16="http://schemas.microsoft.com/office/drawing/2014/main" id="{05A8BCF8-D9BA-4D36-BEC9-348C782963E0}"/>
              </a:ext>
            </a:extLst>
          </p:cNvPr>
          <p:cNvSpPr txBox="1"/>
          <p:nvPr/>
        </p:nvSpPr>
        <p:spPr>
          <a:xfrm>
            <a:off x="3665913" y="322730"/>
            <a:ext cx="8526087" cy="573824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Board Chair Vision &amp; Expectations</a:t>
            </a:r>
          </a:p>
          <a:p>
            <a:pPr marR="0" lvl="0" algn="l" defTabSz="914400" rtl="0" eaLnBrk="1" fontAlgn="auto" latinLnBrk="0" hangingPunct="1">
              <a:lnSpc>
                <a:spcPct val="90000"/>
              </a:lnSpc>
              <a:spcBef>
                <a:spcPts val="0"/>
              </a:spcBef>
              <a:spcAft>
                <a:spcPts val="600"/>
              </a:spcAft>
              <a:buClrTx/>
              <a:buSzTx/>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8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D037C-DE16-4D57-AE61-68E1235CA230}"/>
              </a:ext>
            </a:extLst>
          </p:cNvPr>
          <p:cNvPicPr>
            <a:picLocks noChangeAspect="1"/>
          </p:cNvPicPr>
          <p:nvPr/>
        </p:nvPicPr>
        <p:blipFill>
          <a:blip r:embed="rId2"/>
          <a:stretch>
            <a:fillRect/>
          </a:stretch>
        </p:blipFill>
        <p:spPr>
          <a:xfrm>
            <a:off x="1102690" y="822961"/>
            <a:ext cx="9986620" cy="5617474"/>
          </a:xfrm>
          <a:prstGeom prst="rect">
            <a:avLst/>
          </a:prstGeom>
        </p:spPr>
      </p:pic>
    </p:spTree>
    <p:extLst>
      <p:ext uri="{BB962C8B-B14F-4D97-AF65-F5344CB8AC3E}">
        <p14:creationId xmlns:p14="http://schemas.microsoft.com/office/powerpoint/2010/main" val="142436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BF5F18-2516-46DD-9F1E-1588DC26A01C}"/>
              </a:ext>
            </a:extLst>
          </p:cNvPr>
          <p:cNvSpPr txBox="1"/>
          <p:nvPr/>
        </p:nvSpPr>
        <p:spPr>
          <a:xfrm>
            <a:off x="1241367" y="2078182"/>
            <a:ext cx="9709266" cy="1815882"/>
          </a:xfrm>
          <a:prstGeom prst="rect">
            <a:avLst/>
          </a:prstGeom>
          <a:noFill/>
        </p:spPr>
        <p:txBody>
          <a:bodyPr wrap="square" rtlCol="0">
            <a:spAutoFit/>
          </a:bodyPr>
          <a:lstStyle/>
          <a:p>
            <a:pPr algn="ctr"/>
            <a:r>
              <a:rPr lang="en-US" sz="5600" b="1" dirty="0">
                <a:latin typeface="+mj-lt"/>
              </a:rPr>
              <a:t>Approval of November 9, 2021 meeting minutes</a:t>
            </a:r>
          </a:p>
        </p:txBody>
      </p:sp>
    </p:spTree>
    <p:extLst>
      <p:ext uri="{BB962C8B-B14F-4D97-AF65-F5344CB8AC3E}">
        <p14:creationId xmlns:p14="http://schemas.microsoft.com/office/powerpoint/2010/main" val="3207716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2CD47-3A06-4210-90F0-AD63F4807BCA}"/>
              </a:ext>
            </a:extLst>
          </p:cNvPr>
          <p:cNvSpPr txBox="1"/>
          <p:nvPr/>
        </p:nvSpPr>
        <p:spPr>
          <a:xfrm>
            <a:off x="1778467" y="1275127"/>
            <a:ext cx="810988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Member Regional Reports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a:t>
            </a:r>
            <a:r>
              <a:rPr kumimoji="0" lang="en-US" sz="24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briefly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address the following: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4E69E0B-4A6F-4C0B-9A6F-029F628432B8}"/>
              </a:ext>
            </a:extLst>
          </p:cNvPr>
          <p:cNvSpPr txBox="1"/>
          <p:nvPr/>
        </p:nvSpPr>
        <p:spPr>
          <a:xfrm>
            <a:off x="2223911" y="3228622"/>
            <a:ext cx="1140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CB00F9B7-8320-42CF-9671-8818CB6D3CC6}"/>
              </a:ext>
            </a:extLst>
          </p:cNvPr>
          <p:cNvPicPr>
            <a:picLocks noChangeAspect="1"/>
          </p:cNvPicPr>
          <p:nvPr/>
        </p:nvPicPr>
        <p:blipFill>
          <a:blip r:embed="rId2"/>
          <a:stretch>
            <a:fillRect/>
          </a:stretch>
        </p:blipFill>
        <p:spPr>
          <a:xfrm>
            <a:off x="-547311" y="3538263"/>
            <a:ext cx="12739311" cy="2392960"/>
          </a:xfrm>
          <a:prstGeom prst="rect">
            <a:avLst/>
          </a:prstGeom>
        </p:spPr>
      </p:pic>
    </p:spTree>
    <p:extLst>
      <p:ext uri="{BB962C8B-B14F-4D97-AF65-F5344CB8AC3E}">
        <p14:creationId xmlns:p14="http://schemas.microsoft.com/office/powerpoint/2010/main" val="1171594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CA9657-F714-4DE1-8661-91E58043A8A5}"/>
              </a:ext>
            </a:extLst>
          </p:cNvPr>
          <p:cNvPicPr>
            <a:picLocks noChangeAspect="1"/>
          </p:cNvPicPr>
          <p:nvPr/>
        </p:nvPicPr>
        <p:blipFill>
          <a:blip r:embed="rId2"/>
          <a:stretch>
            <a:fillRect/>
          </a:stretch>
        </p:blipFill>
        <p:spPr>
          <a:xfrm>
            <a:off x="1042720" y="698270"/>
            <a:ext cx="10106560" cy="5684940"/>
          </a:xfrm>
          <a:prstGeom prst="rect">
            <a:avLst/>
          </a:prstGeom>
        </p:spPr>
      </p:pic>
    </p:spTree>
    <p:extLst>
      <p:ext uri="{BB962C8B-B14F-4D97-AF65-F5344CB8AC3E}">
        <p14:creationId xmlns:p14="http://schemas.microsoft.com/office/powerpoint/2010/main" val="1009337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sp>
        <p:nvSpPr>
          <p:cNvPr id="5" name="TextBox 4"/>
          <p:cNvSpPr txBox="1"/>
          <p:nvPr/>
        </p:nvSpPr>
        <p:spPr>
          <a:xfrm>
            <a:off x="1" y="4601822"/>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useo Sans 900" charset="0"/>
                <a:cs typeface="Arial" panose="020B0604020202020204" pitchFamily="34" charset="0"/>
              </a:rPr>
              <a:t>Candice L. Broce</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useo Sans 500"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064C0D78-A49B-4070-9AE2-07DE3552E05F}"/>
              </a:ext>
            </a:extLst>
          </p:cNvPr>
          <p:cNvPicPr>
            <a:picLocks noChangeAspect="1"/>
          </p:cNvPicPr>
          <p:nvPr/>
        </p:nvPicPr>
        <p:blipFill>
          <a:blip r:embed="rId3"/>
          <a:stretch>
            <a:fillRect/>
          </a:stretch>
        </p:blipFill>
        <p:spPr>
          <a:xfrm>
            <a:off x="2480565" y="1021351"/>
            <a:ext cx="1601825" cy="1601825"/>
          </a:xfrm>
          <a:prstGeom prst="rect">
            <a:avLst/>
          </a:prstGeom>
        </p:spPr>
      </p:pic>
      <p:sp>
        <p:nvSpPr>
          <p:cNvPr id="7" name="TextBox 6">
            <a:extLst>
              <a:ext uri="{FF2B5EF4-FFF2-40B4-BE49-F238E27FC236}">
                <a16:creationId xmlns:a16="http://schemas.microsoft.com/office/drawing/2014/main" id="{405158E4-21FD-4173-83B9-6D4C198E0373}"/>
              </a:ext>
            </a:extLst>
          </p:cNvPr>
          <p:cNvSpPr txBox="1"/>
          <p:nvPr/>
        </p:nvSpPr>
        <p:spPr>
          <a:xfrm>
            <a:off x="4405745" y="1298108"/>
            <a:ext cx="72783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Department of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Division of Family &amp; Children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State Advisory Board</a:t>
            </a:r>
          </a:p>
        </p:txBody>
      </p:sp>
      <p:sp>
        <p:nvSpPr>
          <p:cNvPr id="9" name="TextBox 8">
            <a:extLst>
              <a:ext uri="{FF2B5EF4-FFF2-40B4-BE49-F238E27FC236}">
                <a16:creationId xmlns:a16="http://schemas.microsoft.com/office/drawing/2014/main" id="{E56B9847-9FD0-4374-A2EB-C37F3FEF13D3}"/>
              </a:ext>
            </a:extLst>
          </p:cNvPr>
          <p:cNvSpPr txBox="1"/>
          <p:nvPr/>
        </p:nvSpPr>
        <p:spPr>
          <a:xfrm>
            <a:off x="3281478" y="3574026"/>
            <a:ext cx="56290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Director’s Report</a:t>
            </a:r>
          </a:p>
        </p:txBody>
      </p:sp>
    </p:spTree>
    <p:extLst>
      <p:ext uri="{BB962C8B-B14F-4D97-AF65-F5344CB8AC3E}">
        <p14:creationId xmlns:p14="http://schemas.microsoft.com/office/powerpoint/2010/main" val="7691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1948-2765-41AA-AC9A-68A1D1456F0A}"/>
              </a:ext>
            </a:extLst>
          </p:cNvPr>
          <p:cNvSpPr txBox="1"/>
          <p:nvPr/>
        </p:nvSpPr>
        <p:spPr>
          <a:xfrm>
            <a:off x="0" y="92565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1718"/>
                </a:solidFill>
                <a:effectLst/>
                <a:uLnTx/>
                <a:uFillTx/>
                <a:latin typeface="Arial Black" panose="020B0A04020102020204" pitchFamily="34" charset="0"/>
                <a:ea typeface="+mn-ea"/>
                <a:cs typeface="Arial" panose="020B0604020202020204" pitchFamily="34" charset="0"/>
              </a:rPr>
              <a:t>Clark’s Christmas Kids</a:t>
            </a:r>
          </a:p>
        </p:txBody>
      </p:sp>
      <p:sp>
        <p:nvSpPr>
          <p:cNvPr id="5" name="TextBox 4">
            <a:extLst>
              <a:ext uri="{FF2B5EF4-FFF2-40B4-BE49-F238E27FC236}">
                <a16:creationId xmlns:a16="http://schemas.microsoft.com/office/drawing/2014/main" id="{E2406B71-C65E-4733-9CD9-F3C74474112F}"/>
              </a:ext>
            </a:extLst>
          </p:cNvPr>
          <p:cNvSpPr txBox="1"/>
          <p:nvPr/>
        </p:nvSpPr>
        <p:spPr>
          <a:xfrm>
            <a:off x="937550" y="1633540"/>
            <a:ext cx="1024359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Raised over $1.5 million, providing 25,500+ gifts and successfully filling the wish lists of over 8,500 Georgia children in foster care</a:t>
            </a:r>
          </a:p>
        </p:txBody>
      </p:sp>
      <p:pic>
        <p:nvPicPr>
          <p:cNvPr id="3" name="Picture 2" descr="A group of people posing for a photo&#10;&#10;Description automatically generated">
            <a:extLst>
              <a:ext uri="{FF2B5EF4-FFF2-40B4-BE49-F238E27FC236}">
                <a16:creationId xmlns:a16="http://schemas.microsoft.com/office/drawing/2014/main" id="{398379D6-784D-4BFC-B5B3-B39E03F1FE2F}"/>
              </a:ext>
            </a:extLst>
          </p:cNvPr>
          <p:cNvPicPr>
            <a:picLocks noChangeAspect="1"/>
          </p:cNvPicPr>
          <p:nvPr/>
        </p:nvPicPr>
        <p:blipFill>
          <a:blip r:embed="rId3"/>
          <a:stretch>
            <a:fillRect/>
          </a:stretch>
        </p:blipFill>
        <p:spPr>
          <a:xfrm>
            <a:off x="6545060" y="2690558"/>
            <a:ext cx="4541081" cy="3405811"/>
          </a:xfrm>
          <a:prstGeom prst="rect">
            <a:avLst/>
          </a:prstGeom>
        </p:spPr>
      </p:pic>
      <p:pic>
        <p:nvPicPr>
          <p:cNvPr id="9" name="Picture 8" descr="A picture containing ceiling, indoor, people, area&#10;&#10;Description automatically generated">
            <a:extLst>
              <a:ext uri="{FF2B5EF4-FFF2-40B4-BE49-F238E27FC236}">
                <a16:creationId xmlns:a16="http://schemas.microsoft.com/office/drawing/2014/main" id="{72BF86CA-9053-429E-A2BC-E13A7053FBCD}"/>
              </a:ext>
            </a:extLst>
          </p:cNvPr>
          <p:cNvPicPr>
            <a:picLocks noChangeAspect="1"/>
          </p:cNvPicPr>
          <p:nvPr/>
        </p:nvPicPr>
        <p:blipFill>
          <a:blip r:embed="rId4"/>
          <a:stretch>
            <a:fillRect/>
          </a:stretch>
        </p:blipFill>
        <p:spPr>
          <a:xfrm>
            <a:off x="1105859" y="2690557"/>
            <a:ext cx="5107854" cy="3405811"/>
          </a:xfrm>
          <a:prstGeom prst="rect">
            <a:avLst/>
          </a:prstGeom>
        </p:spPr>
      </p:pic>
    </p:spTree>
    <p:extLst>
      <p:ext uri="{BB962C8B-B14F-4D97-AF65-F5344CB8AC3E}">
        <p14:creationId xmlns:p14="http://schemas.microsoft.com/office/powerpoint/2010/main" val="4053608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1948-2765-41AA-AC9A-68A1D1456F0A}"/>
              </a:ext>
            </a:extLst>
          </p:cNvPr>
          <p:cNvSpPr txBox="1"/>
          <p:nvPr/>
        </p:nvSpPr>
        <p:spPr>
          <a:xfrm>
            <a:off x="0" y="92565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61718"/>
                </a:solidFill>
                <a:effectLst/>
                <a:uLnTx/>
                <a:uFillTx/>
                <a:latin typeface="Arial Black" panose="020B0A04020102020204" pitchFamily="34" charset="0"/>
                <a:ea typeface="+mn-ea"/>
                <a:cs typeface="Arial" panose="020B0604020202020204" pitchFamily="34" charset="0"/>
              </a:rPr>
              <a:t>Updates</a:t>
            </a:r>
          </a:p>
        </p:txBody>
      </p:sp>
      <p:sp>
        <p:nvSpPr>
          <p:cNvPr id="5" name="TextBox 4">
            <a:extLst>
              <a:ext uri="{FF2B5EF4-FFF2-40B4-BE49-F238E27FC236}">
                <a16:creationId xmlns:a16="http://schemas.microsoft.com/office/drawing/2014/main" id="{E2406B71-C65E-4733-9CD9-F3C74474112F}"/>
              </a:ext>
            </a:extLst>
          </p:cNvPr>
          <p:cNvSpPr txBox="1"/>
          <p:nvPr/>
        </p:nvSpPr>
        <p:spPr>
          <a:xfrm>
            <a:off x="937550" y="1633540"/>
            <a:ext cx="10243594" cy="35958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Annual Report</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Published on Dec. 31, 2021</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View the report on our homepage: </a:t>
            </a: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hlinkClick r:id="rId3"/>
              </a:rPr>
              <a:t>dhs.georgia.gov</a:t>
            </a:r>
            <a:endPar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Personnel Changes</a:t>
            </a: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2022 Legislative Session</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Convenes on Jan. 10, 2022</a:t>
            </a:r>
          </a:p>
          <a:p>
            <a:pPr marL="800100" marR="0" lvl="1"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Questions? Email Matthew </a:t>
            </a:r>
            <a:r>
              <a:rPr kumimoji="0" lang="en-US" sz="2400" b="0" i="0" u="none" strike="noStrike" kern="1200" cap="none" spc="0" normalizeH="0" baseline="0" noProof="0" dirty="0" err="1">
                <a:ln>
                  <a:noFill/>
                </a:ln>
                <a:solidFill>
                  <a:srgbClr val="161718"/>
                </a:solidFill>
                <a:effectLst/>
                <a:uLnTx/>
                <a:uFillTx/>
                <a:latin typeface="Arial" panose="020B0604020202020204" pitchFamily="34" charset="0"/>
                <a:ea typeface="+mn-ea"/>
                <a:cs typeface="Arial" panose="020B0604020202020204" pitchFamily="34" charset="0"/>
              </a:rPr>
              <a:t>Wosotowsky</a:t>
            </a: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hlinkClick r:id="rId4"/>
              </a:rPr>
              <a:t>matthew.wosotowsky.@dhs.ga.gov</a:t>
            </a:r>
            <a:endPar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Our Priorities in 2022</a:t>
            </a:r>
            <a:endParaRPr kumimoji="0" lang="en-US" sz="24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7302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181948-2765-41AA-AC9A-68A1D1456F0A}"/>
              </a:ext>
            </a:extLst>
          </p:cNvPr>
          <p:cNvSpPr txBox="1"/>
          <p:nvPr/>
        </p:nvSpPr>
        <p:spPr>
          <a:xfrm>
            <a:off x="-1" y="925654"/>
            <a:ext cx="121553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61718"/>
                </a:solidFill>
                <a:effectLst/>
                <a:uLnTx/>
                <a:uFillTx/>
                <a:latin typeface="Arial Black" panose="020B0A04020102020204" pitchFamily="34" charset="0"/>
                <a:ea typeface="+mn-ea"/>
                <a:cs typeface="Arial" panose="020B0604020202020204" pitchFamily="34" charset="0"/>
              </a:rPr>
              <a:t>Questions</a:t>
            </a:r>
            <a:r>
              <a:rPr kumimoji="0" lang="en-US" sz="4000" b="1" i="0" u="none" strike="noStrike" kern="1200" cap="none" spc="0" normalizeH="0" baseline="0" noProof="0" dirty="0">
                <a:ln>
                  <a:noFill/>
                </a:ln>
                <a:solidFill>
                  <a:srgbClr val="161718"/>
                </a:solidFill>
                <a:effectLst/>
                <a:uLnTx/>
                <a:uFillTx/>
                <a:latin typeface="Arial Black" panose="020B0A04020102020204" pitchFamily="34" charset="0"/>
                <a:ea typeface="+mn-ea"/>
                <a:cs typeface="Arial" panose="020B0604020202020204" pitchFamily="34" charset="0"/>
              </a:rPr>
              <a:t>?</a:t>
            </a:r>
          </a:p>
        </p:txBody>
      </p:sp>
      <p:sp>
        <p:nvSpPr>
          <p:cNvPr id="5" name="TextBox 4">
            <a:extLst>
              <a:ext uri="{FF2B5EF4-FFF2-40B4-BE49-F238E27FC236}">
                <a16:creationId xmlns:a16="http://schemas.microsoft.com/office/drawing/2014/main" id="{E2406B71-C65E-4733-9CD9-F3C74474112F}"/>
              </a:ext>
            </a:extLst>
          </p:cNvPr>
          <p:cNvSpPr txBox="1"/>
          <p:nvPr/>
        </p:nvSpPr>
        <p:spPr>
          <a:xfrm>
            <a:off x="0" y="2323181"/>
            <a:ext cx="12192000" cy="306032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Candice.Broce@dhs.ga.gov</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Chief of Staff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Craig.Foster@dhs.ga.gov</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Deputy Chief of Staff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Chris.Hempfling@dhs.ga.gov</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72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9505"/>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6" name="Picture 5"/>
          <p:cNvPicPr>
            <a:picLocks noChangeAspect="1"/>
          </p:cNvPicPr>
          <p:nvPr/>
        </p:nvPicPr>
        <p:blipFill>
          <a:blip r:embed="rId4"/>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7106048" cy="1077218"/>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27B0C1"/>
                </a:solidFill>
                <a:effectLst/>
                <a:uLnTx/>
                <a:uFillTx/>
                <a:latin typeface="Arial" charset="0"/>
                <a:ea typeface="Arial" charset="0"/>
                <a:cs typeface="Arial" charset="0"/>
              </a:rPr>
              <a:t>Matt Wosotowsky</a:t>
            </a:r>
          </a:p>
        </p:txBody>
      </p:sp>
      <p:sp>
        <p:nvSpPr>
          <p:cNvPr id="10" name="Rectangle 9"/>
          <p:cNvSpPr/>
          <p:nvPr/>
        </p:nvSpPr>
        <p:spPr>
          <a:xfrm>
            <a:off x="164125" y="3141783"/>
            <a:ext cx="6793628" cy="1569660"/>
          </a:xfrm>
          <a:prstGeom prst="rect">
            <a:avLst/>
          </a:prstGeom>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FFFFF"/>
                </a:solidFill>
                <a:effectLst/>
                <a:uLnTx/>
                <a:uFillTx/>
                <a:latin typeface="Arial" charset="0"/>
                <a:ea typeface="Arial" charset="0"/>
                <a:cs typeface="Arial" charset="0"/>
              </a:rPr>
              <a:t>Legislative Affairs Director</a:t>
            </a:r>
          </a:p>
        </p:txBody>
      </p:sp>
    </p:spTree>
    <p:extLst>
      <p:ext uri="{BB962C8B-B14F-4D97-AF65-F5344CB8AC3E}">
        <p14:creationId xmlns:p14="http://schemas.microsoft.com/office/powerpoint/2010/main" val="777517436"/>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BRANDING">
      <a:dk1>
        <a:srgbClr val="161718"/>
      </a:dk1>
      <a:lt1>
        <a:srgbClr val="FFFFFF"/>
      </a:lt1>
      <a:dk2>
        <a:srgbClr val="282660"/>
      </a:dk2>
      <a:lt2>
        <a:srgbClr val="E6E7E8"/>
      </a:lt2>
      <a:accent1>
        <a:srgbClr val="42A8C4"/>
      </a:accent1>
      <a:accent2>
        <a:srgbClr val="C0D84F"/>
      </a:accent2>
      <a:accent3>
        <a:srgbClr val="811E5B"/>
      </a:accent3>
      <a:accent4>
        <a:srgbClr val="E83A64"/>
      </a:accent4>
      <a:accent5>
        <a:srgbClr val="00302F"/>
      </a:accent5>
      <a:accent6>
        <a:srgbClr val="444444"/>
      </a:accent6>
      <a:hlink>
        <a:srgbClr val="42A8C4"/>
      </a:hlink>
      <a:folHlink>
        <a:srgbClr val="C2C5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5BBEDD6109094BACAEB1D0093A3C72" ma:contentTypeVersion="11" ma:contentTypeDescription="Create a new document." ma:contentTypeScope="" ma:versionID="12e46b6f291002978a0016334162c4fe">
  <xsd:schema xmlns:xsd="http://www.w3.org/2001/XMLSchema" xmlns:xs="http://www.w3.org/2001/XMLSchema" xmlns:p="http://schemas.microsoft.com/office/2006/metadata/properties" xmlns:ns3="f3ac2e1d-02fa-4ea5-9c88-0fa8bf3949c8" xmlns:ns4="32e98f73-c622-4a71-a653-204db3f19cdb" targetNamespace="http://schemas.microsoft.com/office/2006/metadata/properties" ma:root="true" ma:fieldsID="3a28b394e4043e001734bd76b5d2b9db" ns3:_="" ns4:_="">
    <xsd:import namespace="f3ac2e1d-02fa-4ea5-9c88-0fa8bf3949c8"/>
    <xsd:import namespace="32e98f73-c622-4a71-a653-204db3f19cd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c2e1d-02fa-4ea5-9c88-0fa8bf3949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e98f73-c622-4a71-a653-204db3f19c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52B5ED-A173-49AB-AF37-593F6CABF187}">
  <ds:schemaRefs>
    <ds:schemaRef ds:uri="http://schemas.microsoft.com/sharepoint/v3/contenttype/forms"/>
  </ds:schemaRefs>
</ds:datastoreItem>
</file>

<file path=customXml/itemProps2.xml><?xml version="1.0" encoding="utf-8"?>
<ds:datastoreItem xmlns:ds="http://schemas.openxmlformats.org/officeDocument/2006/customXml" ds:itemID="{3892E114-5A1A-4B5F-BEC0-C8EF79614CA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70CD785-0DAC-4F2B-B1B5-FD0868F98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c2e1d-02fa-4ea5-9c88-0fa8bf3949c8"/>
    <ds:schemaRef ds:uri="32e98f73-c622-4a71-a653-204db3f19c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3685</TotalTime>
  <Words>1896</Words>
  <Application>Microsoft Office PowerPoint</Application>
  <PresentationFormat>Widescreen</PresentationFormat>
  <Paragraphs>200</Paragraphs>
  <Slides>41</Slides>
  <Notes>23</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1" baseType="lpstr">
      <vt:lpstr>Arial</vt:lpstr>
      <vt:lpstr>Arial Black</vt:lpstr>
      <vt:lpstr>Arial Narrow</vt:lpstr>
      <vt:lpstr>Calibri</vt:lpstr>
      <vt:lpstr>Calibri Light</vt:lpstr>
      <vt:lpstr>Times New Roman</vt:lpstr>
      <vt:lpstr>1_Office Theme</vt:lpstr>
      <vt:lpstr>Office Theme</vt:lpstr>
      <vt:lpstr>4_Office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2021-2022 Legislative Session</vt:lpstr>
      <vt:lpstr>2021-2022 Legislative Session </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Oakley, Sabrina Y</dc:creator>
  <cp:lastModifiedBy>McCullough, Emma</cp:lastModifiedBy>
  <cp:revision>81</cp:revision>
  <dcterms:created xsi:type="dcterms:W3CDTF">2019-10-16T13:56:22Z</dcterms:created>
  <dcterms:modified xsi:type="dcterms:W3CDTF">2022-01-11T13:23:48Z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0x010100F85BBEDD6109094BACAEB1D0093A3C72</vt:lpwstr>
  </property>
</Properties>
</file>