
<file path=[Content_Types].xml><?xml version="1.0" encoding="utf-8"?>
<Types xmlns="http://schemas.openxmlformats.org/package/2006/content-types">
  <Default Extension="docx" ContentType="application/vnd.openxmlformats-officedocument.wordprocessingml.document"/>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notesSlides/notesSlide4.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5.xml" ContentType="application/vnd.openxmlformats-officedocument.presentationml.notesSlide+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charts/chart6.xml" ContentType="application/vnd.openxmlformats-officedocument.drawingml.chart+xml"/>
  <Override PartName="/ppt/charts/chart7.xml" ContentType="application/vnd.openxmlformats-officedocument.drawingml.chart+xml"/>
  <Override PartName="/ppt/notesSlides/notesSlide6.xml" ContentType="application/vnd.openxmlformats-officedocument.presentationml.notesSlide+xml"/>
  <Override PartName="/ppt/charts/chart8.xml" ContentType="application/vnd.openxmlformats-officedocument.drawingml.chart+xml"/>
  <Override PartName="/ppt/notesSlides/notesSlide7.xml" ContentType="application/vnd.openxmlformats-officedocument.presentationml.notesSlide+xml"/>
  <Override PartName="/ppt/charts/chart9.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charts/chart10.xml" ContentType="application/vnd.openxmlformats-officedocument.drawingml.chart+xml"/>
  <Override PartName="/ppt/notesSlides/notesSlide9.xml" ContentType="application/vnd.openxmlformats-officedocument.presentationml.notesSlide+xml"/>
  <Override PartName="/ppt/charts/chart11.xml" ContentType="application/vnd.openxmlformats-officedocument.drawingml.chart+xml"/>
  <Override PartName="/ppt/notesSlides/notesSlide10.xml" ContentType="application/vnd.openxmlformats-officedocument.presentationml.notesSlide+xml"/>
  <Override PartName="/ppt/charts/chart12.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1.xml" ContentType="application/vnd.openxmlformats-officedocument.presentationml.notesSlide+xml"/>
  <Override PartName="/ppt/charts/chart13.xml" ContentType="application/vnd.openxmlformats-officedocument.drawingml.chart+xml"/>
  <Override PartName="/ppt/charts/chart14.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12.xml" ContentType="application/vnd.openxmlformats-officedocument.presentationml.notesSlide+xml"/>
  <Override PartName="/ppt/charts/chart1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3.xml" ContentType="application/vnd.openxmlformats-officedocument.presentationml.notesSlide+xml"/>
  <Override PartName="/ppt/charts/chart1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4.xml" ContentType="application/vnd.openxmlformats-officedocument.presentationml.notesSlide+xml"/>
  <Override PartName="/ppt/charts/chart1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5.xml" ContentType="application/vnd.openxmlformats-officedocument.presentationml.notesSlide+xml"/>
  <Override PartName="/ppt/charts/chart18.xml" ContentType="application/vnd.openxmlformats-officedocument.drawingml.chart+xml"/>
  <Override PartName="/ppt/charts/style8.xml" ContentType="application/vnd.ms-office.chartstyle+xml"/>
  <Override PartName="/ppt/charts/colors8.xml" ContentType="application/vnd.ms-office.chartcolorstyle+xml"/>
  <Override PartName="/ppt/charts/chart19.xml" ContentType="application/vnd.openxmlformats-officedocument.drawingml.chart+xml"/>
  <Override PartName="/ppt/charts/style9.xml" ContentType="application/vnd.ms-office.chartstyle+xml"/>
  <Override PartName="/ppt/charts/colors9.xml" ContentType="application/vnd.ms-office.chartcolorstyle+xml"/>
  <Override PartName="/ppt/charts/chart2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6.xml" ContentType="application/vnd.openxmlformats-officedocument.presentationml.notesSlide+xml"/>
  <Override PartName="/ppt/charts/chart2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7.xml" ContentType="application/vnd.openxmlformats-officedocument.presentationml.notesSlide+xml"/>
  <Override PartName="/ppt/charts/chart2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8.xml" ContentType="application/vnd.openxmlformats-officedocument.presentationml.notesSlide+xml"/>
  <Override PartName="/ppt/charts/chart2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2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2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9.xml" ContentType="application/vnd.openxmlformats-officedocument.presentationml.notesSlide+xml"/>
  <Override PartName="/ppt/charts/chart2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2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26.xml" ContentType="application/vnd.openxmlformats-officedocument.presentationml.notesSlide+xml"/>
  <Override PartName="/ppt/charts/chart2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27.xml" ContentType="application/vnd.openxmlformats-officedocument.presentationml.notesSlide+xml"/>
  <Override PartName="/ppt/charts/chart29.xml" ContentType="application/vnd.openxmlformats-officedocument.drawingml.chart+xml"/>
  <Override PartName="/ppt/charts/chart30.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6"/>
  </p:notesMasterIdLst>
  <p:sldIdLst>
    <p:sldId id="1432" r:id="rId2"/>
    <p:sldId id="1431" r:id="rId3"/>
    <p:sldId id="1428" r:id="rId4"/>
    <p:sldId id="1430" r:id="rId5"/>
    <p:sldId id="260" r:id="rId6"/>
    <p:sldId id="256" r:id="rId7"/>
    <p:sldId id="257" r:id="rId8"/>
    <p:sldId id="258" r:id="rId9"/>
    <p:sldId id="259" r:id="rId10"/>
    <p:sldId id="262" r:id="rId11"/>
    <p:sldId id="263" r:id="rId12"/>
    <p:sldId id="1433" r:id="rId13"/>
    <p:sldId id="1434" r:id="rId14"/>
    <p:sldId id="289" r:id="rId15"/>
    <p:sldId id="290" r:id="rId16"/>
    <p:sldId id="1435" r:id="rId17"/>
    <p:sldId id="291" r:id="rId18"/>
    <p:sldId id="1436" r:id="rId19"/>
    <p:sldId id="1437" r:id="rId20"/>
    <p:sldId id="1438" r:id="rId21"/>
    <p:sldId id="292" r:id="rId22"/>
    <p:sldId id="273" r:id="rId23"/>
    <p:sldId id="278" r:id="rId24"/>
    <p:sldId id="293" r:id="rId25"/>
    <p:sldId id="295" r:id="rId26"/>
    <p:sldId id="261" r:id="rId27"/>
    <p:sldId id="281" r:id="rId28"/>
    <p:sldId id="280" r:id="rId29"/>
    <p:sldId id="282" r:id="rId30"/>
    <p:sldId id="279" r:id="rId31"/>
    <p:sldId id="269" r:id="rId32"/>
    <p:sldId id="271" r:id="rId33"/>
    <p:sldId id="274" r:id="rId34"/>
    <p:sldId id="272" r:id="rId35"/>
    <p:sldId id="283" r:id="rId36"/>
    <p:sldId id="284" r:id="rId37"/>
    <p:sldId id="285" r:id="rId38"/>
    <p:sldId id="286" r:id="rId39"/>
    <p:sldId id="267" r:id="rId40"/>
    <p:sldId id="1028" r:id="rId41"/>
    <p:sldId id="1420" r:id="rId42"/>
    <p:sldId id="1029" r:id="rId43"/>
    <p:sldId id="1045" r:id="rId44"/>
    <p:sldId id="1030" r:id="rId45"/>
    <p:sldId id="1031" r:id="rId46"/>
    <p:sldId id="1417" r:id="rId47"/>
    <p:sldId id="1418" r:id="rId48"/>
    <p:sldId id="1419" r:id="rId49"/>
    <p:sldId id="1413" r:id="rId50"/>
    <p:sldId id="1416" r:id="rId51"/>
    <p:sldId id="1410" r:id="rId52"/>
    <p:sldId id="1399" r:id="rId53"/>
    <p:sldId id="1400" r:id="rId54"/>
    <p:sldId id="1407" r:id="rId55"/>
    <p:sldId id="1409" r:id="rId56"/>
    <p:sldId id="1421" r:id="rId57"/>
    <p:sldId id="1402" r:id="rId58"/>
    <p:sldId id="1408" r:id="rId59"/>
    <p:sldId id="1404" r:id="rId60"/>
    <p:sldId id="1406" r:id="rId61"/>
    <p:sldId id="1403" r:id="rId62"/>
    <p:sldId id="1411" r:id="rId63"/>
    <p:sldId id="264" r:id="rId64"/>
    <p:sldId id="1422" r:id="rId65"/>
    <p:sldId id="1439" r:id="rId66"/>
    <p:sldId id="1440" r:id="rId67"/>
    <p:sldId id="1441" r:id="rId68"/>
    <p:sldId id="1442" r:id="rId69"/>
    <p:sldId id="1443" r:id="rId70"/>
    <p:sldId id="1444" r:id="rId71"/>
    <p:sldId id="1445" r:id="rId72"/>
    <p:sldId id="1423" r:id="rId73"/>
    <p:sldId id="1424" r:id="rId74"/>
    <p:sldId id="1425"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959"/>
    <a:srgbClr val="D68119"/>
    <a:srgbClr val="A0CD4D"/>
    <a:srgbClr val="4DAD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EFC668-8C4A-43ED-A108-240080B6D71E}" v="1" dt="2022-03-07T20:58:24.0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588"/>
    <p:restoredTop sz="75226" autoAdjust="0"/>
  </p:normalViewPr>
  <p:slideViewPr>
    <p:cSldViewPr snapToGrid="0" snapToObjects="1">
      <p:cViewPr varScale="1">
        <p:scale>
          <a:sx n="30" d="100"/>
          <a:sy n="30" d="100"/>
        </p:scale>
        <p:origin x="1396"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8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4.xml"/><Relationship Id="rId1" Type="http://schemas.microsoft.com/office/2011/relationships/chartStyle" Target="style4.xml"/></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13.xlsx"/><Relationship Id="rId1" Type="http://schemas.openxmlformats.org/officeDocument/2006/relationships/themeOverride" Target="../theme/themeOverride1.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5.xml"/><Relationship Id="rId1" Type="http://schemas.microsoft.com/office/2011/relationships/chartStyle" Target="style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6.xml"/><Relationship Id="rId1" Type="http://schemas.microsoft.com/office/2011/relationships/chartStyle" Target="style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7.xml"/><Relationship Id="rId1" Type="http://schemas.microsoft.com/office/2011/relationships/chartStyle" Target="style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8.xml"/><Relationship Id="rId1" Type="http://schemas.microsoft.com/office/2011/relationships/chartStyle" Target="style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9.xml"/><Relationship Id="rId1" Type="http://schemas.microsoft.com/office/2011/relationships/chartStyle" Target="style9.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0.xml"/><Relationship Id="rId1" Type="http://schemas.microsoft.com/office/2011/relationships/chartStyle" Target="style1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11.xml"/><Relationship Id="rId1" Type="http://schemas.microsoft.com/office/2011/relationships/chartStyle" Target="style1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12.xml"/><Relationship Id="rId1" Type="http://schemas.microsoft.com/office/2011/relationships/chartStyle" Target="style1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13.xml"/><Relationship Id="rId1" Type="http://schemas.microsoft.com/office/2011/relationships/chartStyle" Target="style1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14.xml"/><Relationship Id="rId1" Type="http://schemas.microsoft.com/office/2011/relationships/chartStyle" Target="style1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15.xml"/><Relationship Id="rId1" Type="http://schemas.microsoft.com/office/2011/relationships/chartStyle" Target="style1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16.xml"/><Relationship Id="rId1" Type="http://schemas.microsoft.com/office/2011/relationships/chartStyle" Target="style1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17.xml"/><Relationship Id="rId1" Type="http://schemas.microsoft.com/office/2011/relationships/chartStyle" Target="style1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8.xml"/><Relationship Id="rId1" Type="http://schemas.microsoft.com/office/2011/relationships/chartStyle" Target="style18.xml"/></Relationships>
</file>

<file path=ppt/charts/_rels/chart29.xml.rels><?xml version="1.0" encoding="UTF-8" standalone="yes"?>
<Relationships xmlns="http://schemas.openxmlformats.org/package/2006/relationships"><Relationship Id="rId1" Type="http://schemas.openxmlformats.org/officeDocument/2006/relationships/oleObject" Target="file:///\\DHS-N3150-024A.sog.local\OHRM\gomeredith\Ad%20hocs\Burris\Weekly%20Status%20Report\2019.0630\DFCS%20FY19%20Exit%20Interview%20as%20of%202019.0705.xlsx"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9.xml"/><Relationship Id="rId1" Type="http://schemas.microsoft.com/office/2011/relationships/chartStyle" Target="style19.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2.xml"/><Relationship Id="rId1" Type="http://schemas.microsoft.com/office/2011/relationships/chartStyle" Target="style2.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dirty="0"/>
              <a:t>Intakes Received</a:t>
            </a:r>
            <a:r>
              <a:rPr lang="en-US" b="1" baseline="0" dirty="0"/>
              <a:t> By Year</a:t>
            </a:r>
            <a:endParaRPr lang="en-US" b="1" dirty="0"/>
          </a:p>
        </c:rich>
      </c:tx>
      <c:layout>
        <c:manualLayout>
          <c:xMode val="edge"/>
          <c:yMode val="edge"/>
          <c:x val="0.410398375984252"/>
          <c:y val="2.2889263007184163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Sheet1!$E$11</c:f>
              <c:strCache>
                <c:ptCount val="1"/>
                <c:pt idx="0">
                  <c:v>intakes</c:v>
                </c:pt>
              </c:strCache>
            </c:strRef>
          </c:tx>
          <c:spPr>
            <a:solidFill>
              <a:schemeClr val="tx1">
                <a:lumMod val="95000"/>
                <a:lumOff val="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Sheet1!$E$14:$E$18</c:f>
              <c:numCache>
                <c:formatCode>General</c:formatCode>
                <c:ptCount val="5"/>
                <c:pt idx="0">
                  <c:v>2017</c:v>
                </c:pt>
                <c:pt idx="1">
                  <c:v>2018</c:v>
                </c:pt>
                <c:pt idx="2">
                  <c:v>2019</c:v>
                </c:pt>
                <c:pt idx="3">
                  <c:v>2020</c:v>
                </c:pt>
                <c:pt idx="4">
                  <c:v>2021</c:v>
                </c:pt>
              </c:numCache>
            </c:numRef>
          </c:cat>
          <c:val>
            <c:numRef>
              <c:f>Sheet1!$F$14:$F$18</c:f>
              <c:numCache>
                <c:formatCode>_(* #,##0_);_(* \(#,##0\);_(* "-"??_);_(@_)</c:formatCode>
                <c:ptCount val="5"/>
                <c:pt idx="0">
                  <c:v>153168</c:v>
                </c:pt>
                <c:pt idx="1">
                  <c:v>153706</c:v>
                </c:pt>
                <c:pt idx="2">
                  <c:v>152945</c:v>
                </c:pt>
                <c:pt idx="3">
                  <c:v>128582</c:v>
                </c:pt>
                <c:pt idx="4">
                  <c:v>146524</c:v>
                </c:pt>
              </c:numCache>
            </c:numRef>
          </c:val>
          <c:extLst>
            <c:ext xmlns:c16="http://schemas.microsoft.com/office/drawing/2014/chart" uri="{C3380CC4-5D6E-409C-BE32-E72D297353CC}">
              <c16:uniqueId val="{00000000-46FE-4C2A-88B9-42672872D8F4}"/>
            </c:ext>
          </c:extLst>
        </c:ser>
        <c:dLbls>
          <c:showLegendKey val="0"/>
          <c:showVal val="0"/>
          <c:showCatName val="0"/>
          <c:showSerName val="0"/>
          <c:showPercent val="0"/>
          <c:showBubbleSize val="0"/>
        </c:dLbls>
        <c:gapWidth val="50"/>
        <c:overlap val="-27"/>
        <c:axId val="850566616"/>
        <c:axId val="850567272"/>
      </c:barChart>
      <c:catAx>
        <c:axId val="850566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850567272"/>
        <c:crosses val="autoZero"/>
        <c:auto val="1"/>
        <c:lblAlgn val="ctr"/>
        <c:lblOffset val="100"/>
        <c:noMultiLvlLbl val="0"/>
      </c:catAx>
      <c:valAx>
        <c:axId val="850567272"/>
        <c:scaling>
          <c:orientation val="minMax"/>
          <c:max val="160000"/>
          <c:min val="0"/>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505666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Foster Children/Youthin Custody on Last Day </a:t>
            </a:r>
            <a:r>
              <a:rPr lang="en-US" b="1" baseline="0"/>
              <a:t>of Month</a:t>
            </a:r>
            <a:endParaRPr lang="en-US" b="1"/>
          </a:p>
        </c:rich>
      </c:tx>
      <c:overlay val="0"/>
      <c:spPr>
        <a:noFill/>
        <a:ln w="25400">
          <a:noFill/>
        </a:ln>
      </c:spPr>
    </c:title>
    <c:autoTitleDeleted val="0"/>
    <c:plotArea>
      <c:layout/>
      <c:barChart>
        <c:barDir val="col"/>
        <c:grouping val="stacked"/>
        <c:varyColors val="0"/>
        <c:ser>
          <c:idx val="0"/>
          <c:order val="0"/>
          <c:tx>
            <c:strRef>
              <c:f>'foster summaries 2022feb28 12mn'!$Y$6</c:f>
              <c:strCache>
                <c:ptCount val="1"/>
                <c:pt idx="0">
                  <c:v>Age: 0 to 17</c:v>
                </c:pt>
              </c:strCache>
            </c:strRef>
          </c:tx>
          <c:spPr>
            <a:solidFill>
              <a:srgbClr val="000099"/>
            </a:solidFill>
            <a:ln w="12700">
              <a:solidFill>
                <a:srgbClr val="00FFFF"/>
              </a:solidFill>
            </a:ln>
          </c:spPr>
          <c:invertIfNegative val="0"/>
          <c:dPt>
            <c:idx val="0"/>
            <c:invertIfNegative val="0"/>
            <c:bubble3D val="0"/>
            <c:spPr>
              <a:solidFill>
                <a:schemeClr val="accent5">
                  <a:lumMod val="60000"/>
                  <a:lumOff val="40000"/>
                </a:schemeClr>
              </a:solidFill>
              <a:ln w="12700">
                <a:noFill/>
              </a:ln>
            </c:spPr>
            <c:extLst>
              <c:ext xmlns:c16="http://schemas.microsoft.com/office/drawing/2014/chart" uri="{C3380CC4-5D6E-409C-BE32-E72D297353CC}">
                <c16:uniqueId val="{00000001-C982-4AE4-B171-8EFB4B3B720F}"/>
              </c:ext>
            </c:extLst>
          </c:dPt>
          <c:dPt>
            <c:idx val="1"/>
            <c:invertIfNegative val="0"/>
            <c:bubble3D val="0"/>
            <c:spPr>
              <a:solidFill>
                <a:srgbClr val="0070C0"/>
              </a:solidFill>
              <a:ln w="12700">
                <a:noFill/>
              </a:ln>
            </c:spPr>
            <c:extLst>
              <c:ext xmlns:c16="http://schemas.microsoft.com/office/drawing/2014/chart" uri="{C3380CC4-5D6E-409C-BE32-E72D297353CC}">
                <c16:uniqueId val="{00000003-C982-4AE4-B171-8EFB4B3B720F}"/>
              </c:ext>
            </c:extLst>
          </c:dPt>
          <c:dPt>
            <c:idx val="13"/>
            <c:invertIfNegative val="0"/>
            <c:bubble3D val="0"/>
            <c:spPr>
              <a:solidFill>
                <a:srgbClr val="000099"/>
              </a:solidFill>
              <a:ln w="12700">
                <a:solidFill>
                  <a:srgbClr val="00FFFF"/>
                </a:solidFill>
              </a:ln>
              <a:effectLst>
                <a:glow rad="63500">
                  <a:srgbClr val="0000FF">
                    <a:alpha val="40000"/>
                  </a:srgbClr>
                </a:glow>
              </a:effectLst>
            </c:spPr>
            <c:extLst>
              <c:ext xmlns:c16="http://schemas.microsoft.com/office/drawing/2014/chart" uri="{C3380CC4-5D6E-409C-BE32-E72D297353CC}">
                <c16:uniqueId val="{00000005-C982-4AE4-B171-8EFB4B3B720F}"/>
              </c:ext>
            </c:extLst>
          </c:dPt>
          <c:dLbls>
            <c:spPr>
              <a:noFill/>
              <a:ln w="25400">
                <a:noFill/>
              </a:ln>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'foster summaries 2022feb28 12mn'!$W$7:$X$20</c:f>
              <c:multiLvlStrCache>
                <c:ptCount val="14"/>
                <c:lvl>
                  <c:pt idx="0">
                    <c:v>Two Years Ago</c:v>
                  </c:pt>
                  <c:pt idx="1">
                    <c:v>One Year Ago</c:v>
                  </c:pt>
                  <c:pt idx="2">
                    <c:v>March    </c:v>
                  </c:pt>
                  <c:pt idx="3">
                    <c:v>April    </c:v>
                  </c:pt>
                  <c:pt idx="4">
                    <c:v>May      </c:v>
                  </c:pt>
                  <c:pt idx="5">
                    <c:v>June     </c:v>
                  </c:pt>
                  <c:pt idx="6">
                    <c:v>July     </c:v>
                  </c:pt>
                  <c:pt idx="7">
                    <c:v>August   </c:v>
                  </c:pt>
                  <c:pt idx="8">
                    <c:v>September</c:v>
                  </c:pt>
                  <c:pt idx="9">
                    <c:v>October  </c:v>
                  </c:pt>
                  <c:pt idx="10">
                    <c:v>November </c:v>
                  </c:pt>
                  <c:pt idx="11">
                    <c:v>December </c:v>
                  </c:pt>
                  <c:pt idx="12">
                    <c:v>January  </c:v>
                  </c:pt>
                  <c:pt idx="13">
                    <c:v>February </c:v>
                  </c:pt>
                </c:lvl>
                <c:lvl>
                  <c:pt idx="2">
                    <c:v>2021</c:v>
                  </c:pt>
                  <c:pt idx="3">
                    <c:v>2021</c:v>
                  </c:pt>
                  <c:pt idx="4">
                    <c:v>2021</c:v>
                  </c:pt>
                  <c:pt idx="5">
                    <c:v>2021</c:v>
                  </c:pt>
                  <c:pt idx="6">
                    <c:v>2021</c:v>
                  </c:pt>
                  <c:pt idx="7">
                    <c:v>2021</c:v>
                  </c:pt>
                  <c:pt idx="8">
                    <c:v>2021</c:v>
                  </c:pt>
                  <c:pt idx="9">
                    <c:v>2021</c:v>
                  </c:pt>
                  <c:pt idx="10">
                    <c:v>2021</c:v>
                  </c:pt>
                  <c:pt idx="11">
                    <c:v>2021</c:v>
                  </c:pt>
                  <c:pt idx="12">
                    <c:v>2022</c:v>
                  </c:pt>
                  <c:pt idx="13">
                    <c:v>2022</c:v>
                  </c:pt>
                </c:lvl>
              </c:multiLvlStrCache>
            </c:multiLvlStrRef>
          </c:cat>
          <c:val>
            <c:numRef>
              <c:f>'foster summaries 2022feb28 12mn'!$Y$7:$Y$20</c:f>
              <c:numCache>
                <c:formatCode>General</c:formatCode>
                <c:ptCount val="14"/>
                <c:pt idx="0">
                  <c:v>12361</c:v>
                </c:pt>
                <c:pt idx="1">
                  <c:v>11062</c:v>
                </c:pt>
                <c:pt idx="2">
                  <c:v>11021</c:v>
                </c:pt>
                <c:pt idx="3">
                  <c:v>10954</c:v>
                </c:pt>
                <c:pt idx="4">
                  <c:v>10879</c:v>
                </c:pt>
                <c:pt idx="5">
                  <c:v>10765</c:v>
                </c:pt>
                <c:pt idx="6">
                  <c:v>10745</c:v>
                </c:pt>
                <c:pt idx="7">
                  <c:v>10638</c:v>
                </c:pt>
                <c:pt idx="8">
                  <c:v>10609</c:v>
                </c:pt>
                <c:pt idx="9">
                  <c:v>10732</c:v>
                </c:pt>
                <c:pt idx="10">
                  <c:v>10583</c:v>
                </c:pt>
                <c:pt idx="11">
                  <c:v>10448</c:v>
                </c:pt>
                <c:pt idx="12">
                  <c:v>10482</c:v>
                </c:pt>
                <c:pt idx="13">
                  <c:v>10611</c:v>
                </c:pt>
              </c:numCache>
            </c:numRef>
          </c:val>
          <c:extLst>
            <c:ext xmlns:c16="http://schemas.microsoft.com/office/drawing/2014/chart" uri="{C3380CC4-5D6E-409C-BE32-E72D297353CC}">
              <c16:uniqueId val="{00000006-C982-4AE4-B171-8EFB4B3B720F}"/>
            </c:ext>
          </c:extLst>
        </c:ser>
        <c:ser>
          <c:idx val="1"/>
          <c:order val="1"/>
          <c:tx>
            <c:strRef>
              <c:f>'foster summaries 2022feb28 12mn'!$Z$6</c:f>
              <c:strCache>
                <c:ptCount val="1"/>
                <c:pt idx="0">
                  <c:v>Age: 18 to 22</c:v>
                </c:pt>
              </c:strCache>
            </c:strRef>
          </c:tx>
          <c:spPr>
            <a:solidFill>
              <a:srgbClr val="00FF00"/>
            </a:solidFill>
          </c:spPr>
          <c:invertIfNegative val="0"/>
          <c:dPt>
            <c:idx val="0"/>
            <c:invertIfNegative val="0"/>
            <c:bubble3D val="0"/>
            <c:spPr>
              <a:solidFill>
                <a:srgbClr val="CCFF99"/>
              </a:solidFill>
            </c:spPr>
            <c:extLst>
              <c:ext xmlns:c16="http://schemas.microsoft.com/office/drawing/2014/chart" uri="{C3380CC4-5D6E-409C-BE32-E72D297353CC}">
                <c16:uniqueId val="{00000008-C982-4AE4-B171-8EFB4B3B720F}"/>
              </c:ext>
            </c:extLst>
          </c:dPt>
          <c:dPt>
            <c:idx val="1"/>
            <c:invertIfNegative val="0"/>
            <c:bubble3D val="0"/>
            <c:spPr>
              <a:solidFill>
                <a:srgbClr val="99FF66"/>
              </a:solidFill>
            </c:spPr>
            <c:extLst>
              <c:ext xmlns:c16="http://schemas.microsoft.com/office/drawing/2014/chart" uri="{C3380CC4-5D6E-409C-BE32-E72D297353CC}">
                <c16:uniqueId val="{0000000A-C982-4AE4-B171-8EFB4B3B720F}"/>
              </c:ext>
            </c:extLst>
          </c:dPt>
          <c:dPt>
            <c:idx val="13"/>
            <c:invertIfNegative val="0"/>
            <c:bubble3D val="0"/>
            <c:spPr>
              <a:solidFill>
                <a:srgbClr val="00FF00"/>
              </a:solidFill>
              <a:ln w="38100">
                <a:solidFill>
                  <a:srgbClr val="00FFFF"/>
                </a:solidFill>
              </a:ln>
              <a:effectLst>
                <a:glow rad="63500">
                  <a:srgbClr val="0000FF">
                    <a:alpha val="40000"/>
                  </a:srgbClr>
                </a:glow>
              </a:effectLst>
            </c:spPr>
            <c:extLst>
              <c:ext xmlns:c16="http://schemas.microsoft.com/office/drawing/2014/chart" uri="{C3380CC4-5D6E-409C-BE32-E72D297353CC}">
                <c16:uniqueId val="{0000000C-C982-4AE4-B171-8EFB4B3B720F}"/>
              </c:ext>
            </c:extLst>
          </c:dPt>
          <c:dLbls>
            <c:dLbl>
              <c:idx val="0"/>
              <c:spPr>
                <a:noFill/>
                <a:ln w="25400">
                  <a:noFill/>
                </a:ln>
                <a:effectLst/>
              </c:spPr>
              <c:txPr>
                <a:bodyPr wrap="square" lIns="38100" tIns="19050" rIns="38100" bIns="19050" anchor="ctr">
                  <a:spAutoFit/>
                </a:bodyPr>
                <a:lstStyle/>
                <a:p>
                  <a:pPr>
                    <a:defRPr/>
                  </a:pPr>
                  <a:endParaRPr lang="en-US"/>
                </a:p>
              </c:txPr>
              <c:showLegendKey val="0"/>
              <c:showVal val="1"/>
              <c:showCatName val="0"/>
              <c:showSerName val="0"/>
              <c:showPercent val="0"/>
              <c:showBubbleSize val="0"/>
              <c:extLst>
                <c:ext xmlns:c16="http://schemas.microsoft.com/office/drawing/2014/chart" uri="{C3380CC4-5D6E-409C-BE32-E72D297353CC}">
                  <c16:uniqueId val="{00000008-C982-4AE4-B171-8EFB4B3B720F}"/>
                </c:ext>
              </c:extLst>
            </c:dLbl>
            <c:dLbl>
              <c:idx val="13"/>
              <c:spPr>
                <a:noFill/>
                <a:ln w="38100">
                  <a:noFill/>
                </a:ln>
                <a:effectLst>
                  <a:glow rad="101600">
                    <a:schemeClr val="accent1">
                      <a:satMod val="175000"/>
                      <a:alpha val="40000"/>
                    </a:schemeClr>
                  </a:glow>
                </a:effectLst>
              </c:spPr>
              <c:txPr>
                <a:bodyPr wrap="square" lIns="38100" tIns="19050" rIns="38100" bIns="19050" anchor="ctr">
                  <a:spAutoFit/>
                </a:bodyPr>
                <a:lstStyle/>
                <a:p>
                  <a:pPr>
                    <a:defRPr/>
                  </a:pPr>
                  <a:endParaRPr lang="en-US"/>
                </a:p>
              </c:txPr>
              <c:showLegendKey val="0"/>
              <c:showVal val="1"/>
              <c:showCatName val="0"/>
              <c:showSerName val="0"/>
              <c:showPercent val="0"/>
              <c:showBubbleSize val="0"/>
              <c:extLst>
                <c:ext xmlns:c16="http://schemas.microsoft.com/office/drawing/2014/chart" uri="{C3380CC4-5D6E-409C-BE32-E72D297353CC}">
                  <c16:uniqueId val="{0000000C-C982-4AE4-B171-8EFB4B3B720F}"/>
                </c:ext>
              </c:extLst>
            </c:dLbl>
            <c:spPr>
              <a:noFill/>
              <a:ln w="25400">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'foster summaries 2022feb28 12mn'!$W$7:$X$20</c:f>
              <c:multiLvlStrCache>
                <c:ptCount val="14"/>
                <c:lvl>
                  <c:pt idx="0">
                    <c:v>Two Years Ago</c:v>
                  </c:pt>
                  <c:pt idx="1">
                    <c:v>One Year Ago</c:v>
                  </c:pt>
                  <c:pt idx="2">
                    <c:v>March    </c:v>
                  </c:pt>
                  <c:pt idx="3">
                    <c:v>April    </c:v>
                  </c:pt>
                  <c:pt idx="4">
                    <c:v>May      </c:v>
                  </c:pt>
                  <c:pt idx="5">
                    <c:v>June     </c:v>
                  </c:pt>
                  <c:pt idx="6">
                    <c:v>July     </c:v>
                  </c:pt>
                  <c:pt idx="7">
                    <c:v>August   </c:v>
                  </c:pt>
                  <c:pt idx="8">
                    <c:v>September</c:v>
                  </c:pt>
                  <c:pt idx="9">
                    <c:v>October  </c:v>
                  </c:pt>
                  <c:pt idx="10">
                    <c:v>November </c:v>
                  </c:pt>
                  <c:pt idx="11">
                    <c:v>December </c:v>
                  </c:pt>
                  <c:pt idx="12">
                    <c:v>January  </c:v>
                  </c:pt>
                  <c:pt idx="13">
                    <c:v>February </c:v>
                  </c:pt>
                </c:lvl>
                <c:lvl>
                  <c:pt idx="2">
                    <c:v>2021</c:v>
                  </c:pt>
                  <c:pt idx="3">
                    <c:v>2021</c:v>
                  </c:pt>
                  <c:pt idx="4">
                    <c:v>2021</c:v>
                  </c:pt>
                  <c:pt idx="5">
                    <c:v>2021</c:v>
                  </c:pt>
                  <c:pt idx="6">
                    <c:v>2021</c:v>
                  </c:pt>
                  <c:pt idx="7">
                    <c:v>2021</c:v>
                  </c:pt>
                  <c:pt idx="8">
                    <c:v>2021</c:v>
                  </c:pt>
                  <c:pt idx="9">
                    <c:v>2021</c:v>
                  </c:pt>
                  <c:pt idx="10">
                    <c:v>2021</c:v>
                  </c:pt>
                  <c:pt idx="11">
                    <c:v>2021</c:v>
                  </c:pt>
                  <c:pt idx="12">
                    <c:v>2022</c:v>
                  </c:pt>
                  <c:pt idx="13">
                    <c:v>2022</c:v>
                  </c:pt>
                </c:lvl>
              </c:multiLvlStrCache>
            </c:multiLvlStrRef>
          </c:cat>
          <c:val>
            <c:numRef>
              <c:f>'foster summaries 2022feb28 12mn'!$Z$7:$Z$20</c:f>
              <c:numCache>
                <c:formatCode>General</c:formatCode>
                <c:ptCount val="14"/>
                <c:pt idx="0">
                  <c:v>739</c:v>
                </c:pt>
                <c:pt idx="1">
                  <c:v>802</c:v>
                </c:pt>
                <c:pt idx="2">
                  <c:v>807</c:v>
                </c:pt>
                <c:pt idx="3">
                  <c:v>808</c:v>
                </c:pt>
                <c:pt idx="4">
                  <c:v>810</c:v>
                </c:pt>
                <c:pt idx="5">
                  <c:v>805</c:v>
                </c:pt>
                <c:pt idx="6">
                  <c:v>805</c:v>
                </c:pt>
                <c:pt idx="7">
                  <c:v>798</c:v>
                </c:pt>
                <c:pt idx="8">
                  <c:v>708</c:v>
                </c:pt>
                <c:pt idx="9">
                  <c:v>702</c:v>
                </c:pt>
                <c:pt idx="10">
                  <c:v>696</c:v>
                </c:pt>
                <c:pt idx="11">
                  <c:v>699</c:v>
                </c:pt>
                <c:pt idx="12">
                  <c:v>704</c:v>
                </c:pt>
                <c:pt idx="13">
                  <c:v>710</c:v>
                </c:pt>
              </c:numCache>
            </c:numRef>
          </c:val>
          <c:extLst>
            <c:ext xmlns:c16="http://schemas.microsoft.com/office/drawing/2014/chart" uri="{C3380CC4-5D6E-409C-BE32-E72D297353CC}">
              <c16:uniqueId val="{0000000D-C982-4AE4-B171-8EFB4B3B720F}"/>
            </c:ext>
          </c:extLst>
        </c:ser>
        <c:dLbls>
          <c:showLegendKey val="0"/>
          <c:showVal val="0"/>
          <c:showCatName val="0"/>
          <c:showSerName val="0"/>
          <c:showPercent val="0"/>
          <c:showBubbleSize val="0"/>
        </c:dLbls>
        <c:gapWidth val="50"/>
        <c:overlap val="100"/>
        <c:axId val="282752680"/>
        <c:axId val="1"/>
      </c:barChart>
      <c:catAx>
        <c:axId val="282752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
        <c:crosses val="autoZero"/>
        <c:auto val="1"/>
        <c:lblAlgn val="ctr"/>
        <c:lblOffset val="100"/>
        <c:noMultiLvlLbl val="0"/>
      </c:catAx>
      <c:valAx>
        <c:axId val="1"/>
        <c:scaling>
          <c:orientation val="minMax"/>
        </c:scaling>
        <c:delete val="0"/>
        <c:axPos val="l"/>
        <c:majorGridlines>
          <c:spPr>
            <a:ln w="6350" cap="flat" cmpd="sng" algn="ctr">
              <a:solidFill>
                <a:schemeClr val="bg1">
                  <a:lumMod val="50000"/>
                  <a:alpha val="50000"/>
                </a:schemeClr>
              </a:solidFill>
              <a:prstDash val="sysDot"/>
              <a:round/>
            </a:ln>
            <a:effectLst/>
          </c:spPr>
        </c:majorGridlines>
        <c:numFmt formatCode="General" sourceLinked="1"/>
        <c:majorTickMark val="none"/>
        <c:minorTickMark val="none"/>
        <c:tickLblPos val="nextTo"/>
        <c:spPr>
          <a:ln w="6350">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2752680"/>
        <c:crosses val="autoZero"/>
        <c:crossBetween val="between"/>
      </c:valAx>
      <c:spPr>
        <a:noFill/>
        <a:ln w="25400">
          <a:noFill/>
        </a:ln>
      </c:spPr>
    </c:plotArea>
    <c:legend>
      <c:legendPos val="b"/>
      <c:layout>
        <c:manualLayout>
          <c:xMode val="edge"/>
          <c:yMode val="edge"/>
          <c:x val="0.34649488296251796"/>
          <c:y val="0.12198950131233596"/>
          <c:w val="0.25470649030061043"/>
          <c:h val="4.8973867871505664E-2"/>
        </c:manualLayout>
      </c:layout>
      <c:overlay val="1"/>
      <c:spPr>
        <a:solidFill>
          <a:schemeClr val="bg1"/>
        </a:solidFill>
        <a:ln>
          <a:solidFill>
            <a:schemeClr val="tx1">
              <a:lumMod val="95000"/>
              <a:lumOff val="5000"/>
            </a:schemeClr>
          </a:solid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95000"/>
          <a:lumOff val="5000"/>
        </a:schemeClr>
      </a:solidFill>
      <a:round/>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0" i="0" u="none" strike="noStrike" baseline="0">
                <a:solidFill>
                  <a:srgbClr val="000000"/>
                </a:solidFill>
                <a:latin typeface="Calibri"/>
                <a:ea typeface="Calibri"/>
                <a:cs typeface="Calibri"/>
              </a:defRPr>
            </a:pPr>
            <a:r>
              <a:rPr lang="en-US" sz="1400" b="1" i="0" u="none" strike="noStrike" baseline="0">
                <a:solidFill>
                  <a:srgbClr val="333333"/>
                </a:solidFill>
                <a:latin typeface="Calibri"/>
                <a:cs typeface="Calibri"/>
              </a:rPr>
              <a:t>Foster Entry and Exit</a:t>
            </a:r>
          </a:p>
          <a:p>
            <a:pPr>
              <a:defRPr sz="1000" b="0" i="0" u="none" strike="noStrike" baseline="0">
                <a:solidFill>
                  <a:srgbClr val="000000"/>
                </a:solidFill>
                <a:latin typeface="Calibri"/>
                <a:ea typeface="Calibri"/>
                <a:cs typeface="Calibri"/>
              </a:defRPr>
            </a:pPr>
            <a:r>
              <a:rPr lang="en-US" sz="1200" b="1" i="0" u="none" strike="noStrike" baseline="0">
                <a:solidFill>
                  <a:srgbClr val="333333"/>
                </a:solidFill>
                <a:latin typeface="Calibri"/>
                <a:cs typeface="Calibri"/>
              </a:rPr>
              <a:t>2020 February - 2022 February</a:t>
            </a:r>
          </a:p>
        </c:rich>
      </c:tx>
      <c:overlay val="0"/>
      <c:spPr>
        <a:noFill/>
        <a:ln w="25400">
          <a:noFill/>
        </a:ln>
      </c:spPr>
    </c:title>
    <c:autoTitleDeleted val="0"/>
    <c:plotArea>
      <c:layout/>
      <c:barChart>
        <c:barDir val="col"/>
        <c:grouping val="clustered"/>
        <c:varyColors val="0"/>
        <c:ser>
          <c:idx val="0"/>
          <c:order val="0"/>
          <c:tx>
            <c:strRef>
              <c:f>'foster entry, exit chart'!$C$1</c:f>
              <c:strCache>
                <c:ptCount val="1"/>
                <c:pt idx="0">
                  <c:v>Children Entries</c:v>
                </c:pt>
              </c:strCache>
            </c:strRef>
          </c:tx>
          <c:spPr>
            <a:solidFill>
              <a:srgbClr val="000099"/>
            </a:solidFill>
            <a:ln w="25400">
              <a:noFill/>
            </a:ln>
          </c:spPr>
          <c:invertIfNegative val="0"/>
          <c:cat>
            <c:multiLvlStrRef>
              <c:f>'foster entry, exit chart'!$A$2:$B$26</c:f>
              <c:multiLvlStrCache>
                <c:ptCount val="25"/>
                <c:lvl>
                  <c:pt idx="0">
                    <c:v>February </c:v>
                  </c:pt>
                  <c:pt idx="1">
                    <c:v>March    </c:v>
                  </c:pt>
                  <c:pt idx="2">
                    <c:v>April    </c:v>
                  </c:pt>
                  <c:pt idx="3">
                    <c:v>May      </c:v>
                  </c:pt>
                  <c:pt idx="4">
                    <c:v>June     </c:v>
                  </c:pt>
                  <c:pt idx="5">
                    <c:v>July     </c:v>
                  </c:pt>
                  <c:pt idx="6">
                    <c:v>August   </c:v>
                  </c:pt>
                  <c:pt idx="7">
                    <c:v>September</c:v>
                  </c:pt>
                  <c:pt idx="8">
                    <c:v>October  </c:v>
                  </c:pt>
                  <c:pt idx="9">
                    <c:v>November </c:v>
                  </c:pt>
                  <c:pt idx="10">
                    <c:v>December </c:v>
                  </c:pt>
                  <c:pt idx="11">
                    <c:v>January  </c:v>
                  </c:pt>
                  <c:pt idx="12">
                    <c:v>February </c:v>
                  </c:pt>
                  <c:pt idx="13">
                    <c:v>March    </c:v>
                  </c:pt>
                  <c:pt idx="14">
                    <c:v>April    </c:v>
                  </c:pt>
                  <c:pt idx="15">
                    <c:v>May      </c:v>
                  </c:pt>
                  <c:pt idx="16">
                    <c:v>June     </c:v>
                  </c:pt>
                  <c:pt idx="17">
                    <c:v>July     </c:v>
                  </c:pt>
                  <c:pt idx="18">
                    <c:v>August   </c:v>
                  </c:pt>
                  <c:pt idx="19">
                    <c:v>September</c:v>
                  </c:pt>
                  <c:pt idx="20">
                    <c:v>October  </c:v>
                  </c:pt>
                  <c:pt idx="21">
                    <c:v>November </c:v>
                  </c:pt>
                  <c:pt idx="22">
                    <c:v>December </c:v>
                  </c:pt>
                  <c:pt idx="23">
                    <c:v>January  </c:v>
                  </c:pt>
                  <c:pt idx="24">
                    <c:v>February </c:v>
                  </c:pt>
                </c:lvl>
                <c:lvl>
                  <c:pt idx="0">
                    <c:v>2020</c:v>
                  </c:pt>
                  <c:pt idx="11">
                    <c:v>2021</c:v>
                  </c:pt>
                  <c:pt idx="23">
                    <c:v>2022</c:v>
                  </c:pt>
                </c:lvl>
              </c:multiLvlStrCache>
            </c:multiLvlStrRef>
          </c:cat>
          <c:val>
            <c:numRef>
              <c:f>'foster entry, exit chart'!$C$2:$C$26</c:f>
              <c:numCache>
                <c:formatCode>General</c:formatCode>
                <c:ptCount val="25"/>
                <c:pt idx="0">
                  <c:v>482</c:v>
                </c:pt>
                <c:pt idx="1">
                  <c:v>383</c:v>
                </c:pt>
                <c:pt idx="2">
                  <c:v>241</c:v>
                </c:pt>
                <c:pt idx="3">
                  <c:v>261</c:v>
                </c:pt>
                <c:pt idx="4">
                  <c:v>344</c:v>
                </c:pt>
                <c:pt idx="5">
                  <c:v>366</c:v>
                </c:pt>
                <c:pt idx="6">
                  <c:v>464</c:v>
                </c:pt>
                <c:pt idx="7">
                  <c:v>464</c:v>
                </c:pt>
                <c:pt idx="8">
                  <c:v>446</c:v>
                </c:pt>
                <c:pt idx="9">
                  <c:v>310</c:v>
                </c:pt>
                <c:pt idx="10">
                  <c:v>392</c:v>
                </c:pt>
                <c:pt idx="11">
                  <c:v>359</c:v>
                </c:pt>
                <c:pt idx="12">
                  <c:v>414</c:v>
                </c:pt>
                <c:pt idx="13">
                  <c:v>512</c:v>
                </c:pt>
                <c:pt idx="14">
                  <c:v>386</c:v>
                </c:pt>
                <c:pt idx="15">
                  <c:v>349</c:v>
                </c:pt>
                <c:pt idx="16">
                  <c:v>425</c:v>
                </c:pt>
                <c:pt idx="17">
                  <c:v>410</c:v>
                </c:pt>
                <c:pt idx="18">
                  <c:v>438</c:v>
                </c:pt>
                <c:pt idx="19">
                  <c:v>446</c:v>
                </c:pt>
                <c:pt idx="20">
                  <c:v>495</c:v>
                </c:pt>
                <c:pt idx="21">
                  <c:v>383</c:v>
                </c:pt>
                <c:pt idx="22">
                  <c:v>377</c:v>
                </c:pt>
                <c:pt idx="23">
                  <c:v>422</c:v>
                </c:pt>
                <c:pt idx="24">
                  <c:v>438</c:v>
                </c:pt>
              </c:numCache>
            </c:numRef>
          </c:val>
          <c:extLst>
            <c:ext xmlns:c16="http://schemas.microsoft.com/office/drawing/2014/chart" uri="{C3380CC4-5D6E-409C-BE32-E72D297353CC}">
              <c16:uniqueId val="{00000000-4F8D-475C-9584-3188D1630FF9}"/>
            </c:ext>
          </c:extLst>
        </c:ser>
        <c:ser>
          <c:idx val="1"/>
          <c:order val="1"/>
          <c:tx>
            <c:strRef>
              <c:f>'foster entry, exit chart'!$D$1</c:f>
              <c:strCache>
                <c:ptCount val="1"/>
                <c:pt idx="0">
                  <c:v>Children Exits</c:v>
                </c:pt>
              </c:strCache>
            </c:strRef>
          </c:tx>
          <c:spPr>
            <a:solidFill>
              <a:srgbClr val="00B0F0"/>
            </a:solidFill>
            <a:ln w="25400">
              <a:noFill/>
            </a:ln>
          </c:spPr>
          <c:invertIfNegative val="0"/>
          <c:cat>
            <c:multiLvlStrRef>
              <c:f>'foster entry, exit chart'!$A$2:$B$26</c:f>
              <c:multiLvlStrCache>
                <c:ptCount val="25"/>
                <c:lvl>
                  <c:pt idx="0">
                    <c:v>February </c:v>
                  </c:pt>
                  <c:pt idx="1">
                    <c:v>March    </c:v>
                  </c:pt>
                  <c:pt idx="2">
                    <c:v>April    </c:v>
                  </c:pt>
                  <c:pt idx="3">
                    <c:v>May      </c:v>
                  </c:pt>
                  <c:pt idx="4">
                    <c:v>June     </c:v>
                  </c:pt>
                  <c:pt idx="5">
                    <c:v>July     </c:v>
                  </c:pt>
                  <c:pt idx="6">
                    <c:v>August   </c:v>
                  </c:pt>
                  <c:pt idx="7">
                    <c:v>September</c:v>
                  </c:pt>
                  <c:pt idx="8">
                    <c:v>October  </c:v>
                  </c:pt>
                  <c:pt idx="9">
                    <c:v>November </c:v>
                  </c:pt>
                  <c:pt idx="10">
                    <c:v>December </c:v>
                  </c:pt>
                  <c:pt idx="11">
                    <c:v>January  </c:v>
                  </c:pt>
                  <c:pt idx="12">
                    <c:v>February </c:v>
                  </c:pt>
                  <c:pt idx="13">
                    <c:v>March    </c:v>
                  </c:pt>
                  <c:pt idx="14">
                    <c:v>April    </c:v>
                  </c:pt>
                  <c:pt idx="15">
                    <c:v>May      </c:v>
                  </c:pt>
                  <c:pt idx="16">
                    <c:v>June     </c:v>
                  </c:pt>
                  <c:pt idx="17">
                    <c:v>July     </c:v>
                  </c:pt>
                  <c:pt idx="18">
                    <c:v>August   </c:v>
                  </c:pt>
                  <c:pt idx="19">
                    <c:v>September</c:v>
                  </c:pt>
                  <c:pt idx="20">
                    <c:v>October  </c:v>
                  </c:pt>
                  <c:pt idx="21">
                    <c:v>November </c:v>
                  </c:pt>
                  <c:pt idx="22">
                    <c:v>December </c:v>
                  </c:pt>
                  <c:pt idx="23">
                    <c:v>January  </c:v>
                  </c:pt>
                  <c:pt idx="24">
                    <c:v>February </c:v>
                  </c:pt>
                </c:lvl>
                <c:lvl>
                  <c:pt idx="0">
                    <c:v>2020</c:v>
                  </c:pt>
                  <c:pt idx="11">
                    <c:v>2021</c:v>
                  </c:pt>
                  <c:pt idx="23">
                    <c:v>2022</c:v>
                  </c:pt>
                </c:lvl>
              </c:multiLvlStrCache>
            </c:multiLvlStrRef>
          </c:cat>
          <c:val>
            <c:numRef>
              <c:f>'foster entry, exit chart'!$D$2:$D$26</c:f>
              <c:numCache>
                <c:formatCode>General</c:formatCode>
                <c:ptCount val="25"/>
                <c:pt idx="0">
                  <c:v>501</c:v>
                </c:pt>
                <c:pt idx="1">
                  <c:v>364</c:v>
                </c:pt>
                <c:pt idx="2">
                  <c:v>323</c:v>
                </c:pt>
                <c:pt idx="3">
                  <c:v>473</c:v>
                </c:pt>
                <c:pt idx="4">
                  <c:v>537</c:v>
                </c:pt>
                <c:pt idx="5">
                  <c:v>521</c:v>
                </c:pt>
                <c:pt idx="6">
                  <c:v>484</c:v>
                </c:pt>
                <c:pt idx="7">
                  <c:v>478</c:v>
                </c:pt>
                <c:pt idx="8">
                  <c:v>468</c:v>
                </c:pt>
                <c:pt idx="9">
                  <c:v>422</c:v>
                </c:pt>
                <c:pt idx="10">
                  <c:v>500</c:v>
                </c:pt>
                <c:pt idx="11">
                  <c:v>341</c:v>
                </c:pt>
                <c:pt idx="12">
                  <c:v>400</c:v>
                </c:pt>
                <c:pt idx="13">
                  <c:v>490</c:v>
                </c:pt>
                <c:pt idx="14">
                  <c:v>428</c:v>
                </c:pt>
                <c:pt idx="15">
                  <c:v>406</c:v>
                </c:pt>
                <c:pt idx="16">
                  <c:v>490</c:v>
                </c:pt>
                <c:pt idx="17">
                  <c:v>426</c:v>
                </c:pt>
                <c:pt idx="18">
                  <c:v>485</c:v>
                </c:pt>
                <c:pt idx="19">
                  <c:v>441</c:v>
                </c:pt>
                <c:pt idx="20">
                  <c:v>354</c:v>
                </c:pt>
                <c:pt idx="21">
                  <c:v>482</c:v>
                </c:pt>
                <c:pt idx="22">
                  <c:v>492</c:v>
                </c:pt>
                <c:pt idx="23">
                  <c:v>341</c:v>
                </c:pt>
                <c:pt idx="24">
                  <c:v>272</c:v>
                </c:pt>
              </c:numCache>
            </c:numRef>
          </c:val>
          <c:extLst>
            <c:ext xmlns:c16="http://schemas.microsoft.com/office/drawing/2014/chart" uri="{C3380CC4-5D6E-409C-BE32-E72D297353CC}">
              <c16:uniqueId val="{00000001-4F8D-475C-9584-3188D1630FF9}"/>
            </c:ext>
          </c:extLst>
        </c:ser>
        <c:dLbls>
          <c:showLegendKey val="0"/>
          <c:showVal val="0"/>
          <c:showCatName val="0"/>
          <c:showSerName val="0"/>
          <c:showPercent val="0"/>
          <c:showBubbleSize val="0"/>
        </c:dLbls>
        <c:gapWidth val="100"/>
        <c:axId val="704769528"/>
        <c:axId val="1"/>
      </c:barChart>
      <c:catAx>
        <c:axId val="704769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vert="horz"/>
          <a:lstStyle/>
          <a:p>
            <a:pPr>
              <a:defRPr sz="900" b="0" i="0" u="none" strike="noStrike" baseline="0">
                <a:solidFill>
                  <a:srgbClr val="333333"/>
                </a:solidFill>
                <a:latin typeface="Calibri"/>
                <a:ea typeface="Calibri"/>
                <a:cs typeface="Calibri"/>
              </a:defRPr>
            </a:pPr>
            <a:endParaRPr lang="en-US"/>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ln w="6350">
            <a:noFill/>
          </a:ln>
        </c:spPr>
        <c:txPr>
          <a:bodyPr rot="0" vert="horz"/>
          <a:lstStyle/>
          <a:p>
            <a:pPr>
              <a:defRPr sz="900" b="0" i="0" u="none" strike="noStrike" baseline="0">
                <a:solidFill>
                  <a:srgbClr val="333333"/>
                </a:solidFill>
                <a:latin typeface="Calibri"/>
                <a:ea typeface="Calibri"/>
                <a:cs typeface="Calibri"/>
              </a:defRPr>
            </a:pPr>
            <a:endParaRPr lang="en-US"/>
          </a:p>
        </c:txPr>
        <c:crossAx val="704769528"/>
        <c:crosses val="autoZero"/>
        <c:crossBetween val="between"/>
      </c:valAx>
      <c:spPr>
        <a:noFill/>
        <a:ln w="25400">
          <a:noFill/>
        </a:ln>
      </c:spPr>
    </c:plotArea>
    <c:legend>
      <c:legendPos val="b"/>
      <c:layout>
        <c:manualLayout>
          <c:xMode val="edge"/>
          <c:yMode val="edge"/>
          <c:x val="0.39737568876112933"/>
          <c:y val="0.15226924116387472"/>
          <c:w val="0.20435943277226318"/>
          <c:h val="5.3141035433081539E-2"/>
        </c:manualLayout>
      </c:layout>
      <c:overlay val="1"/>
      <c:spPr>
        <a:solidFill>
          <a:schemeClr val="bg1">
            <a:alpha val="67000"/>
          </a:schemeClr>
        </a:solidFill>
        <a:ln w="12700">
          <a:solidFill>
            <a:schemeClr val="tx1">
              <a:lumMod val="95000"/>
              <a:lumOff val="5000"/>
            </a:schemeClr>
          </a:solidFill>
        </a:ln>
      </c:spPr>
      <c:txPr>
        <a:bodyPr/>
        <a:lstStyle/>
        <a:p>
          <a:pPr>
            <a:defRPr sz="1000" b="0" i="0" u="none" strike="noStrike" baseline="0">
              <a:solidFill>
                <a:srgbClr val="333333"/>
              </a:solidFill>
              <a:latin typeface="Calibri"/>
              <a:ea typeface="Calibri"/>
              <a:cs typeface="Calibri"/>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Adoptions by Year</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'adoptions 2017-2021'!$M$18</c:f>
              <c:strCache>
                <c:ptCount val="1"/>
                <c:pt idx="0">
                  <c:v>Total</c:v>
                </c:pt>
              </c:strCache>
            </c:strRef>
          </c:tx>
          <c:spPr>
            <a:solidFill>
              <a:srgbClr val="003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'adoptions 2017-2021'!$L$19:$L$23</c:f>
              <c:numCache>
                <c:formatCode>General</c:formatCode>
                <c:ptCount val="5"/>
                <c:pt idx="0">
                  <c:v>2017</c:v>
                </c:pt>
                <c:pt idx="1">
                  <c:v>2018</c:v>
                </c:pt>
                <c:pt idx="2">
                  <c:v>2019</c:v>
                </c:pt>
                <c:pt idx="3">
                  <c:v>2020</c:v>
                </c:pt>
                <c:pt idx="4">
                  <c:v>2021</c:v>
                </c:pt>
              </c:numCache>
            </c:numRef>
          </c:cat>
          <c:val>
            <c:numRef>
              <c:f>'adoptions 2017-2021'!$M$19:$M$23</c:f>
              <c:numCache>
                <c:formatCode>General</c:formatCode>
                <c:ptCount val="5"/>
                <c:pt idx="0">
                  <c:v>1273</c:v>
                </c:pt>
                <c:pt idx="1">
                  <c:v>1278</c:v>
                </c:pt>
                <c:pt idx="2">
                  <c:v>1519</c:v>
                </c:pt>
                <c:pt idx="3">
                  <c:v>1290</c:v>
                </c:pt>
                <c:pt idx="4">
                  <c:v>1254</c:v>
                </c:pt>
              </c:numCache>
            </c:numRef>
          </c:val>
          <c:extLst>
            <c:ext xmlns:c16="http://schemas.microsoft.com/office/drawing/2014/chart" uri="{C3380CC4-5D6E-409C-BE32-E72D297353CC}">
              <c16:uniqueId val="{00000000-7BF7-4FCA-A7B9-E0658E2ED252}"/>
            </c:ext>
          </c:extLst>
        </c:ser>
        <c:dLbls>
          <c:showLegendKey val="0"/>
          <c:showVal val="0"/>
          <c:showCatName val="0"/>
          <c:showSerName val="0"/>
          <c:showPercent val="0"/>
          <c:showBubbleSize val="0"/>
        </c:dLbls>
        <c:gapWidth val="50"/>
        <c:overlap val="-27"/>
        <c:axId val="734949480"/>
        <c:axId val="734945872"/>
      </c:barChart>
      <c:catAx>
        <c:axId val="734949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34945872"/>
        <c:crosses val="autoZero"/>
        <c:auto val="1"/>
        <c:lblAlgn val="ctr"/>
        <c:lblOffset val="100"/>
        <c:noMultiLvlLbl val="0"/>
      </c:catAx>
      <c:valAx>
        <c:axId val="7349458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349494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Children</a:t>
            </a:r>
            <a:r>
              <a:rPr lang="en-US" baseline="0"/>
              <a:t> Adopted by Month</a:t>
            </a:r>
          </a:p>
          <a:p>
            <a:pPr>
              <a:defRPr sz="1400" b="0" i="0" u="none" strike="noStrike" kern="1200" spc="0" baseline="0">
                <a:solidFill>
                  <a:schemeClr val="tx1">
                    <a:lumMod val="65000"/>
                    <a:lumOff val="35000"/>
                  </a:schemeClr>
                </a:solidFill>
                <a:latin typeface="+mn-lt"/>
                <a:ea typeface="+mn-ea"/>
                <a:cs typeface="+mn-cs"/>
              </a:defRPr>
            </a:pPr>
            <a:r>
              <a:rPr lang="en-US" sz="1100" baseline="0"/>
              <a:t>2019 November - 2021 December</a:t>
            </a:r>
            <a:endParaRPr lang="en-US" sz="1100"/>
          </a:p>
        </c:rich>
      </c:tx>
      <c:overlay val="0"/>
      <c:spPr>
        <a:noFill/>
        <a:ln>
          <a:noFill/>
        </a:ln>
        <a:effectLst/>
      </c:spPr>
    </c:title>
    <c:autoTitleDeleted val="0"/>
    <c:plotArea>
      <c:layout/>
      <c:barChart>
        <c:barDir val="col"/>
        <c:grouping val="clustered"/>
        <c:varyColors val="0"/>
        <c:ser>
          <c:idx val="0"/>
          <c:order val="0"/>
          <c:tx>
            <c:strRef>
              <c:f>'adoptions data and chart'!$E$4</c:f>
              <c:strCache>
                <c:ptCount val="1"/>
                <c:pt idx="0">
                  <c:v>CHILDREN_ADOPTED</c:v>
                </c:pt>
              </c:strCache>
            </c:strRef>
          </c:tx>
          <c:spPr>
            <a:solidFill>
              <a:srgbClr val="003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'adoptions data and chart'!$B$5:$D$30</c:f>
              <c:multiLvlStrCache>
                <c:ptCount val="26"/>
                <c:lvl>
                  <c:pt idx="0">
                    <c:v>November </c:v>
                  </c:pt>
                  <c:pt idx="1">
                    <c:v>December </c:v>
                  </c:pt>
                  <c:pt idx="2">
                    <c:v>January  </c:v>
                  </c:pt>
                  <c:pt idx="3">
                    <c:v>February </c:v>
                  </c:pt>
                  <c:pt idx="4">
                    <c:v>March    </c:v>
                  </c:pt>
                  <c:pt idx="5">
                    <c:v>April    </c:v>
                  </c:pt>
                  <c:pt idx="6">
                    <c:v>May      </c:v>
                  </c:pt>
                  <c:pt idx="7">
                    <c:v>June     </c:v>
                  </c:pt>
                  <c:pt idx="8">
                    <c:v>July     </c:v>
                  </c:pt>
                  <c:pt idx="9">
                    <c:v>August   </c:v>
                  </c:pt>
                  <c:pt idx="10">
                    <c:v>September</c:v>
                  </c:pt>
                  <c:pt idx="11">
                    <c:v>October  </c:v>
                  </c:pt>
                  <c:pt idx="12">
                    <c:v>November </c:v>
                  </c:pt>
                  <c:pt idx="13">
                    <c:v>December </c:v>
                  </c:pt>
                  <c:pt idx="14">
                    <c:v>January  </c:v>
                  </c:pt>
                  <c:pt idx="15">
                    <c:v>February </c:v>
                  </c:pt>
                  <c:pt idx="16">
                    <c:v>March    </c:v>
                  </c:pt>
                  <c:pt idx="17">
                    <c:v>April    </c:v>
                  </c:pt>
                  <c:pt idx="18">
                    <c:v>May      </c:v>
                  </c:pt>
                  <c:pt idx="19">
                    <c:v>June     </c:v>
                  </c:pt>
                  <c:pt idx="20">
                    <c:v>July     </c:v>
                  </c:pt>
                  <c:pt idx="21">
                    <c:v>August   </c:v>
                  </c:pt>
                  <c:pt idx="22">
                    <c:v>September</c:v>
                  </c:pt>
                  <c:pt idx="23">
                    <c:v>October  </c:v>
                  </c:pt>
                  <c:pt idx="24">
                    <c:v>November </c:v>
                  </c:pt>
                  <c:pt idx="25">
                    <c:v>December </c:v>
                  </c:pt>
                </c:lvl>
                <c:lvl>
                  <c:pt idx="0">
                    <c:v>2019</c:v>
                  </c:pt>
                  <c:pt idx="2">
                    <c:v>2020</c:v>
                  </c:pt>
                  <c:pt idx="14">
                    <c:v>2021</c:v>
                  </c:pt>
                </c:lvl>
              </c:multiLvlStrCache>
            </c:multiLvlStrRef>
          </c:cat>
          <c:val>
            <c:numRef>
              <c:f>'adoptions data and chart'!$E$5:$E$30</c:f>
              <c:numCache>
                <c:formatCode>General</c:formatCode>
                <c:ptCount val="26"/>
                <c:pt idx="0">
                  <c:v>149</c:v>
                </c:pt>
                <c:pt idx="1">
                  <c:v>177</c:v>
                </c:pt>
                <c:pt idx="2">
                  <c:v>92</c:v>
                </c:pt>
                <c:pt idx="3">
                  <c:v>119</c:v>
                </c:pt>
                <c:pt idx="4">
                  <c:v>63</c:v>
                </c:pt>
                <c:pt idx="5">
                  <c:v>102</c:v>
                </c:pt>
                <c:pt idx="6">
                  <c:v>124</c:v>
                </c:pt>
                <c:pt idx="7">
                  <c:v>103</c:v>
                </c:pt>
                <c:pt idx="8">
                  <c:v>112</c:v>
                </c:pt>
                <c:pt idx="9">
                  <c:v>106</c:v>
                </c:pt>
                <c:pt idx="10">
                  <c:v>131</c:v>
                </c:pt>
                <c:pt idx="11">
                  <c:v>76</c:v>
                </c:pt>
                <c:pt idx="12">
                  <c:v>110</c:v>
                </c:pt>
                <c:pt idx="13">
                  <c:v>152</c:v>
                </c:pt>
                <c:pt idx="14">
                  <c:v>66</c:v>
                </c:pt>
                <c:pt idx="15">
                  <c:v>87</c:v>
                </c:pt>
                <c:pt idx="16">
                  <c:v>132</c:v>
                </c:pt>
                <c:pt idx="17">
                  <c:v>121</c:v>
                </c:pt>
                <c:pt idx="18">
                  <c:v>103</c:v>
                </c:pt>
                <c:pt idx="19">
                  <c:v>100</c:v>
                </c:pt>
                <c:pt idx="20">
                  <c:v>89</c:v>
                </c:pt>
                <c:pt idx="21">
                  <c:v>111</c:v>
                </c:pt>
                <c:pt idx="22">
                  <c:v>115</c:v>
                </c:pt>
                <c:pt idx="23">
                  <c:v>75</c:v>
                </c:pt>
                <c:pt idx="24">
                  <c:v>123</c:v>
                </c:pt>
                <c:pt idx="25">
                  <c:v>132</c:v>
                </c:pt>
              </c:numCache>
            </c:numRef>
          </c:val>
          <c:extLst>
            <c:ext xmlns:c16="http://schemas.microsoft.com/office/drawing/2014/chart" uri="{C3380CC4-5D6E-409C-BE32-E72D297353CC}">
              <c16:uniqueId val="{00000000-484A-4802-9CCD-4CEA931E0FCE}"/>
            </c:ext>
          </c:extLst>
        </c:ser>
        <c:dLbls>
          <c:showLegendKey val="0"/>
          <c:showVal val="0"/>
          <c:showCatName val="0"/>
          <c:showSerName val="0"/>
          <c:showPercent val="0"/>
          <c:showBubbleSize val="0"/>
        </c:dLbls>
        <c:gapWidth val="50"/>
        <c:axId val="651226960"/>
        <c:axId val="1"/>
      </c:barChart>
      <c:catAx>
        <c:axId val="651226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1226960"/>
        <c:crosses val="autoZero"/>
        <c:crossBetween val="between"/>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dirty="0"/>
              <a:t>Reunifications 2017-2021</a:t>
            </a:r>
          </a:p>
        </c:rich>
      </c:tx>
      <c:layout>
        <c:manualLayout>
          <c:xMode val="edge"/>
          <c:yMode val="edge"/>
          <c:x val="0.38257421118116941"/>
          <c:y val="2.5188744079018122E-4"/>
        </c:manualLayout>
      </c:layout>
      <c:overlay val="0"/>
      <c:spPr>
        <a:noFill/>
        <a:ln>
          <a:noFill/>
        </a:ln>
        <a:effectLst/>
      </c:spPr>
    </c:title>
    <c:autoTitleDeleted val="0"/>
    <c:plotArea>
      <c:layout/>
      <c:barChart>
        <c:barDir val="col"/>
        <c:grouping val="stacked"/>
        <c:varyColors val="0"/>
        <c:ser>
          <c:idx val="4"/>
          <c:order val="0"/>
          <c:tx>
            <c:strRef>
              <c:f>'discharge 2017-2021'!$AG$5</c:f>
              <c:strCache>
                <c:ptCount val="1"/>
                <c:pt idx="0">
                  <c:v>Reunification</c:v>
                </c:pt>
              </c:strCache>
            </c:strRef>
          </c:tx>
          <c:spPr>
            <a:solidFill>
              <a:srgbClr val="003300"/>
            </a:solidFill>
            <a:ln>
              <a:noFill/>
            </a:ln>
            <a:effectLst/>
          </c:spPr>
          <c:invertIfNegative val="0"/>
          <c:dLbls>
            <c:dLbl>
              <c:idx val="0"/>
              <c:layout>
                <c:manualLayout>
                  <c:x val="0"/>
                  <c:y val="-0.1012199414379561"/>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AD4-4003-91DD-454CB1D26BB3}"/>
                </c:ext>
              </c:extLst>
            </c:dLbl>
            <c:dLbl>
              <c:idx val="1"/>
              <c:layout>
                <c:manualLayout>
                  <c:x val="0"/>
                  <c:y val="-6.375980459090019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AD4-4003-91DD-454CB1D26BB3}"/>
                </c:ext>
              </c:extLst>
            </c:dLbl>
            <c:dLbl>
              <c:idx val="2"/>
              <c:layout>
                <c:manualLayout>
                  <c:x val="-9.2855307222226841E-17"/>
                  <c:y val="-5.464582100647823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AD4-4003-91DD-454CB1D26BB3}"/>
                </c:ext>
              </c:extLst>
            </c:dLbl>
            <c:dLbl>
              <c:idx val="3"/>
              <c:layout>
                <c:manualLayout>
                  <c:x val="0"/>
                  <c:y val="-6.047699239907150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AD4-4003-91DD-454CB1D26BB3}"/>
                </c:ext>
              </c:extLst>
            </c:dLbl>
            <c:dLbl>
              <c:idx val="4"/>
              <c:layout>
                <c:manualLayout>
                  <c:x val="-2.5324467243998052E-3"/>
                  <c:y val="-5.132068029068620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AD4-4003-91DD-454CB1D26BB3}"/>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'discharge 2017-2021'!$AH$4:$AL$4</c:f>
              <c:numCache>
                <c:formatCode>General</c:formatCode>
                <c:ptCount val="5"/>
                <c:pt idx="0">
                  <c:v>2017</c:v>
                </c:pt>
                <c:pt idx="1">
                  <c:v>2018</c:v>
                </c:pt>
                <c:pt idx="2">
                  <c:v>2019</c:v>
                </c:pt>
                <c:pt idx="3">
                  <c:v>2020</c:v>
                </c:pt>
                <c:pt idx="4">
                  <c:v>2021</c:v>
                </c:pt>
              </c:numCache>
            </c:numRef>
          </c:cat>
          <c:val>
            <c:numRef>
              <c:f>'discharge 2017-2021'!$AH$5:$AL$5</c:f>
              <c:numCache>
                <c:formatCode>General</c:formatCode>
                <c:ptCount val="5"/>
                <c:pt idx="0">
                  <c:v>4024</c:v>
                </c:pt>
                <c:pt idx="1">
                  <c:v>4087</c:v>
                </c:pt>
                <c:pt idx="2">
                  <c:v>3451</c:v>
                </c:pt>
                <c:pt idx="3">
                  <c:v>2603</c:v>
                </c:pt>
                <c:pt idx="4">
                  <c:v>2330</c:v>
                </c:pt>
              </c:numCache>
            </c:numRef>
          </c:val>
          <c:extLst>
            <c:ext xmlns:c16="http://schemas.microsoft.com/office/drawing/2014/chart" uri="{C3380CC4-5D6E-409C-BE32-E72D297353CC}">
              <c16:uniqueId val="{00000005-1AD4-4003-91DD-454CB1D26BB3}"/>
            </c:ext>
          </c:extLst>
        </c:ser>
        <c:ser>
          <c:idx val="1"/>
          <c:order val="1"/>
          <c:tx>
            <c:strRef>
              <c:f>'discharge 2017-2021'!$AG$6</c:f>
              <c:strCache>
                <c:ptCount val="1"/>
                <c:pt idx="0">
                  <c:v>Custody to Relative</c:v>
                </c:pt>
              </c:strCache>
            </c:strRef>
          </c:tx>
          <c:spPr>
            <a:solidFill>
              <a:srgbClr val="009900"/>
            </a:solidFill>
            <a:ln>
              <a:noFill/>
            </a:ln>
            <a:effectLst/>
          </c:spPr>
          <c:invertIfNegative val="0"/>
          <c:dLbls>
            <c:dLbl>
              <c:idx val="0"/>
              <c:layout>
                <c:manualLayout>
                  <c:x val="-3.7986700865997075E-3"/>
                  <c:y val="-1.34874759152215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AD4-4003-91DD-454CB1D26BB3}"/>
                </c:ext>
              </c:extLst>
            </c:dLbl>
            <c:dLbl>
              <c:idx val="1"/>
              <c:layout>
                <c:manualLayout>
                  <c:x val="0"/>
                  <c:y val="-1.734104046242774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AD4-4003-91DD-454CB1D26BB3}"/>
                </c:ext>
              </c:extLst>
            </c:dLbl>
            <c:dLbl>
              <c:idx val="2"/>
              <c:layout>
                <c:manualLayout>
                  <c:x val="-1.2662233621999025E-2"/>
                  <c:y val="-9.6339113680154135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AD4-4003-91DD-454CB1D26BB3}"/>
                </c:ext>
              </c:extLst>
            </c:dLbl>
            <c:dLbl>
              <c:idx val="3"/>
              <c:layout>
                <c:manualLayout>
                  <c:x val="-7.597340173199415E-3"/>
                  <c:y val="-3.8535645472062363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AD4-4003-91DD-454CB1D26BB3}"/>
                </c:ext>
              </c:extLst>
            </c:dLbl>
            <c:dLbl>
              <c:idx val="4"/>
              <c:layout>
                <c:manualLayout>
                  <c:x val="-7.597340173199415E-3"/>
                  <c:y val="-3.8535645472061657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AD4-4003-91DD-454CB1D26BB3}"/>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'discharge 2017-2021'!$AH$4:$AL$4</c:f>
              <c:numCache>
                <c:formatCode>General</c:formatCode>
                <c:ptCount val="5"/>
                <c:pt idx="0">
                  <c:v>2017</c:v>
                </c:pt>
                <c:pt idx="1">
                  <c:v>2018</c:v>
                </c:pt>
                <c:pt idx="2">
                  <c:v>2019</c:v>
                </c:pt>
                <c:pt idx="3">
                  <c:v>2020</c:v>
                </c:pt>
                <c:pt idx="4">
                  <c:v>2021</c:v>
                </c:pt>
              </c:numCache>
            </c:numRef>
          </c:cat>
          <c:val>
            <c:numRef>
              <c:f>'discharge 2017-2021'!$AH$6:$AL$6</c:f>
              <c:numCache>
                <c:formatCode>General</c:formatCode>
                <c:ptCount val="5"/>
                <c:pt idx="0">
                  <c:v>841</c:v>
                </c:pt>
                <c:pt idx="1">
                  <c:v>879</c:v>
                </c:pt>
                <c:pt idx="2">
                  <c:v>659</c:v>
                </c:pt>
                <c:pt idx="3">
                  <c:v>431</c:v>
                </c:pt>
                <c:pt idx="4">
                  <c:v>357</c:v>
                </c:pt>
              </c:numCache>
            </c:numRef>
          </c:val>
          <c:extLst>
            <c:ext xmlns:c16="http://schemas.microsoft.com/office/drawing/2014/chart" uri="{C3380CC4-5D6E-409C-BE32-E72D297353CC}">
              <c16:uniqueId val="{0000000B-1AD4-4003-91DD-454CB1D26BB3}"/>
            </c:ext>
          </c:extLst>
        </c:ser>
        <c:ser>
          <c:idx val="2"/>
          <c:order val="2"/>
          <c:tx>
            <c:strRef>
              <c:f>'discharge 2017-2021'!$AG$7</c:f>
              <c:strCache>
                <c:ptCount val="1"/>
                <c:pt idx="0">
                  <c:v>Guardianship</c:v>
                </c:pt>
              </c:strCache>
            </c:strRef>
          </c:tx>
          <c:spPr>
            <a:solidFill>
              <a:srgbClr val="00B0F0"/>
            </a:solidFill>
            <a:ln>
              <a:noFill/>
            </a:ln>
            <a:effectLst/>
          </c:spPr>
          <c:invertIfNegative val="0"/>
          <c:dLbls>
            <c:dLbl>
              <c:idx val="0"/>
              <c:layout>
                <c:manualLayout>
                  <c:x val="-1.8993350432998549E-2"/>
                  <c:y val="-1.9267822736030828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1AD4-4003-91DD-454CB1D26BB3}"/>
                </c:ext>
              </c:extLst>
            </c:dLbl>
            <c:dLbl>
              <c:idx val="1"/>
              <c:layout>
                <c:manualLayout>
                  <c:x val="-1.6460903708598779E-2"/>
                  <c:y val="-1.9267822736030828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1AD4-4003-91DD-454CB1D26BB3}"/>
                </c:ext>
              </c:extLst>
            </c:dLbl>
            <c:dLbl>
              <c:idx val="2"/>
              <c:layout>
                <c:manualLayout>
                  <c:x val="-1.2662233621999026E-3"/>
                  <c:y val="-1.926782273603082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1AD4-4003-91DD-454CB1D26BB3}"/>
                </c:ext>
              </c:extLst>
            </c:dLbl>
            <c:dLbl>
              <c:idx val="3"/>
              <c:layout>
                <c:manualLayout>
                  <c:x val="0"/>
                  <c:y val="-1.734104046242774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1AD4-4003-91DD-454CB1D26BB3}"/>
                </c:ext>
              </c:extLst>
            </c:dLbl>
            <c:dLbl>
              <c:idx val="4"/>
              <c:layout>
                <c:manualLayout>
                  <c:x val="0"/>
                  <c:y val="-1.734104046242774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1AD4-4003-91DD-454CB1D26BB3}"/>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'discharge 2017-2021'!$AH$4:$AL$4</c:f>
              <c:numCache>
                <c:formatCode>General</c:formatCode>
                <c:ptCount val="5"/>
                <c:pt idx="0">
                  <c:v>2017</c:v>
                </c:pt>
                <c:pt idx="1">
                  <c:v>2018</c:v>
                </c:pt>
                <c:pt idx="2">
                  <c:v>2019</c:v>
                </c:pt>
                <c:pt idx="3">
                  <c:v>2020</c:v>
                </c:pt>
                <c:pt idx="4">
                  <c:v>2021</c:v>
                </c:pt>
              </c:numCache>
            </c:numRef>
          </c:cat>
          <c:val>
            <c:numRef>
              <c:f>'discharge 2017-2021'!$AH$7:$AL$7</c:f>
              <c:numCache>
                <c:formatCode>General</c:formatCode>
                <c:ptCount val="5"/>
                <c:pt idx="0">
                  <c:v>494</c:v>
                </c:pt>
                <c:pt idx="1">
                  <c:v>646</c:v>
                </c:pt>
                <c:pt idx="2">
                  <c:v>1185</c:v>
                </c:pt>
                <c:pt idx="3">
                  <c:v>947</c:v>
                </c:pt>
                <c:pt idx="4">
                  <c:v>972</c:v>
                </c:pt>
              </c:numCache>
            </c:numRef>
          </c:val>
          <c:extLst>
            <c:ext xmlns:c16="http://schemas.microsoft.com/office/drawing/2014/chart" uri="{C3380CC4-5D6E-409C-BE32-E72D297353CC}">
              <c16:uniqueId val="{00000011-1AD4-4003-91DD-454CB1D26BB3}"/>
            </c:ext>
          </c:extLst>
        </c:ser>
        <c:dLbls>
          <c:showLegendKey val="0"/>
          <c:showVal val="0"/>
          <c:showCatName val="0"/>
          <c:showSerName val="0"/>
          <c:showPercent val="0"/>
          <c:showBubbleSize val="0"/>
        </c:dLbls>
        <c:gapWidth val="50"/>
        <c:overlap val="100"/>
        <c:axId val="537014024"/>
        <c:axId val="1"/>
      </c:barChart>
      <c:barChart>
        <c:barDir val="col"/>
        <c:grouping val="stacked"/>
        <c:varyColors val="0"/>
        <c:ser>
          <c:idx val="5"/>
          <c:order val="3"/>
          <c:tx>
            <c:strRef>
              <c:f>'discharge 2017-2021'!$AF$10:$AG$10</c:f>
              <c:strCache>
                <c:ptCount val="2"/>
                <c:pt idx="0">
                  <c:v>Reunification</c:v>
                </c:pt>
                <c:pt idx="1">
                  <c:v>Percent</c:v>
                </c:pt>
              </c:strCache>
            </c:strRef>
          </c:tx>
          <c:spPr>
            <a:solidFill>
              <a:schemeClr val="accent6">
                <a:lumMod val="50000"/>
                <a:alpha val="0"/>
              </a:schemeClr>
            </a:solidFill>
            <a:ln>
              <a:noFill/>
            </a:ln>
            <a:effectLst/>
          </c:spPr>
          <c:invertIfNegative val="0"/>
          <c:dLbls>
            <c:dLbl>
              <c:idx val="0"/>
              <c:layout>
                <c:manualLayout>
                  <c:x val="1.2662315655304311E-3"/>
                  <c:y val="-0.1135409024219364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1AD4-4003-91DD-454CB1D26BB3}"/>
                </c:ext>
              </c:extLst>
            </c:dLbl>
            <c:dLbl>
              <c:idx val="1"/>
              <c:layout>
                <c:manualLayout>
                  <c:x val="-1.2368205570094418E-3"/>
                  <c:y val="-9.834990859405823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1AD4-4003-91DD-454CB1D26BB3}"/>
                </c:ext>
              </c:extLst>
            </c:dLbl>
            <c:dLbl>
              <c:idx val="2"/>
              <c:layout>
                <c:manualLayout>
                  <c:x val="1.2662233621999026E-3"/>
                  <c:y val="-9.248554913294804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1AD4-4003-91DD-454CB1D26BB3}"/>
                </c:ext>
              </c:extLst>
            </c:dLbl>
            <c:dLbl>
              <c:idx val="3"/>
              <c:layout>
                <c:manualLayout>
                  <c:x val="5.0648934487996103E-3"/>
                  <c:y val="-5.009633911368015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1AD4-4003-91DD-454CB1D26BB3}"/>
                </c:ext>
              </c:extLst>
            </c:dLbl>
            <c:dLbl>
              <c:idx val="4"/>
              <c:layout>
                <c:manualLayout>
                  <c:x val="-1.8571061444445368E-16"/>
                  <c:y val="-2.697495183044315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1AD4-4003-91DD-454CB1D26BB3}"/>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'discharge 2017-2021'!$AH$10:$AL$10</c:f>
              <c:numCache>
                <c:formatCode>0.00%</c:formatCode>
                <c:ptCount val="5"/>
                <c:pt idx="0">
                  <c:v>0.51274209989806319</c:v>
                </c:pt>
                <c:pt idx="1">
                  <c:v>0.4995111219750672</c:v>
                </c:pt>
                <c:pt idx="2">
                  <c:v>0.42203742203742206</c:v>
                </c:pt>
                <c:pt idx="3">
                  <c:v>0.39868279981620464</c:v>
                </c:pt>
                <c:pt idx="4">
                  <c:v>0.37702265372168287</c:v>
                </c:pt>
              </c:numCache>
            </c:numRef>
          </c:val>
          <c:extLst>
            <c:ext xmlns:c16="http://schemas.microsoft.com/office/drawing/2014/chart" uri="{C3380CC4-5D6E-409C-BE32-E72D297353CC}">
              <c16:uniqueId val="{00000017-1AD4-4003-91DD-454CB1D26BB3}"/>
            </c:ext>
          </c:extLst>
        </c:ser>
        <c:ser>
          <c:idx val="6"/>
          <c:order val="4"/>
          <c:tx>
            <c:strRef>
              <c:f>'discharge 2017-2021'!$AF$11:$AG$11</c:f>
              <c:strCache>
                <c:ptCount val="2"/>
                <c:pt idx="0">
                  <c:v>Custody to Relative</c:v>
                </c:pt>
                <c:pt idx="1">
                  <c:v>Percent</c:v>
                </c:pt>
              </c:strCache>
            </c:strRef>
          </c:tx>
          <c:spPr>
            <a:solidFill>
              <a:srgbClr val="009900">
                <a:alpha val="1000"/>
              </a:srgbClr>
            </a:solidFill>
            <a:ln>
              <a:noFill/>
            </a:ln>
            <a:effectLst/>
          </c:spPr>
          <c:invertIfNegative val="0"/>
          <c:dLbls>
            <c:dLbl>
              <c:idx val="0"/>
              <c:layout>
                <c:manualLayout>
                  <c:x val="-6.007734121366572E-3"/>
                  <c:y val="-0.1233981093314623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1AD4-4003-91DD-454CB1D26BB3}"/>
                </c:ext>
              </c:extLst>
            </c:dLbl>
            <c:dLbl>
              <c:idx val="1"/>
              <c:layout>
                <c:manualLayout>
                  <c:x val="1.7636866368063775E-4"/>
                  <c:y val="-0.1436711785359535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1AD4-4003-91DD-454CB1D26BB3}"/>
                </c:ext>
              </c:extLst>
            </c:dLbl>
            <c:dLbl>
              <c:idx val="2"/>
              <c:layout>
                <c:manualLayout>
                  <c:x val="-1.095501634940434E-2"/>
                  <c:y val="-0.1192373931831026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1AD4-4003-91DD-454CB1D26BB3}"/>
                </c:ext>
              </c:extLst>
            </c:dLbl>
            <c:dLbl>
              <c:idx val="3"/>
              <c:layout>
                <c:manualLayout>
                  <c:x val="2.152579715739825E-2"/>
                  <c:y val="-2.504816955684007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1AD4-4003-91DD-454CB1D26BB3}"/>
                </c:ext>
              </c:extLst>
            </c:dLbl>
            <c:dLbl>
              <c:idx val="4"/>
              <c:layout>
                <c:manualLayout>
                  <c:x val="2.6384888429047012E-2"/>
                  <c:y val="-7.7071928112168713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1AD4-4003-91DD-454CB1D26BB3}"/>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'discharge 2017-2021'!$AH$11:$AL$11</c:f>
              <c:numCache>
                <c:formatCode>0.00%</c:formatCode>
                <c:ptCount val="5"/>
                <c:pt idx="0">
                  <c:v>0.10716106014271153</c:v>
                </c:pt>
                <c:pt idx="1">
                  <c:v>0.10743094597897825</c:v>
                </c:pt>
                <c:pt idx="2">
                  <c:v>8.059190412131588E-2</c:v>
                </c:pt>
                <c:pt idx="3">
                  <c:v>6.6013172001837955E-2</c:v>
                </c:pt>
                <c:pt idx="4">
                  <c:v>5.7766990291262137E-2</c:v>
                </c:pt>
              </c:numCache>
            </c:numRef>
          </c:val>
          <c:extLst>
            <c:ext xmlns:c16="http://schemas.microsoft.com/office/drawing/2014/chart" uri="{C3380CC4-5D6E-409C-BE32-E72D297353CC}">
              <c16:uniqueId val="{0000001D-1AD4-4003-91DD-454CB1D26BB3}"/>
            </c:ext>
          </c:extLst>
        </c:ser>
        <c:ser>
          <c:idx val="7"/>
          <c:order val="5"/>
          <c:tx>
            <c:strRef>
              <c:f>'discharge 2017-2021'!$AF$12:$AG$12</c:f>
              <c:strCache>
                <c:ptCount val="2"/>
                <c:pt idx="0">
                  <c:v>Guardianship</c:v>
                </c:pt>
                <c:pt idx="1">
                  <c:v>Percent</c:v>
                </c:pt>
              </c:strCache>
            </c:strRef>
          </c:tx>
          <c:spPr>
            <a:solidFill>
              <a:srgbClr val="00B0F0">
                <a:alpha val="0"/>
              </a:srgbClr>
            </a:solidFill>
            <a:ln>
              <a:noFill/>
            </a:ln>
            <a:effectLst/>
          </c:spPr>
          <c:invertIfNegative val="0"/>
          <c:dLbls>
            <c:dLbl>
              <c:idx val="0"/>
              <c:layout>
                <c:manualLayout>
                  <c:x val="2.8682063491939826E-2"/>
                  <c:y val="-0.162464057227700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1AD4-4003-91DD-454CB1D26BB3}"/>
                </c:ext>
              </c:extLst>
            </c:dLbl>
            <c:dLbl>
              <c:idx val="1"/>
              <c:layout>
                <c:manualLayout>
                  <c:x val="3.2480758188531141E-2"/>
                  <c:y val="-0.1878192018088051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1AD4-4003-91DD-454CB1D26BB3}"/>
                </c:ext>
              </c:extLst>
            </c:dLbl>
            <c:dLbl>
              <c:idx val="2"/>
              <c:layout>
                <c:manualLayout>
                  <c:x val="2.6500097776995216E-3"/>
                  <c:y val="-0.15391940903547691"/>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1AD4-4003-91DD-454CB1D26BB3}"/>
                </c:ext>
              </c:extLst>
            </c:dLbl>
            <c:dLbl>
              <c:idx val="3"/>
              <c:layout>
                <c:manualLayout>
                  <c:x val="2.5618741395819194E-3"/>
                  <c:y val="-2.412684150915053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1AD4-4003-91DD-454CB1D26BB3}"/>
                </c:ext>
              </c:extLst>
            </c:dLbl>
            <c:dLbl>
              <c:idx val="4"/>
              <c:layout>
                <c:manualLayout>
                  <c:x val="8.8233025563035772E-5"/>
                  <c:y val="1.047127049597727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1AD4-4003-91DD-454CB1D26BB3}"/>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'discharge 2017-2021'!$AH$12:$AL$12</c:f>
              <c:numCache>
                <c:formatCode>0.00%</c:formatCode>
                <c:ptCount val="5"/>
                <c:pt idx="0">
                  <c:v>6.2945973496432217E-2</c:v>
                </c:pt>
                <c:pt idx="1">
                  <c:v>7.8953801026643858E-2</c:v>
                </c:pt>
                <c:pt idx="2">
                  <c:v>0.14491867433043903</c:v>
                </c:pt>
                <c:pt idx="3">
                  <c:v>0.14504518302956043</c:v>
                </c:pt>
                <c:pt idx="4">
                  <c:v>0.15728155339805824</c:v>
                </c:pt>
              </c:numCache>
            </c:numRef>
          </c:val>
          <c:extLst>
            <c:ext xmlns:c16="http://schemas.microsoft.com/office/drawing/2014/chart" uri="{C3380CC4-5D6E-409C-BE32-E72D297353CC}">
              <c16:uniqueId val="{00000023-1AD4-4003-91DD-454CB1D26BB3}"/>
            </c:ext>
          </c:extLst>
        </c:ser>
        <c:dLbls>
          <c:showLegendKey val="0"/>
          <c:showVal val="0"/>
          <c:showCatName val="0"/>
          <c:showSerName val="0"/>
          <c:showPercent val="0"/>
          <c:showBubbleSize val="0"/>
        </c:dLbls>
        <c:gapWidth val="200"/>
        <c:overlap val="100"/>
        <c:axId val="3"/>
        <c:axId val="4"/>
      </c:barChart>
      <c:catAx>
        <c:axId val="537014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
        <c:crosses val="autoZero"/>
        <c:auto val="1"/>
        <c:lblAlgn val="ctr"/>
        <c:lblOffset val="100"/>
        <c:noMultiLvlLbl val="0"/>
      </c:catAx>
      <c:valAx>
        <c:axId val="1"/>
        <c:scaling>
          <c:orientation val="minMax"/>
          <c:max val="60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7014024"/>
        <c:crosses val="autoZero"/>
        <c:crossBetween val="between"/>
      </c:valAx>
      <c:catAx>
        <c:axId val="3"/>
        <c:scaling>
          <c:orientation val="minMax"/>
        </c:scaling>
        <c:delete val="1"/>
        <c:axPos val="b"/>
        <c:majorTickMark val="out"/>
        <c:minorTickMark val="none"/>
        <c:tickLblPos val="nextTo"/>
        <c:crossAx val="4"/>
        <c:crosses val="autoZero"/>
        <c:auto val="1"/>
        <c:lblAlgn val="ctr"/>
        <c:lblOffset val="100"/>
        <c:noMultiLvlLbl val="0"/>
      </c:catAx>
      <c:valAx>
        <c:axId val="4"/>
        <c:scaling>
          <c:orientation val="minMax"/>
          <c:max val="1"/>
          <c:min val="0"/>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
        <c:crosses val="max"/>
        <c:crossBetween val="between"/>
      </c:valAx>
      <c:spPr>
        <a:noFill/>
        <a:ln w="25400">
          <a:noFill/>
        </a:ln>
      </c:spPr>
    </c:plotArea>
    <c:legend>
      <c:legendPos val="b"/>
      <c:legendEntry>
        <c:idx val="3"/>
        <c:delete val="1"/>
      </c:legendEntry>
      <c:legendEntry>
        <c:idx val="4"/>
        <c:delete val="1"/>
      </c:legendEntry>
      <c:legendEntry>
        <c:idx val="5"/>
        <c:delete val="1"/>
      </c:legendEntry>
      <c:layout>
        <c:manualLayout>
          <c:xMode val="edge"/>
          <c:yMode val="edge"/>
          <c:x val="0.60562360589511055"/>
          <c:y val="0.24218779695921933"/>
          <c:w val="0.33321504004961305"/>
          <c:h val="2.9017892723224442E-2"/>
        </c:manualLayout>
      </c:layout>
      <c:overlay val="0"/>
      <c:spPr>
        <a:solidFill>
          <a:schemeClr val="bg1">
            <a:alpha val="67000"/>
          </a:schemeClr>
        </a:solidFill>
        <a:ln>
          <a:solidFill>
            <a:schemeClr val="tx1">
              <a:lumMod val="95000"/>
              <a:lumOff val="5000"/>
            </a:schemeClr>
          </a:solid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2">
    <c:autoUpdate val="0"/>
  </c:externalData>
  <c:userShapes r:id="rId3"/>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Unduplicated Families Served Across All Programs</a:t>
            </a:r>
          </a:p>
        </c:rich>
      </c:tx>
      <c:layout>
        <c:manualLayout>
          <c:xMode val="edge"/>
          <c:yMode val="edge"/>
          <c:x val="0.37179490148299021"/>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Unduplicated Families Across All Programs</c:v>
                </c:pt>
              </c:strCache>
            </c:strRef>
          </c:tx>
          <c:spPr>
            <a:solidFill>
              <a:schemeClr val="accent1"/>
            </a:solidFill>
            <a:ln>
              <a:noFill/>
            </a:ln>
            <a:effectLst/>
          </c:spPr>
          <c:invertIfNegative val="0"/>
          <c:cat>
            <c:strRef>
              <c:f>Sheet1!$A$2:$A$15</c:f>
              <c:strCache>
                <c:ptCount val="14"/>
                <c:pt idx="0">
                  <c:v>Dec 2020</c:v>
                </c:pt>
                <c:pt idx="1">
                  <c:v>Jan 2021</c:v>
                </c:pt>
                <c:pt idx="2">
                  <c:v>Feb 2021</c:v>
                </c:pt>
                <c:pt idx="3">
                  <c:v>Mar 2021</c:v>
                </c:pt>
                <c:pt idx="4">
                  <c:v>Apr 2021</c:v>
                </c:pt>
                <c:pt idx="5">
                  <c:v>May 2021</c:v>
                </c:pt>
                <c:pt idx="6">
                  <c:v>June 2021</c:v>
                </c:pt>
                <c:pt idx="7">
                  <c:v>July 2021</c:v>
                </c:pt>
                <c:pt idx="8">
                  <c:v>Aug 2021</c:v>
                </c:pt>
                <c:pt idx="9">
                  <c:v>Sept 2021</c:v>
                </c:pt>
                <c:pt idx="10">
                  <c:v>Oct 2021</c:v>
                </c:pt>
                <c:pt idx="11">
                  <c:v>Nov 2021</c:v>
                </c:pt>
                <c:pt idx="12">
                  <c:v>Dec 2021</c:v>
                </c:pt>
                <c:pt idx="13">
                  <c:v>Jan 2022</c:v>
                </c:pt>
              </c:strCache>
            </c:strRef>
          </c:cat>
          <c:val>
            <c:numRef>
              <c:f>Sheet1!$B$2:$B$15</c:f>
              <c:numCache>
                <c:formatCode>#,##0</c:formatCode>
                <c:ptCount val="14"/>
                <c:pt idx="0">
                  <c:v>1361247</c:v>
                </c:pt>
                <c:pt idx="1">
                  <c:v>1387901</c:v>
                </c:pt>
                <c:pt idx="2">
                  <c:v>1398348</c:v>
                </c:pt>
                <c:pt idx="3">
                  <c:v>1375835</c:v>
                </c:pt>
                <c:pt idx="4">
                  <c:v>1367999</c:v>
                </c:pt>
                <c:pt idx="5">
                  <c:v>1366786</c:v>
                </c:pt>
                <c:pt idx="6">
                  <c:v>1365728</c:v>
                </c:pt>
                <c:pt idx="7">
                  <c:v>1356352</c:v>
                </c:pt>
                <c:pt idx="8">
                  <c:v>1362865</c:v>
                </c:pt>
                <c:pt idx="9">
                  <c:v>1369830</c:v>
                </c:pt>
                <c:pt idx="10">
                  <c:v>1392782</c:v>
                </c:pt>
                <c:pt idx="11">
                  <c:v>1402713</c:v>
                </c:pt>
                <c:pt idx="12">
                  <c:v>1420537</c:v>
                </c:pt>
                <c:pt idx="13">
                  <c:v>1426607</c:v>
                </c:pt>
              </c:numCache>
            </c:numRef>
          </c:val>
          <c:extLst>
            <c:ext xmlns:c16="http://schemas.microsoft.com/office/drawing/2014/chart" uri="{C3380CC4-5D6E-409C-BE32-E72D297353CC}">
              <c16:uniqueId val="{00000000-4207-448B-A328-01F64758F96E}"/>
            </c:ext>
          </c:extLst>
        </c:ser>
        <c:dLbls>
          <c:showLegendKey val="0"/>
          <c:showVal val="0"/>
          <c:showCatName val="0"/>
          <c:showSerName val="0"/>
          <c:showPercent val="0"/>
          <c:showBubbleSize val="0"/>
        </c:dLbls>
        <c:gapWidth val="219"/>
        <c:overlap val="-27"/>
        <c:axId val="782948584"/>
        <c:axId val="782953832"/>
      </c:barChart>
      <c:catAx>
        <c:axId val="782948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2953832"/>
        <c:crosses val="autoZero"/>
        <c:auto val="1"/>
        <c:lblAlgn val="ctr"/>
        <c:lblOffset val="100"/>
        <c:noMultiLvlLbl val="0"/>
      </c:catAx>
      <c:valAx>
        <c:axId val="7829538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29485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Caseload Size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Sheet1!$D$1</c:f>
              <c:strCache>
                <c:ptCount val="1"/>
                <c:pt idx="0">
                  <c:v>Caseload</c:v>
                </c:pt>
              </c:strCache>
            </c:strRef>
          </c:tx>
          <c:spPr>
            <a:solidFill>
              <a:schemeClr val="accent1"/>
            </a:solidFill>
            <a:ln>
              <a:noFill/>
            </a:ln>
            <a:effectLst/>
          </c:spPr>
          <c:invertIfNegative val="0"/>
          <c:cat>
            <c:strRef>
              <c:f>Sheet1!$A$2:$A$15</c:f>
              <c:strCache>
                <c:ptCount val="14"/>
                <c:pt idx="0">
                  <c:v>Dec 2020</c:v>
                </c:pt>
                <c:pt idx="1">
                  <c:v>Jan 2021</c:v>
                </c:pt>
                <c:pt idx="2">
                  <c:v>Feb 2021</c:v>
                </c:pt>
                <c:pt idx="3">
                  <c:v>Mar 2021</c:v>
                </c:pt>
                <c:pt idx="4">
                  <c:v>Apr 2021</c:v>
                </c:pt>
                <c:pt idx="5">
                  <c:v>May 2021</c:v>
                </c:pt>
                <c:pt idx="6">
                  <c:v>June 2021</c:v>
                </c:pt>
                <c:pt idx="7">
                  <c:v>July 2021</c:v>
                </c:pt>
                <c:pt idx="8">
                  <c:v>Aug 2021</c:v>
                </c:pt>
                <c:pt idx="9">
                  <c:v>Sept 2021</c:v>
                </c:pt>
                <c:pt idx="10">
                  <c:v>Oct 2021</c:v>
                </c:pt>
                <c:pt idx="11">
                  <c:v>Nov 2021</c:v>
                </c:pt>
                <c:pt idx="12">
                  <c:v>Dec 2021</c:v>
                </c:pt>
                <c:pt idx="13">
                  <c:v>Jan 2022</c:v>
                </c:pt>
              </c:strCache>
            </c:strRef>
          </c:cat>
          <c:val>
            <c:numRef>
              <c:f>Sheet1!$D$2:$D$15</c:f>
              <c:numCache>
                <c:formatCode>#,##0</c:formatCode>
                <c:ptCount val="14"/>
                <c:pt idx="0">
                  <c:v>914.2021490933513</c:v>
                </c:pt>
                <c:pt idx="1">
                  <c:v>924.03528628495337</c:v>
                </c:pt>
                <c:pt idx="2">
                  <c:v>908.60818713450294</c:v>
                </c:pt>
                <c:pt idx="3">
                  <c:v>870.23086654016447</c:v>
                </c:pt>
                <c:pt idx="4">
                  <c:v>862.00315059861373</c:v>
                </c:pt>
                <c:pt idx="5">
                  <c:v>861.78184110970994</c:v>
                </c:pt>
                <c:pt idx="6">
                  <c:v>860.03022670025189</c:v>
                </c:pt>
                <c:pt idx="7">
                  <c:v>887.66492146596863</c:v>
                </c:pt>
                <c:pt idx="8">
                  <c:v>911.61538461538464</c:v>
                </c:pt>
                <c:pt idx="9">
                  <c:v>926.81326116373475</c:v>
                </c:pt>
                <c:pt idx="10">
                  <c:v>945.54107264086895</c:v>
                </c:pt>
                <c:pt idx="11">
                  <c:v>962.74056280027457</c:v>
                </c:pt>
                <c:pt idx="12">
                  <c:v>975</c:v>
                </c:pt>
                <c:pt idx="13">
                  <c:v>978</c:v>
                </c:pt>
              </c:numCache>
            </c:numRef>
          </c:val>
          <c:extLst>
            <c:ext xmlns:c16="http://schemas.microsoft.com/office/drawing/2014/chart" uri="{C3380CC4-5D6E-409C-BE32-E72D297353CC}">
              <c16:uniqueId val="{00000000-4778-41E3-8DCC-86FE706BD405}"/>
            </c:ext>
          </c:extLst>
        </c:ser>
        <c:dLbls>
          <c:showLegendKey val="0"/>
          <c:showVal val="0"/>
          <c:showCatName val="0"/>
          <c:showSerName val="0"/>
          <c:showPercent val="0"/>
          <c:showBubbleSize val="0"/>
        </c:dLbls>
        <c:gapWidth val="219"/>
        <c:overlap val="-27"/>
        <c:axId val="557241728"/>
        <c:axId val="557239432"/>
      </c:barChart>
      <c:catAx>
        <c:axId val="557241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7239432"/>
        <c:crosses val="autoZero"/>
        <c:auto val="1"/>
        <c:lblAlgn val="ctr"/>
        <c:lblOffset val="100"/>
        <c:noMultiLvlLbl val="0"/>
      </c:catAx>
      <c:valAx>
        <c:axId val="5572394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72417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Front Line Staffing Levels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Staffing</c:v>
                </c:pt>
              </c:strCache>
            </c:strRef>
          </c:tx>
          <c:spPr>
            <a:solidFill>
              <a:schemeClr val="accent1"/>
            </a:solidFill>
            <a:ln>
              <a:noFill/>
            </a:ln>
            <a:effectLst/>
          </c:spPr>
          <c:invertIfNegative val="0"/>
          <c:cat>
            <c:strRef>
              <c:f>Sheet1!$A$2:$A$15</c:f>
              <c:strCache>
                <c:ptCount val="14"/>
                <c:pt idx="0">
                  <c:v>Dec 2020</c:v>
                </c:pt>
                <c:pt idx="1">
                  <c:v>Jan 2021</c:v>
                </c:pt>
                <c:pt idx="2">
                  <c:v>Feb 2021</c:v>
                </c:pt>
                <c:pt idx="3">
                  <c:v>Mar 2021</c:v>
                </c:pt>
                <c:pt idx="4">
                  <c:v>Apr 2021</c:v>
                </c:pt>
                <c:pt idx="5">
                  <c:v>May 2021</c:v>
                </c:pt>
                <c:pt idx="6">
                  <c:v>June 2021</c:v>
                </c:pt>
                <c:pt idx="7">
                  <c:v>July 2021</c:v>
                </c:pt>
                <c:pt idx="8">
                  <c:v>Aug 2021</c:v>
                </c:pt>
                <c:pt idx="9">
                  <c:v>Sept 2021</c:v>
                </c:pt>
                <c:pt idx="10">
                  <c:v>Oct 2021</c:v>
                </c:pt>
                <c:pt idx="11">
                  <c:v>Nov 2021</c:v>
                </c:pt>
                <c:pt idx="12">
                  <c:v>Dec 2021</c:v>
                </c:pt>
                <c:pt idx="13">
                  <c:v>Jan 2022</c:v>
                </c:pt>
              </c:strCache>
            </c:strRef>
          </c:cat>
          <c:val>
            <c:numRef>
              <c:f>Sheet1!$B$2:$B$15</c:f>
              <c:numCache>
                <c:formatCode>#,##0</c:formatCode>
                <c:ptCount val="14"/>
                <c:pt idx="0">
                  <c:v>1489</c:v>
                </c:pt>
                <c:pt idx="1">
                  <c:v>1502</c:v>
                </c:pt>
                <c:pt idx="2">
                  <c:v>1539</c:v>
                </c:pt>
                <c:pt idx="3">
                  <c:v>1581</c:v>
                </c:pt>
                <c:pt idx="4">
                  <c:v>1587</c:v>
                </c:pt>
                <c:pt idx="5">
                  <c:v>1586</c:v>
                </c:pt>
                <c:pt idx="6">
                  <c:v>1588</c:v>
                </c:pt>
                <c:pt idx="7">
                  <c:v>1528</c:v>
                </c:pt>
                <c:pt idx="8">
                  <c:v>1495</c:v>
                </c:pt>
                <c:pt idx="9">
                  <c:v>1478</c:v>
                </c:pt>
                <c:pt idx="10">
                  <c:v>1473</c:v>
                </c:pt>
                <c:pt idx="11">
                  <c:v>1457</c:v>
                </c:pt>
                <c:pt idx="12" formatCode="General">
                  <c:v>1457</c:v>
                </c:pt>
                <c:pt idx="13" formatCode="General">
                  <c:v>1458</c:v>
                </c:pt>
              </c:numCache>
            </c:numRef>
          </c:val>
          <c:extLst>
            <c:ext xmlns:c16="http://schemas.microsoft.com/office/drawing/2014/chart" uri="{C3380CC4-5D6E-409C-BE32-E72D297353CC}">
              <c16:uniqueId val="{00000000-9AA2-4895-969E-713C19227C2F}"/>
            </c:ext>
          </c:extLst>
        </c:ser>
        <c:dLbls>
          <c:showLegendKey val="0"/>
          <c:showVal val="0"/>
          <c:showCatName val="0"/>
          <c:showSerName val="0"/>
          <c:showPercent val="0"/>
          <c:showBubbleSize val="0"/>
        </c:dLbls>
        <c:gapWidth val="219"/>
        <c:overlap val="-27"/>
        <c:axId val="775863688"/>
        <c:axId val="775872216"/>
      </c:barChart>
      <c:catAx>
        <c:axId val="775863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75872216"/>
        <c:crosses val="autoZero"/>
        <c:auto val="1"/>
        <c:lblAlgn val="ctr"/>
        <c:lblOffset val="100"/>
        <c:noMultiLvlLbl val="0"/>
      </c:catAx>
      <c:valAx>
        <c:axId val="77587221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758636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SNAP Issuance</c:v>
                </c:pt>
              </c:strCache>
            </c:strRef>
          </c:tx>
          <c:spPr>
            <a:solidFill>
              <a:schemeClr val="accent1"/>
            </a:solidFill>
            <a:ln>
              <a:noFill/>
            </a:ln>
            <a:effectLst/>
          </c:spPr>
          <c:invertIfNegative val="0"/>
          <c:cat>
            <c:strRef>
              <c:f>Sheet1!$A$2:$A$15</c:f>
              <c:strCache>
                <c:ptCount val="14"/>
                <c:pt idx="0">
                  <c:v>Dec 2020</c:v>
                </c:pt>
                <c:pt idx="1">
                  <c:v>Jan 2021</c:v>
                </c:pt>
                <c:pt idx="2">
                  <c:v>Feb 2021</c:v>
                </c:pt>
                <c:pt idx="3">
                  <c:v>Mar 2021</c:v>
                </c:pt>
                <c:pt idx="4">
                  <c:v>Apr 2021</c:v>
                </c:pt>
                <c:pt idx="5">
                  <c:v>May 2021</c:v>
                </c:pt>
                <c:pt idx="6">
                  <c:v>June 2021</c:v>
                </c:pt>
                <c:pt idx="7">
                  <c:v>July 2021</c:v>
                </c:pt>
                <c:pt idx="8">
                  <c:v>Aug 2021</c:v>
                </c:pt>
                <c:pt idx="9">
                  <c:v>Sept 2021</c:v>
                </c:pt>
                <c:pt idx="10">
                  <c:v>Oct 2021</c:v>
                </c:pt>
                <c:pt idx="11">
                  <c:v>Nov 2021</c:v>
                </c:pt>
                <c:pt idx="12">
                  <c:v>Dec 2021</c:v>
                </c:pt>
                <c:pt idx="13">
                  <c:v>Jan 2022</c:v>
                </c:pt>
              </c:strCache>
            </c:strRef>
          </c:cat>
          <c:val>
            <c:numRef>
              <c:f>Sheet1!$B$2:$B$15</c:f>
              <c:numCache>
                <c:formatCode>"$"#,##0</c:formatCode>
                <c:ptCount val="14"/>
                <c:pt idx="0">
                  <c:v>299590704</c:v>
                </c:pt>
                <c:pt idx="1">
                  <c:v>311196242</c:v>
                </c:pt>
                <c:pt idx="2">
                  <c:v>310395526</c:v>
                </c:pt>
                <c:pt idx="3">
                  <c:v>334893806</c:v>
                </c:pt>
                <c:pt idx="4">
                  <c:v>323593976</c:v>
                </c:pt>
                <c:pt idx="5">
                  <c:v>321654930</c:v>
                </c:pt>
                <c:pt idx="6">
                  <c:v>348215934</c:v>
                </c:pt>
                <c:pt idx="7">
                  <c:v>339579760</c:v>
                </c:pt>
                <c:pt idx="8">
                  <c:v>342949915</c:v>
                </c:pt>
                <c:pt idx="9">
                  <c:v>339794027</c:v>
                </c:pt>
                <c:pt idx="10">
                  <c:v>370846627</c:v>
                </c:pt>
                <c:pt idx="11">
                  <c:v>379227750</c:v>
                </c:pt>
                <c:pt idx="12">
                  <c:v>385473084</c:v>
                </c:pt>
                <c:pt idx="13">
                  <c:v>381369980</c:v>
                </c:pt>
              </c:numCache>
            </c:numRef>
          </c:val>
          <c:extLst>
            <c:ext xmlns:c16="http://schemas.microsoft.com/office/drawing/2014/chart" uri="{C3380CC4-5D6E-409C-BE32-E72D297353CC}">
              <c16:uniqueId val="{00000000-CD22-4547-B2CB-B9F753F98375}"/>
            </c:ext>
          </c:extLst>
        </c:ser>
        <c:dLbls>
          <c:showLegendKey val="0"/>
          <c:showVal val="0"/>
          <c:showCatName val="0"/>
          <c:showSerName val="0"/>
          <c:showPercent val="0"/>
          <c:showBubbleSize val="0"/>
        </c:dLbls>
        <c:gapWidth val="219"/>
        <c:overlap val="-27"/>
        <c:axId val="736971792"/>
        <c:axId val="736972120"/>
      </c:barChart>
      <c:catAx>
        <c:axId val="736971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36972120"/>
        <c:crosses val="autoZero"/>
        <c:auto val="1"/>
        <c:lblAlgn val="ctr"/>
        <c:lblOffset val="100"/>
        <c:noMultiLvlLbl val="0"/>
      </c:catAx>
      <c:valAx>
        <c:axId val="736972120"/>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369717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SNAP Families</c:v>
                </c:pt>
              </c:strCache>
            </c:strRef>
          </c:tx>
          <c:spPr>
            <a:solidFill>
              <a:schemeClr val="accent1"/>
            </a:solidFill>
            <a:ln>
              <a:noFill/>
            </a:ln>
            <a:effectLst/>
          </c:spPr>
          <c:invertIfNegative val="0"/>
          <c:cat>
            <c:strRef>
              <c:f>Sheet1!$A$2:$A$15</c:f>
              <c:strCache>
                <c:ptCount val="14"/>
                <c:pt idx="0">
                  <c:v>Dec 2020</c:v>
                </c:pt>
                <c:pt idx="1">
                  <c:v>Jan 2021</c:v>
                </c:pt>
                <c:pt idx="2">
                  <c:v>Feb 2021</c:v>
                </c:pt>
                <c:pt idx="3">
                  <c:v>Mar 2021</c:v>
                </c:pt>
                <c:pt idx="4">
                  <c:v>Apr 2021</c:v>
                </c:pt>
                <c:pt idx="5">
                  <c:v>May 2021</c:v>
                </c:pt>
                <c:pt idx="6">
                  <c:v>June 2021</c:v>
                </c:pt>
                <c:pt idx="7">
                  <c:v>July 2021</c:v>
                </c:pt>
                <c:pt idx="8">
                  <c:v>Aug 2021</c:v>
                </c:pt>
                <c:pt idx="9">
                  <c:v>Sept 2021</c:v>
                </c:pt>
                <c:pt idx="10">
                  <c:v>Oct 2021</c:v>
                </c:pt>
                <c:pt idx="11">
                  <c:v>Nov 2021</c:v>
                </c:pt>
                <c:pt idx="12">
                  <c:v>Dec 2021</c:v>
                </c:pt>
                <c:pt idx="13">
                  <c:v>Jan 2022</c:v>
                </c:pt>
              </c:strCache>
            </c:strRef>
          </c:cat>
          <c:val>
            <c:numRef>
              <c:f>Sheet1!$B$2:$B$15</c:f>
              <c:numCache>
                <c:formatCode>#,##0</c:formatCode>
                <c:ptCount val="14"/>
                <c:pt idx="0">
                  <c:v>804072</c:v>
                </c:pt>
                <c:pt idx="1">
                  <c:v>833982</c:v>
                </c:pt>
                <c:pt idx="2">
                  <c:v>835124</c:v>
                </c:pt>
                <c:pt idx="3">
                  <c:v>785632</c:v>
                </c:pt>
                <c:pt idx="4">
                  <c:v>764743</c:v>
                </c:pt>
                <c:pt idx="5">
                  <c:v>753625</c:v>
                </c:pt>
                <c:pt idx="6">
                  <c:v>740104</c:v>
                </c:pt>
                <c:pt idx="7">
                  <c:v>724547</c:v>
                </c:pt>
                <c:pt idx="8">
                  <c:v>724625</c:v>
                </c:pt>
                <c:pt idx="9">
                  <c:v>724029</c:v>
                </c:pt>
                <c:pt idx="10">
                  <c:v>754913</c:v>
                </c:pt>
                <c:pt idx="11">
                  <c:v>762758</c:v>
                </c:pt>
                <c:pt idx="12">
                  <c:v>779283</c:v>
                </c:pt>
                <c:pt idx="13">
                  <c:v>773086</c:v>
                </c:pt>
              </c:numCache>
            </c:numRef>
          </c:val>
          <c:extLst>
            <c:ext xmlns:c16="http://schemas.microsoft.com/office/drawing/2014/chart" uri="{C3380CC4-5D6E-409C-BE32-E72D297353CC}">
              <c16:uniqueId val="{00000000-ABF1-40D7-B469-8E3D34C50D17}"/>
            </c:ext>
          </c:extLst>
        </c:ser>
        <c:dLbls>
          <c:showLegendKey val="0"/>
          <c:showVal val="0"/>
          <c:showCatName val="0"/>
          <c:showSerName val="0"/>
          <c:showPercent val="0"/>
          <c:showBubbleSize val="0"/>
        </c:dLbls>
        <c:gapWidth val="219"/>
        <c:overlap val="-27"/>
        <c:axId val="557239760"/>
        <c:axId val="557238120"/>
      </c:barChart>
      <c:catAx>
        <c:axId val="557239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7238120"/>
        <c:crosses val="autoZero"/>
        <c:auto val="1"/>
        <c:lblAlgn val="ctr"/>
        <c:lblOffset val="100"/>
        <c:noMultiLvlLbl val="0"/>
      </c:catAx>
      <c:valAx>
        <c:axId val="5572381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72397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Open Intakes</a:t>
            </a:r>
          </a:p>
        </c:rich>
      </c:tx>
      <c:overlay val="0"/>
      <c:spPr>
        <a:noFill/>
        <a:ln w="25400">
          <a:noFill/>
        </a:ln>
      </c:spPr>
    </c:title>
    <c:autoTitleDeleted val="0"/>
    <c:plotArea>
      <c:layout/>
      <c:barChart>
        <c:barDir val="col"/>
        <c:grouping val="clustered"/>
        <c:varyColors val="0"/>
        <c:ser>
          <c:idx val="4"/>
          <c:order val="0"/>
          <c:tx>
            <c:strRef>
              <c:f>'stage counts 2022feb28 end mnth'!$M$27</c:f>
              <c:strCache>
                <c:ptCount val="1"/>
                <c:pt idx="0">
                  <c:v>4286</c:v>
                </c:pt>
              </c:strCache>
            </c:strRef>
          </c:tx>
          <c:spPr>
            <a:solidFill>
              <a:schemeClr val="tx1">
                <a:lumMod val="95000"/>
                <a:lumOff val="5000"/>
              </a:schemeClr>
            </a:solidFill>
          </c:spPr>
          <c:invertIfNegative val="0"/>
          <c:dLbls>
            <c:spPr>
              <a:solidFill>
                <a:schemeClr val="tx1">
                  <a:lumMod val="95000"/>
                  <a:lumOff val="5000"/>
                </a:schemeClr>
              </a:solidFill>
              <a:ln>
                <a:noFill/>
              </a:ln>
              <a:effectLst/>
            </c:spPr>
            <c:txPr>
              <a:bodyPr wrap="square" lIns="38100" tIns="19050" rIns="38100" bIns="19050" anchor="ctr">
                <a:spAutoFit/>
              </a:bodyPr>
              <a:lstStyle/>
              <a:p>
                <a:pPr>
                  <a:defRPr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'stage counts 2022feb28 end mnth'!$M$23:$Z$24</c:f>
              <c:multiLvlStrCache>
                <c:ptCount val="14"/>
                <c:lvl>
                  <c:pt idx="0">
                    <c:v>Two Years Ago</c:v>
                  </c:pt>
                  <c:pt idx="1">
                    <c:v>One Year Ago</c:v>
                  </c:pt>
                  <c:pt idx="2">
                    <c:v>March    </c:v>
                  </c:pt>
                  <c:pt idx="3">
                    <c:v>April    </c:v>
                  </c:pt>
                  <c:pt idx="4">
                    <c:v>May      </c:v>
                  </c:pt>
                  <c:pt idx="5">
                    <c:v>June     </c:v>
                  </c:pt>
                  <c:pt idx="6">
                    <c:v>July     </c:v>
                  </c:pt>
                  <c:pt idx="7">
                    <c:v>August   </c:v>
                  </c:pt>
                  <c:pt idx="8">
                    <c:v>September</c:v>
                  </c:pt>
                  <c:pt idx="9">
                    <c:v>October  </c:v>
                  </c:pt>
                  <c:pt idx="10">
                    <c:v>November </c:v>
                  </c:pt>
                  <c:pt idx="11">
                    <c:v>December </c:v>
                  </c:pt>
                  <c:pt idx="12">
                    <c:v>January  </c:v>
                  </c:pt>
                  <c:pt idx="13">
                    <c:v>February </c:v>
                  </c:pt>
                </c:lvl>
                <c:lvl>
                  <c:pt idx="2">
                    <c:v>2021</c:v>
                  </c:pt>
                  <c:pt idx="12">
                    <c:v>2022</c:v>
                  </c:pt>
                </c:lvl>
              </c:multiLvlStrCache>
            </c:multiLvlStrRef>
          </c:cat>
          <c:val>
            <c:numRef>
              <c:f>'stage counts 2022feb28 end mnth'!$M$27:$Z$27</c:f>
              <c:numCache>
                <c:formatCode>General</c:formatCode>
                <c:ptCount val="14"/>
                <c:pt idx="0">
                  <c:v>4286</c:v>
                </c:pt>
                <c:pt idx="1">
                  <c:v>3253</c:v>
                </c:pt>
                <c:pt idx="2">
                  <c:v>3407</c:v>
                </c:pt>
                <c:pt idx="3">
                  <c:v>3705</c:v>
                </c:pt>
                <c:pt idx="4">
                  <c:v>3417</c:v>
                </c:pt>
                <c:pt idx="5">
                  <c:v>3186</c:v>
                </c:pt>
                <c:pt idx="6">
                  <c:v>2906</c:v>
                </c:pt>
                <c:pt idx="7">
                  <c:v>3307</c:v>
                </c:pt>
                <c:pt idx="8">
                  <c:v>3827</c:v>
                </c:pt>
                <c:pt idx="9">
                  <c:v>4295</c:v>
                </c:pt>
                <c:pt idx="10">
                  <c:v>3934</c:v>
                </c:pt>
                <c:pt idx="11">
                  <c:v>3149</c:v>
                </c:pt>
                <c:pt idx="12">
                  <c:v>3924</c:v>
                </c:pt>
                <c:pt idx="13">
                  <c:v>4046</c:v>
                </c:pt>
              </c:numCache>
            </c:numRef>
          </c:val>
          <c:extLst>
            <c:ext xmlns:c16="http://schemas.microsoft.com/office/drawing/2014/chart" uri="{C3380CC4-5D6E-409C-BE32-E72D297353CC}">
              <c16:uniqueId val="{00000000-64C8-4127-AB8F-BFDACDDC4DB1}"/>
            </c:ext>
          </c:extLst>
        </c:ser>
        <c:dLbls>
          <c:showLegendKey val="0"/>
          <c:showVal val="0"/>
          <c:showCatName val="0"/>
          <c:showSerName val="0"/>
          <c:showPercent val="0"/>
          <c:showBubbleSize val="0"/>
        </c:dLbls>
        <c:gapWidth val="50"/>
        <c:axId val="602657160"/>
        <c:axId val="1"/>
      </c:barChart>
      <c:catAx>
        <c:axId val="602657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
        <c:crosses val="autoZero"/>
        <c:auto val="1"/>
        <c:lblAlgn val="ctr"/>
        <c:lblOffset val="100"/>
        <c:noMultiLvlLbl val="0"/>
      </c:catAx>
      <c:valAx>
        <c:axId val="1"/>
        <c:scaling>
          <c:orientation val="minMax"/>
          <c:max val="4500"/>
        </c:scaling>
        <c:delete val="0"/>
        <c:axPos val="l"/>
        <c:majorGridlines>
          <c:spPr>
            <a:ln w="6350" cap="flat" cmpd="sng" algn="ctr">
              <a:solidFill>
                <a:schemeClr val="bg1">
                  <a:lumMod val="50000"/>
                  <a:alpha val="50000"/>
                </a:schemeClr>
              </a:solidFill>
              <a:prstDash val="sysDot"/>
              <a:round/>
            </a:ln>
            <a:effectLst/>
          </c:spPr>
        </c:majorGridlines>
        <c:numFmt formatCode="General" sourceLinked="1"/>
        <c:majorTickMark val="none"/>
        <c:minorTickMark val="none"/>
        <c:tickLblPos val="nextTo"/>
        <c:spPr>
          <a:ln w="6350">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2657160"/>
        <c:crosses val="autoZero"/>
        <c:crossBetween val="between"/>
      </c:valAx>
      <c:spPr>
        <a:noFill/>
        <a:ln w="25400">
          <a:noFill/>
        </a:ln>
      </c:spPr>
    </c:plotArea>
    <c:plotVisOnly val="1"/>
    <c:dispBlanksAs val="gap"/>
    <c:showDLblsOverMax val="0"/>
  </c:chart>
  <c:spPr>
    <a:solidFill>
      <a:schemeClr val="bg1"/>
    </a:solidFill>
    <a:ln w="9525" cap="flat" cmpd="sng" algn="ctr">
      <a:solidFill>
        <a:schemeClr val="tx1">
          <a:lumMod val="95000"/>
          <a:lumOff val="5000"/>
        </a:schemeClr>
      </a:solidFill>
      <a:round/>
    </a:ln>
    <a:effectLst/>
  </c:spPr>
  <c:txPr>
    <a:bodyPr/>
    <a:lstStyle/>
    <a:p>
      <a:pPr>
        <a:defRPr/>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SNAP Applications and Renewals</a:t>
            </a:r>
            <a:r>
              <a:rPr lang="en-US" baseline="0"/>
              <a:t> Processed</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Total FS Apps Processed</c:v>
                </c:pt>
              </c:strCache>
            </c:strRef>
          </c:tx>
          <c:spPr>
            <a:solidFill>
              <a:schemeClr val="accent1"/>
            </a:solidFill>
            <a:ln>
              <a:noFill/>
            </a:ln>
            <a:effectLst/>
          </c:spPr>
          <c:invertIfNegative val="0"/>
          <c:cat>
            <c:strRef>
              <c:f>Sheet1!$A$2:$A$15</c:f>
              <c:strCache>
                <c:ptCount val="14"/>
                <c:pt idx="0">
                  <c:v>Dec 2020</c:v>
                </c:pt>
                <c:pt idx="1">
                  <c:v>Jan 2021</c:v>
                </c:pt>
                <c:pt idx="2">
                  <c:v>Feb 2021</c:v>
                </c:pt>
                <c:pt idx="3">
                  <c:v>Mar 2021</c:v>
                </c:pt>
                <c:pt idx="4">
                  <c:v>Apr 2021</c:v>
                </c:pt>
                <c:pt idx="5">
                  <c:v>May 2021</c:v>
                </c:pt>
                <c:pt idx="6">
                  <c:v>June 2021</c:v>
                </c:pt>
                <c:pt idx="7">
                  <c:v>July 2021</c:v>
                </c:pt>
                <c:pt idx="8">
                  <c:v>Aug 2021</c:v>
                </c:pt>
                <c:pt idx="9">
                  <c:v>Sept 2021</c:v>
                </c:pt>
                <c:pt idx="10">
                  <c:v>Oct 2021</c:v>
                </c:pt>
                <c:pt idx="11">
                  <c:v>Nov 2021</c:v>
                </c:pt>
                <c:pt idx="12">
                  <c:v>Dec 2021</c:v>
                </c:pt>
                <c:pt idx="13">
                  <c:v>Jan 2022</c:v>
                </c:pt>
              </c:strCache>
            </c:strRef>
          </c:cat>
          <c:val>
            <c:numRef>
              <c:f>Sheet1!$B$2:$B$15</c:f>
              <c:numCache>
                <c:formatCode>#,##0</c:formatCode>
                <c:ptCount val="14"/>
                <c:pt idx="0">
                  <c:v>58548</c:v>
                </c:pt>
                <c:pt idx="1">
                  <c:v>54828</c:v>
                </c:pt>
                <c:pt idx="2">
                  <c:v>53683</c:v>
                </c:pt>
                <c:pt idx="3">
                  <c:v>52639</c:v>
                </c:pt>
                <c:pt idx="4">
                  <c:v>48269</c:v>
                </c:pt>
                <c:pt idx="5">
                  <c:v>48098</c:v>
                </c:pt>
                <c:pt idx="6">
                  <c:v>54810</c:v>
                </c:pt>
                <c:pt idx="7">
                  <c:v>59057</c:v>
                </c:pt>
                <c:pt idx="8">
                  <c:v>69110</c:v>
                </c:pt>
                <c:pt idx="9">
                  <c:v>75719</c:v>
                </c:pt>
                <c:pt idx="10">
                  <c:v>67675</c:v>
                </c:pt>
                <c:pt idx="11">
                  <c:v>63208</c:v>
                </c:pt>
                <c:pt idx="12">
                  <c:v>59211</c:v>
                </c:pt>
                <c:pt idx="13">
                  <c:v>53948</c:v>
                </c:pt>
              </c:numCache>
            </c:numRef>
          </c:val>
          <c:extLst>
            <c:ext xmlns:c16="http://schemas.microsoft.com/office/drawing/2014/chart" uri="{C3380CC4-5D6E-409C-BE32-E72D297353CC}">
              <c16:uniqueId val="{00000000-1040-47E6-9F59-CB2B2B0D76BB}"/>
            </c:ext>
          </c:extLst>
        </c:ser>
        <c:ser>
          <c:idx val="1"/>
          <c:order val="1"/>
          <c:tx>
            <c:strRef>
              <c:f>Sheet1!$C$1</c:f>
              <c:strCache>
                <c:ptCount val="1"/>
                <c:pt idx="0">
                  <c:v>Total FS Renls Processed</c:v>
                </c:pt>
              </c:strCache>
            </c:strRef>
          </c:tx>
          <c:spPr>
            <a:solidFill>
              <a:schemeClr val="accent2"/>
            </a:solidFill>
            <a:ln>
              <a:noFill/>
            </a:ln>
            <a:effectLst/>
          </c:spPr>
          <c:invertIfNegative val="0"/>
          <c:cat>
            <c:strRef>
              <c:f>Sheet1!$A$2:$A$15</c:f>
              <c:strCache>
                <c:ptCount val="14"/>
                <c:pt idx="0">
                  <c:v>Dec 2020</c:v>
                </c:pt>
                <c:pt idx="1">
                  <c:v>Jan 2021</c:v>
                </c:pt>
                <c:pt idx="2">
                  <c:v>Feb 2021</c:v>
                </c:pt>
                <c:pt idx="3">
                  <c:v>Mar 2021</c:v>
                </c:pt>
                <c:pt idx="4">
                  <c:v>Apr 2021</c:v>
                </c:pt>
                <c:pt idx="5">
                  <c:v>May 2021</c:v>
                </c:pt>
                <c:pt idx="6">
                  <c:v>June 2021</c:v>
                </c:pt>
                <c:pt idx="7">
                  <c:v>July 2021</c:v>
                </c:pt>
                <c:pt idx="8">
                  <c:v>Aug 2021</c:v>
                </c:pt>
                <c:pt idx="9">
                  <c:v>Sept 2021</c:v>
                </c:pt>
                <c:pt idx="10">
                  <c:v>Oct 2021</c:v>
                </c:pt>
                <c:pt idx="11">
                  <c:v>Nov 2021</c:v>
                </c:pt>
                <c:pt idx="12">
                  <c:v>Dec 2021</c:v>
                </c:pt>
                <c:pt idx="13">
                  <c:v>Jan 2022</c:v>
                </c:pt>
              </c:strCache>
            </c:strRef>
          </c:cat>
          <c:val>
            <c:numRef>
              <c:f>Sheet1!$C$2:$C$15</c:f>
              <c:numCache>
                <c:formatCode>#,##0</c:formatCode>
                <c:ptCount val="14"/>
                <c:pt idx="0">
                  <c:v>74718</c:v>
                </c:pt>
                <c:pt idx="1">
                  <c:v>60370</c:v>
                </c:pt>
                <c:pt idx="2">
                  <c:v>131437</c:v>
                </c:pt>
                <c:pt idx="3">
                  <c:v>128804</c:v>
                </c:pt>
                <c:pt idx="4">
                  <c:v>116408</c:v>
                </c:pt>
                <c:pt idx="5">
                  <c:v>112916</c:v>
                </c:pt>
                <c:pt idx="6">
                  <c:v>120215</c:v>
                </c:pt>
                <c:pt idx="7">
                  <c:v>110813</c:v>
                </c:pt>
                <c:pt idx="8">
                  <c:v>112756</c:v>
                </c:pt>
                <c:pt idx="9">
                  <c:v>85026</c:v>
                </c:pt>
                <c:pt idx="10">
                  <c:v>92508</c:v>
                </c:pt>
                <c:pt idx="11">
                  <c:v>77791</c:v>
                </c:pt>
                <c:pt idx="12">
                  <c:v>86886</c:v>
                </c:pt>
                <c:pt idx="13">
                  <c:v>73595</c:v>
                </c:pt>
              </c:numCache>
            </c:numRef>
          </c:val>
          <c:extLst>
            <c:ext xmlns:c16="http://schemas.microsoft.com/office/drawing/2014/chart" uri="{C3380CC4-5D6E-409C-BE32-E72D297353CC}">
              <c16:uniqueId val="{00000001-1040-47E6-9F59-CB2B2B0D76BB}"/>
            </c:ext>
          </c:extLst>
        </c:ser>
        <c:dLbls>
          <c:showLegendKey val="0"/>
          <c:showVal val="0"/>
          <c:showCatName val="0"/>
          <c:showSerName val="0"/>
          <c:showPercent val="0"/>
          <c:showBubbleSize val="0"/>
        </c:dLbls>
        <c:gapWidth val="219"/>
        <c:overlap val="-27"/>
        <c:axId val="737279600"/>
        <c:axId val="737281568"/>
      </c:barChart>
      <c:catAx>
        <c:axId val="737279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37281568"/>
        <c:crosses val="autoZero"/>
        <c:auto val="1"/>
        <c:lblAlgn val="ctr"/>
        <c:lblOffset val="100"/>
        <c:noMultiLvlLbl val="0"/>
      </c:catAx>
      <c:valAx>
        <c:axId val="7372815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372796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0686679790026246E-2"/>
          <c:y val="6.8376990618784175E-2"/>
          <c:w val="0.93514665354330706"/>
          <c:h val="0.85829046696197009"/>
        </c:manualLayout>
      </c:layout>
      <c:barChart>
        <c:barDir val="col"/>
        <c:grouping val="clustered"/>
        <c:varyColors val="0"/>
        <c:ser>
          <c:idx val="0"/>
          <c:order val="0"/>
          <c:tx>
            <c:strRef>
              <c:f>Sheet1!$B$1</c:f>
              <c:strCache>
                <c:ptCount val="1"/>
                <c:pt idx="0">
                  <c:v>Active Medical Assistance Families</c:v>
                </c:pt>
              </c:strCache>
            </c:strRef>
          </c:tx>
          <c:spPr>
            <a:solidFill>
              <a:schemeClr val="accent1"/>
            </a:solidFill>
            <a:ln>
              <a:noFill/>
            </a:ln>
            <a:effectLst/>
          </c:spPr>
          <c:invertIfNegative val="0"/>
          <c:cat>
            <c:strRef>
              <c:f>Sheet1!$A$2:$A$15</c:f>
              <c:strCache>
                <c:ptCount val="14"/>
                <c:pt idx="0">
                  <c:v>Dec 2020</c:v>
                </c:pt>
                <c:pt idx="1">
                  <c:v>Jan 2021</c:v>
                </c:pt>
                <c:pt idx="2">
                  <c:v>Feb 2021</c:v>
                </c:pt>
                <c:pt idx="3">
                  <c:v>Mar 2021</c:v>
                </c:pt>
                <c:pt idx="4">
                  <c:v>Apr 2021</c:v>
                </c:pt>
                <c:pt idx="5">
                  <c:v>May 2021</c:v>
                </c:pt>
                <c:pt idx="6">
                  <c:v>June 2021</c:v>
                </c:pt>
                <c:pt idx="7">
                  <c:v>July 2021</c:v>
                </c:pt>
                <c:pt idx="8">
                  <c:v>Aug 2021</c:v>
                </c:pt>
                <c:pt idx="9">
                  <c:v>Sept 2021</c:v>
                </c:pt>
                <c:pt idx="10">
                  <c:v>Oct 2021</c:v>
                </c:pt>
                <c:pt idx="11">
                  <c:v>Nov 2021</c:v>
                </c:pt>
                <c:pt idx="12">
                  <c:v>Dec 2021</c:v>
                </c:pt>
                <c:pt idx="13">
                  <c:v>Jan 2022</c:v>
                </c:pt>
              </c:strCache>
            </c:strRef>
          </c:cat>
          <c:val>
            <c:numRef>
              <c:f>Sheet1!$B$2:$B$15</c:f>
              <c:numCache>
                <c:formatCode>#,##0</c:formatCode>
                <c:ptCount val="14"/>
                <c:pt idx="0">
                  <c:v>970478</c:v>
                </c:pt>
                <c:pt idx="1">
                  <c:v>980183</c:v>
                </c:pt>
                <c:pt idx="2">
                  <c:v>988181</c:v>
                </c:pt>
                <c:pt idx="3">
                  <c:v>995711</c:v>
                </c:pt>
                <c:pt idx="4">
                  <c:v>1000630</c:v>
                </c:pt>
                <c:pt idx="5">
                  <c:v>1008560</c:v>
                </c:pt>
                <c:pt idx="6">
                  <c:v>1019840</c:v>
                </c:pt>
                <c:pt idx="7">
                  <c:v>1023560</c:v>
                </c:pt>
                <c:pt idx="8">
                  <c:v>1033217</c:v>
                </c:pt>
                <c:pt idx="9">
                  <c:v>1039970</c:v>
                </c:pt>
                <c:pt idx="10">
                  <c:v>1046686</c:v>
                </c:pt>
                <c:pt idx="11">
                  <c:v>1054059</c:v>
                </c:pt>
                <c:pt idx="12">
                  <c:v>1062788</c:v>
                </c:pt>
                <c:pt idx="13">
                  <c:v>1069752</c:v>
                </c:pt>
              </c:numCache>
            </c:numRef>
          </c:val>
          <c:extLst>
            <c:ext xmlns:c16="http://schemas.microsoft.com/office/drawing/2014/chart" uri="{C3380CC4-5D6E-409C-BE32-E72D297353CC}">
              <c16:uniqueId val="{00000000-4C5A-4F64-952E-32B1AC5064F1}"/>
            </c:ext>
          </c:extLst>
        </c:ser>
        <c:dLbls>
          <c:showLegendKey val="0"/>
          <c:showVal val="0"/>
          <c:showCatName val="0"/>
          <c:showSerName val="0"/>
          <c:showPercent val="0"/>
          <c:showBubbleSize val="0"/>
        </c:dLbls>
        <c:gapWidth val="219"/>
        <c:overlap val="-27"/>
        <c:axId val="557234512"/>
        <c:axId val="557235824"/>
      </c:barChart>
      <c:catAx>
        <c:axId val="557234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7235824"/>
        <c:crosses val="autoZero"/>
        <c:auto val="1"/>
        <c:lblAlgn val="ctr"/>
        <c:lblOffset val="100"/>
        <c:noMultiLvlLbl val="0"/>
      </c:catAx>
      <c:valAx>
        <c:axId val="5572358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72345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Total Medical Assistance Applications Processed</c:v>
                </c:pt>
              </c:strCache>
            </c:strRef>
          </c:tx>
          <c:spPr>
            <a:solidFill>
              <a:schemeClr val="accent1"/>
            </a:solidFill>
            <a:ln>
              <a:noFill/>
            </a:ln>
            <a:effectLst/>
          </c:spPr>
          <c:invertIfNegative val="0"/>
          <c:cat>
            <c:strRef>
              <c:f>Sheet1!$A$2:$A$15</c:f>
              <c:strCache>
                <c:ptCount val="14"/>
                <c:pt idx="0">
                  <c:v>Dec 2020</c:v>
                </c:pt>
                <c:pt idx="1">
                  <c:v>Jan 2021</c:v>
                </c:pt>
                <c:pt idx="2">
                  <c:v>Feb 2021</c:v>
                </c:pt>
                <c:pt idx="3">
                  <c:v>Mar 2021</c:v>
                </c:pt>
                <c:pt idx="4">
                  <c:v>Apr 2021</c:v>
                </c:pt>
                <c:pt idx="5">
                  <c:v>May 2021</c:v>
                </c:pt>
                <c:pt idx="6">
                  <c:v>June 2021</c:v>
                </c:pt>
                <c:pt idx="7">
                  <c:v>July 2021</c:v>
                </c:pt>
                <c:pt idx="8">
                  <c:v>Aug 2021</c:v>
                </c:pt>
                <c:pt idx="9">
                  <c:v>Sept 2021</c:v>
                </c:pt>
                <c:pt idx="10">
                  <c:v>Oct 2021</c:v>
                </c:pt>
                <c:pt idx="11">
                  <c:v>Nov 2021</c:v>
                </c:pt>
                <c:pt idx="12">
                  <c:v>Dec 2021</c:v>
                </c:pt>
                <c:pt idx="13">
                  <c:v>Jan 2022</c:v>
                </c:pt>
              </c:strCache>
            </c:strRef>
          </c:cat>
          <c:val>
            <c:numRef>
              <c:f>Sheet1!$B$2:$B$15</c:f>
              <c:numCache>
                <c:formatCode>#,##0</c:formatCode>
                <c:ptCount val="14"/>
                <c:pt idx="0">
                  <c:v>68764</c:v>
                </c:pt>
                <c:pt idx="1">
                  <c:v>59336</c:v>
                </c:pt>
                <c:pt idx="2">
                  <c:v>47334</c:v>
                </c:pt>
                <c:pt idx="3">
                  <c:v>46391</c:v>
                </c:pt>
                <c:pt idx="4">
                  <c:v>42754</c:v>
                </c:pt>
                <c:pt idx="5">
                  <c:v>41717</c:v>
                </c:pt>
                <c:pt idx="6">
                  <c:v>43004</c:v>
                </c:pt>
                <c:pt idx="7">
                  <c:v>44488</c:v>
                </c:pt>
                <c:pt idx="8">
                  <c:v>47240</c:v>
                </c:pt>
                <c:pt idx="9">
                  <c:v>47525</c:v>
                </c:pt>
                <c:pt idx="10">
                  <c:v>43244</c:v>
                </c:pt>
                <c:pt idx="11">
                  <c:v>48163</c:v>
                </c:pt>
                <c:pt idx="12">
                  <c:v>68498</c:v>
                </c:pt>
                <c:pt idx="13">
                  <c:v>59829</c:v>
                </c:pt>
              </c:numCache>
            </c:numRef>
          </c:val>
          <c:extLst>
            <c:ext xmlns:c16="http://schemas.microsoft.com/office/drawing/2014/chart" uri="{C3380CC4-5D6E-409C-BE32-E72D297353CC}">
              <c16:uniqueId val="{00000000-63DC-4F13-BB28-F3D799B958F0}"/>
            </c:ext>
          </c:extLst>
        </c:ser>
        <c:dLbls>
          <c:showLegendKey val="0"/>
          <c:showVal val="0"/>
          <c:showCatName val="0"/>
          <c:showSerName val="0"/>
          <c:showPercent val="0"/>
          <c:showBubbleSize val="0"/>
        </c:dLbls>
        <c:gapWidth val="219"/>
        <c:overlap val="-27"/>
        <c:axId val="775864016"/>
        <c:axId val="775861064"/>
      </c:barChart>
      <c:catAx>
        <c:axId val="775864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75861064"/>
        <c:crosses val="autoZero"/>
        <c:auto val="1"/>
        <c:lblAlgn val="ctr"/>
        <c:lblOffset val="100"/>
        <c:noMultiLvlLbl val="0"/>
      </c:catAx>
      <c:valAx>
        <c:axId val="7758610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758640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TANF Issuance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SNAP Issuance</c:v>
                </c:pt>
              </c:strCache>
            </c:strRef>
          </c:tx>
          <c:spPr>
            <a:solidFill>
              <a:schemeClr val="accent1"/>
            </a:solidFill>
            <a:ln>
              <a:noFill/>
            </a:ln>
            <a:effectLst/>
          </c:spPr>
          <c:invertIfNegative val="0"/>
          <c:cat>
            <c:strRef>
              <c:f>Sheet1!$A$2:$A$15</c:f>
              <c:strCache>
                <c:ptCount val="14"/>
                <c:pt idx="0">
                  <c:v>Dec 2020</c:v>
                </c:pt>
                <c:pt idx="1">
                  <c:v>Jan 2021</c:v>
                </c:pt>
                <c:pt idx="2">
                  <c:v>Feb 2021</c:v>
                </c:pt>
                <c:pt idx="3">
                  <c:v>Mar 2021</c:v>
                </c:pt>
                <c:pt idx="4">
                  <c:v>Apr 2021</c:v>
                </c:pt>
                <c:pt idx="5">
                  <c:v>May 2021</c:v>
                </c:pt>
                <c:pt idx="6">
                  <c:v>June 2021</c:v>
                </c:pt>
                <c:pt idx="7">
                  <c:v>July 2021</c:v>
                </c:pt>
                <c:pt idx="8">
                  <c:v>Aug 2021</c:v>
                </c:pt>
                <c:pt idx="9">
                  <c:v>Sept 2021</c:v>
                </c:pt>
                <c:pt idx="10">
                  <c:v>Oct 2021</c:v>
                </c:pt>
                <c:pt idx="11">
                  <c:v>Nov 2021</c:v>
                </c:pt>
                <c:pt idx="12">
                  <c:v>Dec 2021</c:v>
                </c:pt>
                <c:pt idx="13">
                  <c:v>Jan 2022</c:v>
                </c:pt>
              </c:strCache>
            </c:strRef>
          </c:cat>
          <c:val>
            <c:numRef>
              <c:f>Sheet1!$B$2:$B$15</c:f>
              <c:numCache>
                <c:formatCode>"$"#,##0</c:formatCode>
                <c:ptCount val="14"/>
                <c:pt idx="0">
                  <c:v>2061700</c:v>
                </c:pt>
                <c:pt idx="1">
                  <c:v>2082770.29</c:v>
                </c:pt>
                <c:pt idx="2">
                  <c:v>2052866</c:v>
                </c:pt>
                <c:pt idx="3">
                  <c:v>1997841</c:v>
                </c:pt>
                <c:pt idx="4">
                  <c:v>1965905</c:v>
                </c:pt>
                <c:pt idx="5">
                  <c:v>1940615.52</c:v>
                </c:pt>
                <c:pt idx="6">
                  <c:v>1907032</c:v>
                </c:pt>
                <c:pt idx="7">
                  <c:v>1838963</c:v>
                </c:pt>
                <c:pt idx="8">
                  <c:v>1853908</c:v>
                </c:pt>
                <c:pt idx="9">
                  <c:v>1891598</c:v>
                </c:pt>
                <c:pt idx="10">
                  <c:v>1893117</c:v>
                </c:pt>
                <c:pt idx="11">
                  <c:v>1878130</c:v>
                </c:pt>
                <c:pt idx="12">
                  <c:v>1850490.73</c:v>
                </c:pt>
                <c:pt idx="13">
                  <c:v>1793732</c:v>
                </c:pt>
              </c:numCache>
            </c:numRef>
          </c:val>
          <c:extLst>
            <c:ext xmlns:c16="http://schemas.microsoft.com/office/drawing/2014/chart" uri="{C3380CC4-5D6E-409C-BE32-E72D297353CC}">
              <c16:uniqueId val="{00000000-CD22-4547-B2CB-B9F753F98375}"/>
            </c:ext>
          </c:extLst>
        </c:ser>
        <c:dLbls>
          <c:showLegendKey val="0"/>
          <c:showVal val="0"/>
          <c:showCatName val="0"/>
          <c:showSerName val="0"/>
          <c:showPercent val="0"/>
          <c:showBubbleSize val="0"/>
        </c:dLbls>
        <c:gapWidth val="219"/>
        <c:overlap val="-27"/>
        <c:axId val="736971792"/>
        <c:axId val="736972120"/>
      </c:barChart>
      <c:catAx>
        <c:axId val="736971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36972120"/>
        <c:crosses val="autoZero"/>
        <c:auto val="1"/>
        <c:lblAlgn val="ctr"/>
        <c:lblOffset val="100"/>
        <c:noMultiLvlLbl val="0"/>
      </c:catAx>
      <c:valAx>
        <c:axId val="736972120"/>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369717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TANF Work Mandatory vs Payee Only Cases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TANF Payee Families</c:v>
                </c:pt>
              </c:strCache>
            </c:strRef>
          </c:tx>
          <c:spPr>
            <a:solidFill>
              <a:schemeClr val="accent1"/>
            </a:solidFill>
            <a:ln>
              <a:noFill/>
            </a:ln>
            <a:effectLst/>
          </c:spPr>
          <c:invertIfNegative val="0"/>
          <c:cat>
            <c:strRef>
              <c:f>Sheet1!$A$2:$A$15</c:f>
              <c:strCache>
                <c:ptCount val="14"/>
                <c:pt idx="0">
                  <c:v>Dec 2020</c:v>
                </c:pt>
                <c:pt idx="1">
                  <c:v>Jan 2021</c:v>
                </c:pt>
                <c:pt idx="2">
                  <c:v>Feb 2021</c:v>
                </c:pt>
                <c:pt idx="3">
                  <c:v>Mar 2021</c:v>
                </c:pt>
                <c:pt idx="4">
                  <c:v>Apr 2021</c:v>
                </c:pt>
                <c:pt idx="5">
                  <c:v>May 2021</c:v>
                </c:pt>
                <c:pt idx="6">
                  <c:v>June 2021</c:v>
                </c:pt>
                <c:pt idx="7">
                  <c:v>July 2021</c:v>
                </c:pt>
                <c:pt idx="8">
                  <c:v>Aug 2021</c:v>
                </c:pt>
                <c:pt idx="9">
                  <c:v>Sept 2021</c:v>
                </c:pt>
                <c:pt idx="10">
                  <c:v>Oct 2021</c:v>
                </c:pt>
                <c:pt idx="11">
                  <c:v>Nov 2021</c:v>
                </c:pt>
                <c:pt idx="12">
                  <c:v>Dec 2021</c:v>
                </c:pt>
                <c:pt idx="13">
                  <c:v>Jan 2022</c:v>
                </c:pt>
              </c:strCache>
            </c:strRef>
          </c:cat>
          <c:val>
            <c:numRef>
              <c:f>Sheet1!$B$2:$B$15</c:f>
              <c:numCache>
                <c:formatCode>#,##0</c:formatCode>
                <c:ptCount val="14"/>
                <c:pt idx="0">
                  <c:v>6580</c:v>
                </c:pt>
                <c:pt idx="1">
                  <c:v>6592</c:v>
                </c:pt>
                <c:pt idx="2">
                  <c:v>6439</c:v>
                </c:pt>
                <c:pt idx="3">
                  <c:v>6187</c:v>
                </c:pt>
                <c:pt idx="4">
                  <c:v>6131</c:v>
                </c:pt>
                <c:pt idx="5">
                  <c:v>6123</c:v>
                </c:pt>
                <c:pt idx="6">
                  <c:v>6091</c:v>
                </c:pt>
                <c:pt idx="7">
                  <c:v>5834</c:v>
                </c:pt>
                <c:pt idx="8">
                  <c:v>5813</c:v>
                </c:pt>
                <c:pt idx="9">
                  <c:v>5820</c:v>
                </c:pt>
                <c:pt idx="10">
                  <c:v>5733</c:v>
                </c:pt>
                <c:pt idx="11">
                  <c:v>5581</c:v>
                </c:pt>
                <c:pt idx="12">
                  <c:v>5508</c:v>
                </c:pt>
                <c:pt idx="13">
                  <c:v>5407</c:v>
                </c:pt>
              </c:numCache>
            </c:numRef>
          </c:val>
          <c:extLst>
            <c:ext xmlns:c16="http://schemas.microsoft.com/office/drawing/2014/chart" uri="{C3380CC4-5D6E-409C-BE32-E72D297353CC}">
              <c16:uniqueId val="{00000000-1040-47E6-9F59-CB2B2B0D76BB}"/>
            </c:ext>
          </c:extLst>
        </c:ser>
        <c:ser>
          <c:idx val="1"/>
          <c:order val="1"/>
          <c:tx>
            <c:strRef>
              <c:f>Sheet1!$C$1</c:f>
              <c:strCache>
                <c:ptCount val="1"/>
                <c:pt idx="0">
                  <c:v>TANF Mandatory Families</c:v>
                </c:pt>
              </c:strCache>
            </c:strRef>
          </c:tx>
          <c:spPr>
            <a:solidFill>
              <a:schemeClr val="accent2"/>
            </a:solidFill>
            <a:ln>
              <a:noFill/>
            </a:ln>
            <a:effectLst/>
          </c:spPr>
          <c:invertIfNegative val="0"/>
          <c:cat>
            <c:strRef>
              <c:f>Sheet1!$A$2:$A$15</c:f>
              <c:strCache>
                <c:ptCount val="14"/>
                <c:pt idx="0">
                  <c:v>Dec 2020</c:v>
                </c:pt>
                <c:pt idx="1">
                  <c:v>Jan 2021</c:v>
                </c:pt>
                <c:pt idx="2">
                  <c:v>Feb 2021</c:v>
                </c:pt>
                <c:pt idx="3">
                  <c:v>Mar 2021</c:v>
                </c:pt>
                <c:pt idx="4">
                  <c:v>Apr 2021</c:v>
                </c:pt>
                <c:pt idx="5">
                  <c:v>May 2021</c:v>
                </c:pt>
                <c:pt idx="6">
                  <c:v>June 2021</c:v>
                </c:pt>
                <c:pt idx="7">
                  <c:v>July 2021</c:v>
                </c:pt>
                <c:pt idx="8">
                  <c:v>Aug 2021</c:v>
                </c:pt>
                <c:pt idx="9">
                  <c:v>Sept 2021</c:v>
                </c:pt>
                <c:pt idx="10">
                  <c:v>Oct 2021</c:v>
                </c:pt>
                <c:pt idx="11">
                  <c:v>Nov 2021</c:v>
                </c:pt>
                <c:pt idx="12">
                  <c:v>Dec 2021</c:v>
                </c:pt>
                <c:pt idx="13">
                  <c:v>Jan 2022</c:v>
                </c:pt>
              </c:strCache>
            </c:strRef>
          </c:cat>
          <c:val>
            <c:numRef>
              <c:f>Sheet1!$C$2:$C$15</c:f>
              <c:numCache>
                <c:formatCode>#,##0</c:formatCode>
                <c:ptCount val="14"/>
                <c:pt idx="0">
                  <c:v>1499</c:v>
                </c:pt>
                <c:pt idx="1">
                  <c:v>1548</c:v>
                </c:pt>
                <c:pt idx="2">
                  <c:v>1556</c:v>
                </c:pt>
                <c:pt idx="3">
                  <c:v>1564</c:v>
                </c:pt>
                <c:pt idx="4">
                  <c:v>1466</c:v>
                </c:pt>
                <c:pt idx="5">
                  <c:v>1357</c:v>
                </c:pt>
                <c:pt idx="6">
                  <c:v>1267</c:v>
                </c:pt>
                <c:pt idx="7">
                  <c:v>1300</c:v>
                </c:pt>
                <c:pt idx="8">
                  <c:v>1393</c:v>
                </c:pt>
                <c:pt idx="9">
                  <c:v>1505</c:v>
                </c:pt>
                <c:pt idx="10">
                  <c:v>1584</c:v>
                </c:pt>
                <c:pt idx="11">
                  <c:v>1614</c:v>
                </c:pt>
                <c:pt idx="12">
                  <c:v>1581</c:v>
                </c:pt>
                <c:pt idx="13">
                  <c:v>1485</c:v>
                </c:pt>
              </c:numCache>
            </c:numRef>
          </c:val>
          <c:extLst>
            <c:ext xmlns:c16="http://schemas.microsoft.com/office/drawing/2014/chart" uri="{C3380CC4-5D6E-409C-BE32-E72D297353CC}">
              <c16:uniqueId val="{00000001-1040-47E6-9F59-CB2B2B0D76BB}"/>
            </c:ext>
          </c:extLst>
        </c:ser>
        <c:dLbls>
          <c:showLegendKey val="0"/>
          <c:showVal val="0"/>
          <c:showCatName val="0"/>
          <c:showSerName val="0"/>
          <c:showPercent val="0"/>
          <c:showBubbleSize val="0"/>
        </c:dLbls>
        <c:gapWidth val="219"/>
        <c:overlap val="-27"/>
        <c:axId val="737279600"/>
        <c:axId val="737281568"/>
      </c:barChart>
      <c:catAx>
        <c:axId val="737279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37281568"/>
        <c:crosses val="autoZero"/>
        <c:auto val="1"/>
        <c:lblAlgn val="ctr"/>
        <c:lblOffset val="100"/>
        <c:noMultiLvlLbl val="0"/>
      </c:catAx>
      <c:valAx>
        <c:axId val="7372815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372796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TANF Applications Approved and Denied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TANF Apps Approved</c:v>
                </c:pt>
              </c:strCache>
            </c:strRef>
          </c:tx>
          <c:spPr>
            <a:solidFill>
              <a:schemeClr val="accent1"/>
            </a:solidFill>
            <a:ln>
              <a:noFill/>
            </a:ln>
            <a:effectLst/>
          </c:spPr>
          <c:invertIfNegative val="0"/>
          <c:cat>
            <c:strRef>
              <c:f>Sheet1!$A$2:$A$15</c:f>
              <c:strCache>
                <c:ptCount val="14"/>
                <c:pt idx="0">
                  <c:v>Dec 2020</c:v>
                </c:pt>
                <c:pt idx="1">
                  <c:v>Jan 2021</c:v>
                </c:pt>
                <c:pt idx="2">
                  <c:v>Feb 2021</c:v>
                </c:pt>
                <c:pt idx="3">
                  <c:v>Mar 2021</c:v>
                </c:pt>
                <c:pt idx="4">
                  <c:v>Apr 2021</c:v>
                </c:pt>
                <c:pt idx="5">
                  <c:v>May 2021</c:v>
                </c:pt>
                <c:pt idx="6">
                  <c:v>June 2021</c:v>
                </c:pt>
                <c:pt idx="7">
                  <c:v>July 2021</c:v>
                </c:pt>
                <c:pt idx="8">
                  <c:v>Aug 2021</c:v>
                </c:pt>
                <c:pt idx="9">
                  <c:v>Sept 2021</c:v>
                </c:pt>
                <c:pt idx="10">
                  <c:v>Oct 2021</c:v>
                </c:pt>
                <c:pt idx="11">
                  <c:v>Nov 2021</c:v>
                </c:pt>
                <c:pt idx="12">
                  <c:v>Dec 2021</c:v>
                </c:pt>
                <c:pt idx="13">
                  <c:v>Jan 2022</c:v>
                </c:pt>
              </c:strCache>
            </c:strRef>
          </c:cat>
          <c:val>
            <c:numRef>
              <c:f>Sheet1!$B$2:$B$15</c:f>
              <c:numCache>
                <c:formatCode>#,##0</c:formatCode>
                <c:ptCount val="14"/>
                <c:pt idx="0">
                  <c:v>551</c:v>
                </c:pt>
                <c:pt idx="1">
                  <c:v>425</c:v>
                </c:pt>
                <c:pt idx="2">
                  <c:v>386</c:v>
                </c:pt>
                <c:pt idx="3">
                  <c:v>417</c:v>
                </c:pt>
                <c:pt idx="4">
                  <c:v>276</c:v>
                </c:pt>
                <c:pt idx="5">
                  <c:v>263</c:v>
                </c:pt>
                <c:pt idx="6">
                  <c:v>287</c:v>
                </c:pt>
                <c:pt idx="7">
                  <c:v>314</c:v>
                </c:pt>
                <c:pt idx="8">
                  <c:v>424</c:v>
                </c:pt>
                <c:pt idx="9">
                  <c:v>411</c:v>
                </c:pt>
                <c:pt idx="10">
                  <c:v>470</c:v>
                </c:pt>
                <c:pt idx="11">
                  <c:v>407</c:v>
                </c:pt>
                <c:pt idx="12">
                  <c:v>376</c:v>
                </c:pt>
                <c:pt idx="13">
                  <c:v>310</c:v>
                </c:pt>
              </c:numCache>
            </c:numRef>
          </c:val>
          <c:extLst>
            <c:ext xmlns:c16="http://schemas.microsoft.com/office/drawing/2014/chart" uri="{C3380CC4-5D6E-409C-BE32-E72D297353CC}">
              <c16:uniqueId val="{00000000-1040-47E6-9F59-CB2B2B0D76BB}"/>
            </c:ext>
          </c:extLst>
        </c:ser>
        <c:ser>
          <c:idx val="1"/>
          <c:order val="1"/>
          <c:tx>
            <c:strRef>
              <c:f>Sheet1!$C$1</c:f>
              <c:strCache>
                <c:ptCount val="1"/>
                <c:pt idx="0">
                  <c:v>TANF Apps Denied</c:v>
                </c:pt>
              </c:strCache>
            </c:strRef>
          </c:tx>
          <c:spPr>
            <a:solidFill>
              <a:schemeClr val="accent2"/>
            </a:solidFill>
            <a:ln>
              <a:noFill/>
            </a:ln>
            <a:effectLst/>
          </c:spPr>
          <c:invertIfNegative val="0"/>
          <c:cat>
            <c:strRef>
              <c:f>Sheet1!$A$2:$A$15</c:f>
              <c:strCache>
                <c:ptCount val="14"/>
                <c:pt idx="0">
                  <c:v>Dec 2020</c:v>
                </c:pt>
                <c:pt idx="1">
                  <c:v>Jan 2021</c:v>
                </c:pt>
                <c:pt idx="2">
                  <c:v>Feb 2021</c:v>
                </c:pt>
                <c:pt idx="3">
                  <c:v>Mar 2021</c:v>
                </c:pt>
                <c:pt idx="4">
                  <c:v>Apr 2021</c:v>
                </c:pt>
                <c:pt idx="5">
                  <c:v>May 2021</c:v>
                </c:pt>
                <c:pt idx="6">
                  <c:v>June 2021</c:v>
                </c:pt>
                <c:pt idx="7">
                  <c:v>July 2021</c:v>
                </c:pt>
                <c:pt idx="8">
                  <c:v>Aug 2021</c:v>
                </c:pt>
                <c:pt idx="9">
                  <c:v>Sept 2021</c:v>
                </c:pt>
                <c:pt idx="10">
                  <c:v>Oct 2021</c:v>
                </c:pt>
                <c:pt idx="11">
                  <c:v>Nov 2021</c:v>
                </c:pt>
                <c:pt idx="12">
                  <c:v>Dec 2021</c:v>
                </c:pt>
                <c:pt idx="13">
                  <c:v>Jan 2022</c:v>
                </c:pt>
              </c:strCache>
            </c:strRef>
          </c:cat>
          <c:val>
            <c:numRef>
              <c:f>Sheet1!$C$2:$C$15</c:f>
              <c:numCache>
                <c:formatCode>#,##0</c:formatCode>
                <c:ptCount val="14"/>
                <c:pt idx="0">
                  <c:v>3482</c:v>
                </c:pt>
                <c:pt idx="1">
                  <c:v>2914</c:v>
                </c:pt>
                <c:pt idx="2">
                  <c:v>2591</c:v>
                </c:pt>
                <c:pt idx="3">
                  <c:v>2356</c:v>
                </c:pt>
                <c:pt idx="4">
                  <c:v>1909</c:v>
                </c:pt>
                <c:pt idx="5">
                  <c:v>2008</c:v>
                </c:pt>
                <c:pt idx="6">
                  <c:v>2556</c:v>
                </c:pt>
                <c:pt idx="7">
                  <c:v>2844</c:v>
                </c:pt>
                <c:pt idx="8">
                  <c:v>3388</c:v>
                </c:pt>
                <c:pt idx="9">
                  <c:v>3465</c:v>
                </c:pt>
                <c:pt idx="10">
                  <c:v>3327</c:v>
                </c:pt>
                <c:pt idx="11">
                  <c:v>3160</c:v>
                </c:pt>
                <c:pt idx="12">
                  <c:v>2798</c:v>
                </c:pt>
                <c:pt idx="13">
                  <c:v>2547</c:v>
                </c:pt>
              </c:numCache>
            </c:numRef>
          </c:val>
          <c:extLst>
            <c:ext xmlns:c16="http://schemas.microsoft.com/office/drawing/2014/chart" uri="{C3380CC4-5D6E-409C-BE32-E72D297353CC}">
              <c16:uniqueId val="{00000001-1040-47E6-9F59-CB2B2B0D76BB}"/>
            </c:ext>
          </c:extLst>
        </c:ser>
        <c:ser>
          <c:idx val="2"/>
          <c:order val="2"/>
          <c:tx>
            <c:strRef>
              <c:f>Sheet1!$D$1</c:f>
              <c:strCache>
                <c:ptCount val="1"/>
                <c:pt idx="0">
                  <c:v>Total TANF Apps Processed</c:v>
                </c:pt>
              </c:strCache>
            </c:strRef>
          </c:tx>
          <c:spPr>
            <a:solidFill>
              <a:schemeClr val="accent3"/>
            </a:solidFill>
            <a:ln>
              <a:noFill/>
            </a:ln>
            <a:effectLst/>
          </c:spPr>
          <c:invertIfNegative val="0"/>
          <c:cat>
            <c:strRef>
              <c:f>Sheet1!$A$2:$A$15</c:f>
              <c:strCache>
                <c:ptCount val="14"/>
                <c:pt idx="0">
                  <c:v>Dec 2020</c:v>
                </c:pt>
                <c:pt idx="1">
                  <c:v>Jan 2021</c:v>
                </c:pt>
                <c:pt idx="2">
                  <c:v>Feb 2021</c:v>
                </c:pt>
                <c:pt idx="3">
                  <c:v>Mar 2021</c:v>
                </c:pt>
                <c:pt idx="4">
                  <c:v>Apr 2021</c:v>
                </c:pt>
                <c:pt idx="5">
                  <c:v>May 2021</c:v>
                </c:pt>
                <c:pt idx="6">
                  <c:v>June 2021</c:v>
                </c:pt>
                <c:pt idx="7">
                  <c:v>July 2021</c:v>
                </c:pt>
                <c:pt idx="8">
                  <c:v>Aug 2021</c:v>
                </c:pt>
                <c:pt idx="9">
                  <c:v>Sept 2021</c:v>
                </c:pt>
                <c:pt idx="10">
                  <c:v>Oct 2021</c:v>
                </c:pt>
                <c:pt idx="11">
                  <c:v>Nov 2021</c:v>
                </c:pt>
                <c:pt idx="12">
                  <c:v>Dec 2021</c:v>
                </c:pt>
                <c:pt idx="13">
                  <c:v>Jan 2022</c:v>
                </c:pt>
              </c:strCache>
            </c:strRef>
          </c:cat>
          <c:val>
            <c:numRef>
              <c:f>Sheet1!$D$2:$D$15</c:f>
              <c:numCache>
                <c:formatCode>#,##0</c:formatCode>
                <c:ptCount val="14"/>
                <c:pt idx="0">
                  <c:v>4033</c:v>
                </c:pt>
                <c:pt idx="1">
                  <c:v>3339</c:v>
                </c:pt>
                <c:pt idx="2">
                  <c:v>2977</c:v>
                </c:pt>
                <c:pt idx="3">
                  <c:v>2773</c:v>
                </c:pt>
                <c:pt idx="4">
                  <c:v>2185</c:v>
                </c:pt>
                <c:pt idx="5">
                  <c:v>2271</c:v>
                </c:pt>
                <c:pt idx="6">
                  <c:v>2843</c:v>
                </c:pt>
                <c:pt idx="7">
                  <c:v>3158</c:v>
                </c:pt>
                <c:pt idx="8">
                  <c:v>3812</c:v>
                </c:pt>
                <c:pt idx="9">
                  <c:v>3876</c:v>
                </c:pt>
                <c:pt idx="10">
                  <c:v>3797</c:v>
                </c:pt>
                <c:pt idx="11">
                  <c:v>3567</c:v>
                </c:pt>
                <c:pt idx="12">
                  <c:v>3174</c:v>
                </c:pt>
                <c:pt idx="13">
                  <c:v>2857</c:v>
                </c:pt>
              </c:numCache>
            </c:numRef>
          </c:val>
          <c:extLst>
            <c:ext xmlns:c16="http://schemas.microsoft.com/office/drawing/2014/chart" uri="{C3380CC4-5D6E-409C-BE32-E72D297353CC}">
              <c16:uniqueId val="{00000001-9A26-41FD-8BA9-3F40570A85A9}"/>
            </c:ext>
          </c:extLst>
        </c:ser>
        <c:dLbls>
          <c:showLegendKey val="0"/>
          <c:showVal val="0"/>
          <c:showCatName val="0"/>
          <c:showSerName val="0"/>
          <c:showPercent val="0"/>
          <c:showBubbleSize val="0"/>
        </c:dLbls>
        <c:gapWidth val="219"/>
        <c:overlap val="-27"/>
        <c:axId val="737279600"/>
        <c:axId val="737281568"/>
      </c:barChart>
      <c:catAx>
        <c:axId val="737279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37281568"/>
        <c:crosses val="autoZero"/>
        <c:auto val="1"/>
        <c:lblAlgn val="ctr"/>
        <c:lblOffset val="100"/>
        <c:noMultiLvlLbl val="0"/>
      </c:catAx>
      <c:valAx>
        <c:axId val="7372815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372796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65775511642957"/>
          <c:y val="8.6743496099006043E-2"/>
          <c:w val="0.88631674635043844"/>
          <c:h val="0.60228852905531449"/>
        </c:manualLayout>
      </c:layout>
      <c:barChart>
        <c:barDir val="col"/>
        <c:grouping val="clustered"/>
        <c:varyColors val="0"/>
        <c:ser>
          <c:idx val="0"/>
          <c:order val="0"/>
          <c:tx>
            <c:strRef>
              <c:f>Sheet1!$B$1</c:f>
              <c:strCache>
                <c:ptCount val="1"/>
                <c:pt idx="0">
                  <c:v>Headcount</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cat>
            <c:strRef>
              <c:f>Sheet1!$A$2:$A$8</c:f>
              <c:strCache>
                <c:ptCount val="7"/>
                <c:pt idx="0">
                  <c:v>GRAND TOTAL</c:v>
                </c:pt>
                <c:pt idx="1">
                  <c:v>County DFCS Total</c:v>
                </c:pt>
                <c:pt idx="2">
                  <c:v>County DFCS CWS</c:v>
                </c:pt>
                <c:pt idx="3">
                  <c:v>County DFCS OFI</c:v>
                </c:pt>
                <c:pt idx="4">
                  <c:v>County DFCS SHARED</c:v>
                </c:pt>
                <c:pt idx="5">
                  <c:v>County DFCS OTHER</c:v>
                </c:pt>
                <c:pt idx="6">
                  <c:v>DFCS STATE</c:v>
                </c:pt>
              </c:strCache>
            </c:strRef>
          </c:cat>
          <c:val>
            <c:numRef>
              <c:f>Sheet1!$B$2:$B$8</c:f>
              <c:numCache>
                <c:formatCode>#,##0</c:formatCode>
                <c:ptCount val="7"/>
                <c:pt idx="0">
                  <c:v>6541</c:v>
                </c:pt>
                <c:pt idx="1">
                  <c:v>5991</c:v>
                </c:pt>
                <c:pt idx="2">
                  <c:v>2672</c:v>
                </c:pt>
                <c:pt idx="3">
                  <c:v>2622</c:v>
                </c:pt>
                <c:pt idx="4" formatCode="General">
                  <c:v>642</c:v>
                </c:pt>
                <c:pt idx="5" formatCode="General">
                  <c:v>55</c:v>
                </c:pt>
                <c:pt idx="6" formatCode="General">
                  <c:v>550</c:v>
                </c:pt>
              </c:numCache>
            </c:numRef>
          </c:val>
          <c:extLst>
            <c:ext xmlns:c16="http://schemas.microsoft.com/office/drawing/2014/chart" uri="{C3380CC4-5D6E-409C-BE32-E72D297353CC}">
              <c16:uniqueId val="{00000000-D62B-4B5F-9626-E44EB33A6458}"/>
            </c:ext>
          </c:extLst>
        </c:ser>
        <c:ser>
          <c:idx val="1"/>
          <c:order val="1"/>
          <c:tx>
            <c:strRef>
              <c:f>Sheet1!$C$1</c:f>
              <c:strCache>
                <c:ptCount val="1"/>
                <c:pt idx="0">
                  <c:v>Hires</c:v>
                </c:pt>
              </c:strCache>
            </c:strRef>
          </c:tx>
          <c:spPr>
            <a:pattFill prst="narHorz">
              <a:fgClr>
                <a:schemeClr val="accent2"/>
              </a:fgClr>
              <a:bgClr>
                <a:schemeClr val="accent2">
                  <a:lumMod val="20000"/>
                  <a:lumOff val="80000"/>
                </a:schemeClr>
              </a:bgClr>
            </a:pattFill>
            <a:ln>
              <a:noFill/>
            </a:ln>
            <a:effectLst>
              <a:innerShdw blurRad="114300">
                <a:schemeClr val="accent2"/>
              </a:innerShdw>
            </a:effectLst>
          </c:spPr>
          <c:invertIfNegative val="0"/>
          <c:cat>
            <c:strRef>
              <c:f>Sheet1!$A$2:$A$8</c:f>
              <c:strCache>
                <c:ptCount val="7"/>
                <c:pt idx="0">
                  <c:v>GRAND TOTAL</c:v>
                </c:pt>
                <c:pt idx="1">
                  <c:v>County DFCS Total</c:v>
                </c:pt>
                <c:pt idx="2">
                  <c:v>County DFCS CWS</c:v>
                </c:pt>
                <c:pt idx="3">
                  <c:v>County DFCS OFI</c:v>
                </c:pt>
                <c:pt idx="4">
                  <c:v>County DFCS SHARED</c:v>
                </c:pt>
                <c:pt idx="5">
                  <c:v>County DFCS OTHER</c:v>
                </c:pt>
                <c:pt idx="6">
                  <c:v>DFCS STATE</c:v>
                </c:pt>
              </c:strCache>
            </c:strRef>
          </c:cat>
          <c:val>
            <c:numRef>
              <c:f>Sheet1!$C$2:$C$8</c:f>
              <c:numCache>
                <c:formatCode>#,##0</c:formatCode>
                <c:ptCount val="7"/>
                <c:pt idx="0">
                  <c:v>1441</c:v>
                </c:pt>
                <c:pt idx="1">
                  <c:v>1302</c:v>
                </c:pt>
                <c:pt idx="2" formatCode="General">
                  <c:v>802</c:v>
                </c:pt>
                <c:pt idx="3" formatCode="General">
                  <c:v>415</c:v>
                </c:pt>
                <c:pt idx="4" formatCode="General">
                  <c:v>69</c:v>
                </c:pt>
                <c:pt idx="5" formatCode="General">
                  <c:v>16</c:v>
                </c:pt>
                <c:pt idx="6" formatCode="General">
                  <c:v>139</c:v>
                </c:pt>
              </c:numCache>
            </c:numRef>
          </c:val>
          <c:extLst>
            <c:ext xmlns:c16="http://schemas.microsoft.com/office/drawing/2014/chart" uri="{C3380CC4-5D6E-409C-BE32-E72D297353CC}">
              <c16:uniqueId val="{00000001-D62B-4B5F-9626-E44EB33A6458}"/>
            </c:ext>
          </c:extLst>
        </c:ser>
        <c:ser>
          <c:idx val="2"/>
          <c:order val="2"/>
          <c:tx>
            <c:strRef>
              <c:f>Sheet1!$D$1</c:f>
              <c:strCache>
                <c:ptCount val="1"/>
                <c:pt idx="0">
                  <c:v>Turnover</c:v>
                </c:pt>
              </c:strCache>
            </c:strRef>
          </c:tx>
          <c:spPr>
            <a:pattFill prst="narHorz">
              <a:fgClr>
                <a:schemeClr val="accent3"/>
              </a:fgClr>
              <a:bgClr>
                <a:schemeClr val="accent3">
                  <a:lumMod val="20000"/>
                  <a:lumOff val="80000"/>
                </a:schemeClr>
              </a:bgClr>
            </a:pattFill>
            <a:ln>
              <a:noFill/>
            </a:ln>
            <a:effectLst>
              <a:innerShdw blurRad="114300">
                <a:schemeClr val="accent3"/>
              </a:innerShdw>
            </a:effectLst>
          </c:spPr>
          <c:invertIfNegative val="0"/>
          <c:cat>
            <c:strRef>
              <c:f>Sheet1!$A$2:$A$8</c:f>
              <c:strCache>
                <c:ptCount val="7"/>
                <c:pt idx="0">
                  <c:v>GRAND TOTAL</c:v>
                </c:pt>
                <c:pt idx="1">
                  <c:v>County DFCS Total</c:v>
                </c:pt>
                <c:pt idx="2">
                  <c:v>County DFCS CWS</c:v>
                </c:pt>
                <c:pt idx="3">
                  <c:v>County DFCS OFI</c:v>
                </c:pt>
                <c:pt idx="4">
                  <c:v>County DFCS SHARED</c:v>
                </c:pt>
                <c:pt idx="5">
                  <c:v>County DFCS OTHER</c:v>
                </c:pt>
                <c:pt idx="6">
                  <c:v>DFCS STATE</c:v>
                </c:pt>
              </c:strCache>
            </c:strRef>
          </c:cat>
          <c:val>
            <c:numRef>
              <c:f>Sheet1!$D$2:$D$8</c:f>
              <c:numCache>
                <c:formatCode>#,##0</c:formatCode>
                <c:ptCount val="7"/>
                <c:pt idx="0">
                  <c:v>1290</c:v>
                </c:pt>
                <c:pt idx="1">
                  <c:v>1199</c:v>
                </c:pt>
                <c:pt idx="2" formatCode="General">
                  <c:v>625</c:v>
                </c:pt>
                <c:pt idx="3" formatCode="General">
                  <c:v>465</c:v>
                </c:pt>
                <c:pt idx="4" formatCode="General">
                  <c:v>78</c:v>
                </c:pt>
                <c:pt idx="5" formatCode="General">
                  <c:v>31</c:v>
                </c:pt>
                <c:pt idx="6" formatCode="General">
                  <c:v>91</c:v>
                </c:pt>
              </c:numCache>
            </c:numRef>
          </c:val>
          <c:extLst>
            <c:ext xmlns:c16="http://schemas.microsoft.com/office/drawing/2014/chart" uri="{C3380CC4-5D6E-409C-BE32-E72D297353CC}">
              <c16:uniqueId val="{00000002-D62B-4B5F-9626-E44EB33A6458}"/>
            </c:ext>
          </c:extLst>
        </c:ser>
        <c:dLbls>
          <c:showLegendKey val="0"/>
          <c:showVal val="0"/>
          <c:showCatName val="0"/>
          <c:showSerName val="0"/>
          <c:showPercent val="0"/>
          <c:showBubbleSize val="0"/>
        </c:dLbls>
        <c:gapWidth val="164"/>
        <c:overlap val="-22"/>
        <c:axId val="973292472"/>
        <c:axId val="973284600"/>
      </c:barChart>
      <c:catAx>
        <c:axId val="973292472"/>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3284600"/>
        <c:crosses val="autoZero"/>
        <c:auto val="1"/>
        <c:lblAlgn val="ctr"/>
        <c:lblOffset val="100"/>
        <c:noMultiLvlLbl val="0"/>
      </c:catAx>
      <c:valAx>
        <c:axId val="973284600"/>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3292472"/>
        <c:crosses val="autoZero"/>
        <c:crossBetween val="between"/>
      </c:valAx>
      <c:dTable>
        <c:showHorzBorder val="1"/>
        <c:showVertBorder val="1"/>
        <c:showOutline val="1"/>
        <c:showKeys val="1"/>
        <c:spPr>
          <a:noFill/>
          <a:ln w="9525">
            <a:solidFill>
              <a:schemeClr val="tx1">
                <a:lumMod val="15000"/>
                <a:lumOff val="85000"/>
              </a:schemeClr>
            </a:solidFill>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Responses</c:v>
                </c:pt>
              </c:strCache>
            </c:strRef>
          </c:tx>
          <c:spPr>
            <a:solidFill>
              <a:schemeClr val="accent1"/>
            </a:solidFill>
            <a:ln>
              <a:noFill/>
            </a:ln>
            <a:effectLst/>
          </c:spPr>
          <c:invertIfNegative val="0"/>
          <c:cat>
            <c:strRef>
              <c:f>Sheet1!$A$2:$A$8</c:f>
              <c:strCache>
                <c:ptCount val="7"/>
                <c:pt idx="0">
                  <c:v>Job did not meet expectations</c:v>
                </c:pt>
                <c:pt idx="1">
                  <c:v>Lack of promotions or growth opportunity</c:v>
                </c:pt>
                <c:pt idx="2">
                  <c:v>Dissatisfied with pay or benefits</c:v>
                </c:pt>
                <c:pt idx="3">
                  <c:v>Personal reasons (health, relocation, marriage, commute, etc)</c:v>
                </c:pt>
                <c:pt idx="4">
                  <c:v>Career change</c:v>
                </c:pt>
                <c:pt idx="5">
                  <c:v>Work conditions (schedule, workload, location, travel, flexibility,etc)</c:v>
                </c:pt>
                <c:pt idx="6">
                  <c:v>Supervision/Management/Leadership</c:v>
                </c:pt>
              </c:strCache>
            </c:strRef>
          </c:cat>
          <c:val>
            <c:numRef>
              <c:f>Sheet1!$B$2:$B$8</c:f>
              <c:numCache>
                <c:formatCode>0.00%</c:formatCode>
                <c:ptCount val="7"/>
                <c:pt idx="0">
                  <c:v>1.32E-2</c:v>
                </c:pt>
                <c:pt idx="1">
                  <c:v>5.28E-2</c:v>
                </c:pt>
                <c:pt idx="2">
                  <c:v>0.13200000000000001</c:v>
                </c:pt>
                <c:pt idx="3">
                  <c:v>0.1716</c:v>
                </c:pt>
                <c:pt idx="4">
                  <c:v>0.1749</c:v>
                </c:pt>
                <c:pt idx="5">
                  <c:v>0.22439999999999999</c:v>
                </c:pt>
                <c:pt idx="6">
                  <c:v>0.23100000000000001</c:v>
                </c:pt>
              </c:numCache>
            </c:numRef>
          </c:val>
          <c:extLst>
            <c:ext xmlns:c16="http://schemas.microsoft.com/office/drawing/2014/chart" uri="{C3380CC4-5D6E-409C-BE32-E72D297353CC}">
              <c16:uniqueId val="{00000000-7F41-4BEA-BF38-0EA6A98B4AD1}"/>
            </c:ext>
          </c:extLst>
        </c:ser>
        <c:dLbls>
          <c:showLegendKey val="0"/>
          <c:showVal val="0"/>
          <c:showCatName val="0"/>
          <c:showSerName val="0"/>
          <c:showPercent val="0"/>
          <c:showBubbleSize val="0"/>
        </c:dLbls>
        <c:gapWidth val="182"/>
        <c:axId val="955909856"/>
        <c:axId val="955909200"/>
      </c:barChart>
      <c:catAx>
        <c:axId val="9559098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30" b="0" i="0" u="none" strike="noStrike" kern="1200" baseline="0">
                <a:solidFill>
                  <a:schemeClr val="tx1">
                    <a:lumMod val="65000"/>
                    <a:lumOff val="35000"/>
                  </a:schemeClr>
                </a:solidFill>
                <a:latin typeface="+mn-lt"/>
                <a:ea typeface="+mn-ea"/>
                <a:cs typeface="+mn-cs"/>
              </a:defRPr>
            </a:pPr>
            <a:endParaRPr lang="en-US"/>
          </a:p>
        </c:txPr>
        <c:crossAx val="955909200"/>
        <c:crosses val="autoZero"/>
        <c:auto val="1"/>
        <c:lblAlgn val="ctr"/>
        <c:lblOffset val="100"/>
        <c:noMultiLvlLbl val="0"/>
      </c:catAx>
      <c:valAx>
        <c:axId val="95590920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30" b="0" i="0" u="none" strike="noStrike" kern="1200" baseline="0">
                <a:solidFill>
                  <a:schemeClr val="tx1">
                    <a:lumMod val="65000"/>
                    <a:lumOff val="35000"/>
                  </a:schemeClr>
                </a:solidFill>
                <a:latin typeface="+mn-lt"/>
                <a:ea typeface="+mn-ea"/>
                <a:cs typeface="+mn-cs"/>
              </a:defRPr>
            </a:pPr>
            <a:endParaRPr lang="en-US"/>
          </a:p>
        </c:txPr>
        <c:crossAx val="95590985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0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30" baseline="0"/>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Responses</c:v>
                </c:pt>
              </c:strCache>
            </c:strRef>
          </c:tx>
          <c:spPr>
            <a:solidFill>
              <a:schemeClr val="accent1"/>
            </a:solidFill>
            <a:ln>
              <a:noFill/>
            </a:ln>
            <a:effectLst/>
          </c:spPr>
          <c:invertIfNegative val="0"/>
          <c:cat>
            <c:strRef>
              <c:f>Sheet1!$A$2:$A$15</c:f>
              <c:strCache>
                <c:ptCount val="14"/>
                <c:pt idx="0">
                  <c:v>Frequency of pay increases</c:v>
                </c:pt>
                <c:pt idx="1">
                  <c:v>Entry salary</c:v>
                </c:pt>
                <c:pt idx="2">
                  <c:v>Training</c:v>
                </c:pt>
                <c:pt idx="3">
                  <c:v>Career growth</c:v>
                </c:pt>
                <c:pt idx="4">
                  <c:v>Recognition for my work</c:v>
                </c:pt>
                <c:pt idx="5">
                  <c:v>Challenging work</c:v>
                </c:pt>
                <c:pt idx="6">
                  <c:v>Work environment</c:v>
                </c:pt>
                <c:pt idx="7">
                  <c:v>Fair Treatment</c:v>
                </c:pt>
                <c:pt idx="8">
                  <c:v>Supervision received</c:v>
                </c:pt>
                <c:pt idx="9">
                  <c:v>Work schedule</c:v>
                </c:pt>
                <c:pt idx="10">
                  <c:v>Chance to learn</c:v>
                </c:pt>
                <c:pt idx="11">
                  <c:v>Work Location</c:v>
                </c:pt>
                <c:pt idx="12">
                  <c:v>Availability of paid leave</c:v>
                </c:pt>
                <c:pt idx="13">
                  <c:v>Doing worthwhile work</c:v>
                </c:pt>
              </c:strCache>
            </c:strRef>
          </c:cat>
          <c:val>
            <c:numRef>
              <c:f>Sheet1!$B$2:$B$15</c:f>
              <c:numCache>
                <c:formatCode>0.00%</c:formatCode>
                <c:ptCount val="14"/>
                <c:pt idx="0">
                  <c:v>1.6500000000000001E-2</c:v>
                </c:pt>
                <c:pt idx="1">
                  <c:v>6.93E-2</c:v>
                </c:pt>
                <c:pt idx="2">
                  <c:v>0.1188</c:v>
                </c:pt>
                <c:pt idx="3">
                  <c:v>0.13200000000000001</c:v>
                </c:pt>
                <c:pt idx="4">
                  <c:v>0.1353</c:v>
                </c:pt>
                <c:pt idx="5">
                  <c:v>0.1353</c:v>
                </c:pt>
                <c:pt idx="6">
                  <c:v>0.1386</c:v>
                </c:pt>
                <c:pt idx="7">
                  <c:v>0.1386</c:v>
                </c:pt>
                <c:pt idx="8">
                  <c:v>0.26400000000000001</c:v>
                </c:pt>
                <c:pt idx="9">
                  <c:v>0.27389999999999998</c:v>
                </c:pt>
                <c:pt idx="10">
                  <c:v>0.37619999999999998</c:v>
                </c:pt>
                <c:pt idx="11">
                  <c:v>0.40260000000000001</c:v>
                </c:pt>
                <c:pt idx="12">
                  <c:v>0.4224</c:v>
                </c:pt>
                <c:pt idx="13">
                  <c:v>0.44550000000000001</c:v>
                </c:pt>
              </c:numCache>
            </c:numRef>
          </c:val>
          <c:extLst>
            <c:ext xmlns:c16="http://schemas.microsoft.com/office/drawing/2014/chart" uri="{C3380CC4-5D6E-409C-BE32-E72D297353CC}">
              <c16:uniqueId val="{00000000-E57E-4CEF-9C19-43A26AE027E5}"/>
            </c:ext>
          </c:extLst>
        </c:ser>
        <c:dLbls>
          <c:showLegendKey val="0"/>
          <c:showVal val="0"/>
          <c:showCatName val="0"/>
          <c:showSerName val="0"/>
          <c:showPercent val="0"/>
          <c:showBubbleSize val="0"/>
        </c:dLbls>
        <c:gapWidth val="182"/>
        <c:axId val="955909856"/>
        <c:axId val="955909200"/>
      </c:barChart>
      <c:catAx>
        <c:axId val="9559098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955909200"/>
        <c:crosses val="autoZero"/>
        <c:auto val="1"/>
        <c:lblAlgn val="ctr"/>
        <c:lblOffset val="100"/>
        <c:noMultiLvlLbl val="0"/>
      </c:catAx>
      <c:valAx>
        <c:axId val="95590920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95590985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aseline="0"/>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dLbls>
          <c:showLegendKey val="0"/>
          <c:showVal val="0"/>
          <c:showCatName val="0"/>
          <c:showSerName val="0"/>
          <c:showPercent val="0"/>
          <c:showBubbleSize val="0"/>
        </c:dLbls>
        <c:gapWidth val="150"/>
        <c:axId val="10"/>
        <c:axId val="100"/>
      </c:barChart>
      <c:valAx>
        <c:axId val="100"/>
        <c:scaling>
          <c:orientation val="minMax"/>
        </c:scaling>
        <c:delete val="0"/>
        <c:axPos val="b"/>
        <c:majorGridlines>
          <c:spPr>
            <a:ln>
              <a:noFill/>
            </a:ln>
          </c:spPr>
        </c:majorGridlines>
        <c:numFmt formatCode="0.00%" sourceLinked="1"/>
        <c:majorTickMark val="out"/>
        <c:minorTickMark val="none"/>
        <c:tickLblPos val="nextTo"/>
        <c:txPr>
          <a:bodyPr/>
          <a:lstStyle/>
          <a:p>
            <a:pPr>
              <a:defRPr>
                <a:highlight>
                  <a:srgbClr val="FF0000"/>
                </a:highlight>
              </a:defRPr>
            </a:pPr>
            <a:endParaRPr lang="en-US"/>
          </a:p>
        </c:txPr>
        <c:crossAx val="10"/>
        <c:crosses val="autoZero"/>
        <c:crossBetween val="between"/>
      </c:valAx>
      <c:catAx>
        <c:axId val="10"/>
        <c:scaling>
          <c:orientation val="minMax"/>
        </c:scaling>
        <c:delete val="0"/>
        <c:axPos val="l"/>
        <c:numFmt formatCode="General" sourceLinked="1"/>
        <c:majorTickMark val="out"/>
        <c:minorTickMark val="none"/>
        <c:tickLblPos val="nextTo"/>
        <c:crossAx val="100"/>
        <c:crosses val="autoZero"/>
        <c:auto val="0"/>
        <c:lblAlgn val="ctr"/>
        <c:lblOffset val="100"/>
        <c:noMultiLvlLbl val="0"/>
      </c:catAx>
    </c:plotArea>
    <c:plotVisOnly val="0"/>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Open Family Support Stages</a:t>
            </a:r>
          </a:p>
        </c:rich>
      </c:tx>
      <c:overlay val="0"/>
      <c:spPr>
        <a:noFill/>
        <a:ln w="25400">
          <a:noFill/>
        </a:ln>
      </c:spPr>
    </c:title>
    <c:autoTitleDeleted val="0"/>
    <c:plotArea>
      <c:layout/>
      <c:barChart>
        <c:barDir val="col"/>
        <c:grouping val="clustered"/>
        <c:varyColors val="0"/>
        <c:ser>
          <c:idx val="0"/>
          <c:order val="0"/>
          <c:tx>
            <c:strRef>
              <c:f>'stage counts 2021nov30 end mnth'!$L$26</c:f>
              <c:strCache>
                <c:ptCount val="1"/>
                <c:pt idx="0">
                  <c:v>Family Support</c:v>
                </c:pt>
              </c:strCache>
            </c:strRef>
          </c:tx>
          <c:spPr>
            <a:solidFill>
              <a:srgbClr val="0000FF"/>
            </a:solidFill>
            <a:ln w="25400">
              <a:solidFill>
                <a:srgbClr val="002060"/>
              </a:solidFill>
            </a:ln>
          </c:spPr>
          <c:invertIfNegative val="0"/>
          <c:dPt>
            <c:idx val="0"/>
            <c:invertIfNegative val="0"/>
            <c:bubble3D val="0"/>
            <c:spPr>
              <a:solidFill>
                <a:schemeClr val="accent1">
                  <a:lumMod val="60000"/>
                  <a:lumOff val="40000"/>
                </a:schemeClr>
              </a:solidFill>
              <a:ln w="25400">
                <a:noFill/>
              </a:ln>
            </c:spPr>
            <c:extLst>
              <c:ext xmlns:c16="http://schemas.microsoft.com/office/drawing/2014/chart" uri="{C3380CC4-5D6E-409C-BE32-E72D297353CC}">
                <c16:uniqueId val="{00000001-B140-4511-A453-50D6E3CC1F14}"/>
              </c:ext>
            </c:extLst>
          </c:dPt>
          <c:dPt>
            <c:idx val="1"/>
            <c:invertIfNegative val="0"/>
            <c:bubble3D val="0"/>
            <c:spPr>
              <a:solidFill>
                <a:schemeClr val="accent1">
                  <a:lumMod val="75000"/>
                </a:schemeClr>
              </a:solidFill>
              <a:ln w="25400">
                <a:noFill/>
              </a:ln>
            </c:spPr>
            <c:extLst>
              <c:ext xmlns:c16="http://schemas.microsoft.com/office/drawing/2014/chart" uri="{C3380CC4-5D6E-409C-BE32-E72D297353CC}">
                <c16:uniqueId val="{00000003-B140-4511-A453-50D6E3CC1F14}"/>
              </c:ext>
            </c:extLst>
          </c:dPt>
          <c:dPt>
            <c:idx val="13"/>
            <c:invertIfNegative val="0"/>
            <c:bubble3D val="0"/>
            <c:spPr>
              <a:solidFill>
                <a:srgbClr val="0000FF"/>
              </a:solidFill>
              <a:ln w="38100">
                <a:solidFill>
                  <a:srgbClr val="002060"/>
                </a:solidFill>
              </a:ln>
              <a:effectLst>
                <a:glow rad="63500">
                  <a:schemeClr val="accent5">
                    <a:satMod val="175000"/>
                    <a:alpha val="40000"/>
                  </a:schemeClr>
                </a:glow>
              </a:effectLst>
            </c:spPr>
            <c:extLst>
              <c:ext xmlns:c16="http://schemas.microsoft.com/office/drawing/2014/chart" uri="{C3380CC4-5D6E-409C-BE32-E72D297353CC}">
                <c16:uniqueId val="{00000005-B140-4511-A453-50D6E3CC1F14}"/>
              </c:ext>
            </c:extLst>
          </c:dPt>
          <c:dLbls>
            <c:spPr>
              <a:noFill/>
              <a:ln>
                <a:noFill/>
              </a:ln>
              <a:effectLst/>
            </c:spPr>
            <c:txPr>
              <a:bodyPr wrap="square" lIns="38100" tIns="19050" rIns="38100" bIns="19050" anchor="ctr">
                <a:spAutoFit/>
              </a:bodyPr>
              <a:lstStyle/>
              <a:p>
                <a:pPr>
                  <a:defRPr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'stage counts 2021nov30 end mnth'!$M$23:$Z$24</c:f>
              <c:multiLvlStrCache>
                <c:ptCount val="14"/>
                <c:lvl>
                  <c:pt idx="0">
                    <c:v>Two Years Ago</c:v>
                  </c:pt>
                  <c:pt idx="1">
                    <c:v>One Year Ago</c:v>
                  </c:pt>
                  <c:pt idx="2">
                    <c:v>March    </c:v>
                  </c:pt>
                  <c:pt idx="3">
                    <c:v>April    </c:v>
                  </c:pt>
                  <c:pt idx="4">
                    <c:v>May      </c:v>
                  </c:pt>
                  <c:pt idx="5">
                    <c:v>June     </c:v>
                  </c:pt>
                  <c:pt idx="6">
                    <c:v>July     </c:v>
                  </c:pt>
                  <c:pt idx="7">
                    <c:v>August   </c:v>
                  </c:pt>
                  <c:pt idx="8">
                    <c:v>September</c:v>
                  </c:pt>
                  <c:pt idx="9">
                    <c:v>October  </c:v>
                  </c:pt>
                  <c:pt idx="10">
                    <c:v>November </c:v>
                  </c:pt>
                  <c:pt idx="11">
                    <c:v>December </c:v>
                  </c:pt>
                  <c:pt idx="12">
                    <c:v>January  </c:v>
                  </c:pt>
                  <c:pt idx="13">
                    <c:v>February </c:v>
                  </c:pt>
                </c:lvl>
                <c:lvl>
                  <c:pt idx="2">
                    <c:v>2021</c:v>
                  </c:pt>
                  <c:pt idx="12">
                    <c:v>2022</c:v>
                  </c:pt>
                </c:lvl>
              </c:multiLvlStrCache>
            </c:multiLvlStrRef>
          </c:cat>
          <c:val>
            <c:numRef>
              <c:f>'stage counts 2021nov30 end mnth'!$M$26:$Z$26</c:f>
              <c:numCache>
                <c:formatCode>General</c:formatCode>
                <c:ptCount val="14"/>
                <c:pt idx="0">
                  <c:v>3773</c:v>
                </c:pt>
                <c:pt idx="1">
                  <c:v>2633</c:v>
                </c:pt>
                <c:pt idx="2">
                  <c:v>3153</c:v>
                </c:pt>
                <c:pt idx="3">
                  <c:v>2729</c:v>
                </c:pt>
                <c:pt idx="4">
                  <c:v>2437</c:v>
                </c:pt>
                <c:pt idx="5">
                  <c:v>1624</c:v>
                </c:pt>
                <c:pt idx="6">
                  <c:v>1225</c:v>
                </c:pt>
                <c:pt idx="7">
                  <c:v>1749</c:v>
                </c:pt>
                <c:pt idx="8">
                  <c:v>2242</c:v>
                </c:pt>
                <c:pt idx="9">
                  <c:v>2534</c:v>
                </c:pt>
                <c:pt idx="10">
                  <c:v>2686</c:v>
                </c:pt>
                <c:pt idx="11">
                  <c:v>2272</c:v>
                </c:pt>
                <c:pt idx="12">
                  <c:v>2079</c:v>
                </c:pt>
                <c:pt idx="13">
                  <c:v>2544</c:v>
                </c:pt>
              </c:numCache>
            </c:numRef>
          </c:val>
          <c:extLst>
            <c:ext xmlns:c16="http://schemas.microsoft.com/office/drawing/2014/chart" uri="{C3380CC4-5D6E-409C-BE32-E72D297353CC}">
              <c16:uniqueId val="{00000006-B140-4511-A453-50D6E3CC1F14}"/>
            </c:ext>
          </c:extLst>
        </c:ser>
        <c:dLbls>
          <c:showLegendKey val="0"/>
          <c:showVal val="0"/>
          <c:showCatName val="0"/>
          <c:showSerName val="0"/>
          <c:showPercent val="0"/>
          <c:showBubbleSize val="0"/>
        </c:dLbls>
        <c:gapWidth val="50"/>
        <c:axId val="602648632"/>
        <c:axId val="1"/>
      </c:barChart>
      <c:catAx>
        <c:axId val="602648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
        <c:crosses val="autoZero"/>
        <c:auto val="1"/>
        <c:lblAlgn val="ctr"/>
        <c:lblOffset val="100"/>
        <c:noMultiLvlLbl val="0"/>
      </c:catAx>
      <c:valAx>
        <c:axId val="1"/>
        <c:scaling>
          <c:orientation val="minMax"/>
        </c:scaling>
        <c:delete val="0"/>
        <c:axPos val="l"/>
        <c:majorGridlines>
          <c:spPr>
            <a:ln w="6350" cap="flat" cmpd="sng" algn="ctr">
              <a:solidFill>
                <a:schemeClr val="bg1">
                  <a:lumMod val="50000"/>
                  <a:alpha val="50000"/>
                </a:schemeClr>
              </a:solidFill>
              <a:prstDash val="sysDot"/>
              <a:round/>
            </a:ln>
            <a:effectLst/>
          </c:spPr>
        </c:majorGridlines>
        <c:minorGridlines>
          <c:spPr>
            <a:ln w="3175">
              <a:solidFill>
                <a:schemeClr val="bg1">
                  <a:lumMod val="85000"/>
                </a:schemeClr>
              </a:solidFill>
              <a:prstDash val="sysDot"/>
            </a:ln>
          </c:spPr>
        </c:minorGridlines>
        <c:numFmt formatCode="General" sourceLinked="1"/>
        <c:majorTickMark val="none"/>
        <c:minorTickMark val="none"/>
        <c:tickLblPos val="nextTo"/>
        <c:spPr>
          <a:ln w="6350">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2648632"/>
        <c:crosses val="autoZero"/>
        <c:crossBetween val="between"/>
        <c:majorUnit val="1000"/>
        <c:minorUnit val="500"/>
      </c:valAx>
      <c:spPr>
        <a:noFill/>
        <a:ln w="25400">
          <a:noFill/>
        </a:ln>
      </c:spPr>
    </c:plotArea>
    <c:plotVisOnly val="1"/>
    <c:dispBlanksAs val="gap"/>
    <c:showDLblsOverMax val="0"/>
  </c:chart>
  <c:spPr>
    <a:solidFill>
      <a:schemeClr val="bg1"/>
    </a:solidFill>
    <a:ln w="9525" cap="flat" cmpd="sng" algn="ctr">
      <a:solidFill>
        <a:schemeClr val="tx1">
          <a:lumMod val="95000"/>
          <a:lumOff val="5000"/>
        </a:schemeClr>
      </a:solidFill>
      <a:round/>
    </a:ln>
    <a:effectLst/>
  </c:spPr>
  <c:txPr>
    <a:bodyPr/>
    <a:lstStyle/>
    <a:p>
      <a:pPr>
        <a:defRPr/>
      </a:pPr>
      <a:endParaRPr lang="en-US"/>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Responses</c:v>
                </c:pt>
              </c:strCache>
            </c:strRef>
          </c:tx>
          <c:spPr>
            <a:solidFill>
              <a:schemeClr val="accent1"/>
            </a:solidFill>
            <a:ln>
              <a:noFill/>
            </a:ln>
            <a:effectLst/>
          </c:spPr>
          <c:invertIfNegative val="0"/>
          <c:cat>
            <c:strRef>
              <c:f>Sheet1!$A$2:$A$16</c:f>
              <c:strCache>
                <c:ptCount val="15"/>
                <c:pt idx="0">
                  <c:v>Work location</c:v>
                </c:pt>
                <c:pt idx="1">
                  <c:v>Availability of paid leave</c:v>
                </c:pt>
                <c:pt idx="2">
                  <c:v>Doing worthwhile work</c:v>
                </c:pt>
                <c:pt idx="3">
                  <c:v>Chance to learn</c:v>
                </c:pt>
                <c:pt idx="4">
                  <c:v>Challenging work</c:v>
                </c:pt>
                <c:pt idx="5">
                  <c:v>Work environment</c:v>
                </c:pt>
                <c:pt idx="6">
                  <c:v>Training</c:v>
                </c:pt>
                <c:pt idx="7">
                  <c:v>Recognition for my work</c:v>
                </c:pt>
                <c:pt idx="8">
                  <c:v>Work schedule</c:v>
                </c:pt>
                <c:pt idx="9">
                  <c:v>Fair treatment</c:v>
                </c:pt>
                <c:pt idx="10">
                  <c:v>Supervision received</c:v>
                </c:pt>
                <c:pt idx="11">
                  <c:v>Career growth</c:v>
                </c:pt>
                <c:pt idx="12">
                  <c:v>Promotional opportunities</c:v>
                </c:pt>
                <c:pt idx="13">
                  <c:v>Frequency of pay increases</c:v>
                </c:pt>
                <c:pt idx="14">
                  <c:v>Entry salary</c:v>
                </c:pt>
              </c:strCache>
            </c:strRef>
          </c:cat>
          <c:val>
            <c:numRef>
              <c:f>Sheet1!$B$2:$B$16</c:f>
              <c:numCache>
                <c:formatCode>0.00%</c:formatCode>
                <c:ptCount val="15"/>
                <c:pt idx="0">
                  <c:v>3.9600000000000003E-2</c:v>
                </c:pt>
                <c:pt idx="1">
                  <c:v>4.6199999999999998E-2</c:v>
                </c:pt>
                <c:pt idx="2">
                  <c:v>4.9500000000000002E-2</c:v>
                </c:pt>
                <c:pt idx="3">
                  <c:v>6.6000000000000003E-2</c:v>
                </c:pt>
                <c:pt idx="4">
                  <c:v>0.1386</c:v>
                </c:pt>
                <c:pt idx="5">
                  <c:v>0.2145</c:v>
                </c:pt>
                <c:pt idx="6">
                  <c:v>0.23760000000000001</c:v>
                </c:pt>
                <c:pt idx="7">
                  <c:v>0.2409</c:v>
                </c:pt>
                <c:pt idx="8">
                  <c:v>0.2475</c:v>
                </c:pt>
                <c:pt idx="9">
                  <c:v>0.2475</c:v>
                </c:pt>
                <c:pt idx="10">
                  <c:v>0.2838</c:v>
                </c:pt>
                <c:pt idx="11">
                  <c:v>0.2838</c:v>
                </c:pt>
                <c:pt idx="12">
                  <c:v>0.29370000000000002</c:v>
                </c:pt>
                <c:pt idx="13">
                  <c:v>0.39600000000000002</c:v>
                </c:pt>
                <c:pt idx="14">
                  <c:v>0.47520000000000001</c:v>
                </c:pt>
              </c:numCache>
            </c:numRef>
          </c:val>
          <c:extLst>
            <c:ext xmlns:c16="http://schemas.microsoft.com/office/drawing/2014/chart" uri="{C3380CC4-5D6E-409C-BE32-E72D297353CC}">
              <c16:uniqueId val="{00000000-CC6A-4A5B-B1E0-037AAA99BB52}"/>
            </c:ext>
          </c:extLst>
        </c:ser>
        <c:dLbls>
          <c:showLegendKey val="0"/>
          <c:showVal val="0"/>
          <c:showCatName val="0"/>
          <c:showSerName val="0"/>
          <c:showPercent val="0"/>
          <c:showBubbleSize val="0"/>
        </c:dLbls>
        <c:gapWidth val="182"/>
        <c:axId val="955909856"/>
        <c:axId val="955909200"/>
      </c:barChart>
      <c:catAx>
        <c:axId val="9559098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955909200"/>
        <c:crosses val="autoZero"/>
        <c:auto val="1"/>
        <c:lblAlgn val="ctr"/>
        <c:lblOffset val="100"/>
        <c:noMultiLvlLbl val="0"/>
      </c:catAx>
      <c:valAx>
        <c:axId val="95590920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95590985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aseline="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Open Investigations</a:t>
            </a:r>
          </a:p>
        </c:rich>
      </c:tx>
      <c:overlay val="0"/>
      <c:spPr>
        <a:noFill/>
        <a:ln w="25400">
          <a:noFill/>
        </a:ln>
      </c:spPr>
    </c:title>
    <c:autoTitleDeleted val="0"/>
    <c:plotArea>
      <c:layout/>
      <c:barChart>
        <c:barDir val="col"/>
        <c:grouping val="clustered"/>
        <c:varyColors val="0"/>
        <c:ser>
          <c:idx val="0"/>
          <c:order val="0"/>
          <c:tx>
            <c:strRef>
              <c:f>'stage counts 2021nov30 end mnth'!$L$28</c:f>
              <c:strCache>
                <c:ptCount val="1"/>
                <c:pt idx="0">
                  <c:v>Investigation</c:v>
                </c:pt>
              </c:strCache>
            </c:strRef>
          </c:tx>
          <c:spPr>
            <a:solidFill>
              <a:srgbClr val="006600"/>
            </a:solidFill>
            <a:ln w="25400">
              <a:solidFill>
                <a:srgbClr val="003300"/>
              </a:solidFill>
            </a:ln>
          </c:spPr>
          <c:invertIfNegative val="0"/>
          <c:dPt>
            <c:idx val="0"/>
            <c:invertIfNegative val="0"/>
            <c:bubble3D val="0"/>
            <c:spPr>
              <a:solidFill>
                <a:schemeClr val="accent6">
                  <a:lumMod val="60000"/>
                  <a:lumOff val="40000"/>
                </a:schemeClr>
              </a:solidFill>
              <a:ln w="25400">
                <a:noFill/>
              </a:ln>
            </c:spPr>
            <c:extLst>
              <c:ext xmlns:c16="http://schemas.microsoft.com/office/drawing/2014/chart" uri="{C3380CC4-5D6E-409C-BE32-E72D297353CC}">
                <c16:uniqueId val="{00000001-E769-4C63-AD41-08992DDD144F}"/>
              </c:ext>
            </c:extLst>
          </c:dPt>
          <c:dPt>
            <c:idx val="1"/>
            <c:invertIfNegative val="0"/>
            <c:bubble3D val="0"/>
            <c:spPr>
              <a:solidFill>
                <a:schemeClr val="accent6">
                  <a:lumMod val="75000"/>
                </a:schemeClr>
              </a:solidFill>
              <a:ln w="25400">
                <a:noFill/>
              </a:ln>
            </c:spPr>
            <c:extLst>
              <c:ext xmlns:c16="http://schemas.microsoft.com/office/drawing/2014/chart" uri="{C3380CC4-5D6E-409C-BE32-E72D297353CC}">
                <c16:uniqueId val="{00000003-E769-4C63-AD41-08992DDD144F}"/>
              </c:ext>
            </c:extLst>
          </c:dPt>
          <c:dPt>
            <c:idx val="13"/>
            <c:invertIfNegative val="0"/>
            <c:bubble3D val="0"/>
            <c:spPr>
              <a:solidFill>
                <a:srgbClr val="006600"/>
              </a:solidFill>
              <a:ln w="38100">
                <a:solidFill>
                  <a:srgbClr val="003300"/>
                </a:solidFill>
              </a:ln>
              <a:effectLst>
                <a:glow rad="101600">
                  <a:schemeClr val="accent6">
                    <a:satMod val="175000"/>
                    <a:alpha val="40000"/>
                  </a:schemeClr>
                </a:glow>
              </a:effectLst>
            </c:spPr>
            <c:extLst>
              <c:ext xmlns:c16="http://schemas.microsoft.com/office/drawing/2014/chart" uri="{C3380CC4-5D6E-409C-BE32-E72D297353CC}">
                <c16:uniqueId val="{00000005-E769-4C63-AD41-08992DDD144F}"/>
              </c:ext>
            </c:extLst>
          </c:dPt>
          <c:dLbls>
            <c:dLbl>
              <c:idx val="0"/>
              <c:spPr>
                <a:noFill/>
                <a:ln>
                  <a:noFill/>
                </a:ln>
                <a:effectLst/>
              </c:spPr>
              <c:txPr>
                <a:bodyPr wrap="square" lIns="38100" tIns="19050" rIns="38100" bIns="19050" anchor="ctr">
                  <a:spAutoFit/>
                </a:bodyPr>
                <a:lstStyle/>
                <a:p>
                  <a:pPr>
                    <a:defRPr b="1">
                      <a:solidFill>
                        <a:schemeClr val="tx1">
                          <a:lumMod val="95000"/>
                          <a:lumOff val="5000"/>
                        </a:schemeClr>
                      </a:solidFill>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1-E769-4C63-AD41-08992DDD144F}"/>
                </c:ext>
              </c:extLst>
            </c:dLbl>
            <c:spPr>
              <a:noFill/>
              <a:ln>
                <a:noFill/>
              </a:ln>
              <a:effectLst/>
            </c:spPr>
            <c:txPr>
              <a:bodyPr wrap="square" lIns="38100" tIns="19050" rIns="38100" bIns="19050" anchor="ctr">
                <a:spAutoFit/>
              </a:bodyPr>
              <a:lstStyle/>
              <a:p>
                <a:pPr>
                  <a:defRPr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'stage counts 2021nov30 end mnth'!$M$23:$Z$24</c:f>
              <c:multiLvlStrCache>
                <c:ptCount val="14"/>
                <c:lvl>
                  <c:pt idx="0">
                    <c:v>Two Years Ago</c:v>
                  </c:pt>
                  <c:pt idx="1">
                    <c:v>One Year Ago</c:v>
                  </c:pt>
                  <c:pt idx="2">
                    <c:v>March    </c:v>
                  </c:pt>
                  <c:pt idx="3">
                    <c:v>April    </c:v>
                  </c:pt>
                  <c:pt idx="4">
                    <c:v>May      </c:v>
                  </c:pt>
                  <c:pt idx="5">
                    <c:v>June     </c:v>
                  </c:pt>
                  <c:pt idx="6">
                    <c:v>July     </c:v>
                  </c:pt>
                  <c:pt idx="7">
                    <c:v>August   </c:v>
                  </c:pt>
                  <c:pt idx="8">
                    <c:v>September</c:v>
                  </c:pt>
                  <c:pt idx="9">
                    <c:v>October  </c:v>
                  </c:pt>
                  <c:pt idx="10">
                    <c:v>November </c:v>
                  </c:pt>
                  <c:pt idx="11">
                    <c:v>December </c:v>
                  </c:pt>
                  <c:pt idx="12">
                    <c:v>January  </c:v>
                  </c:pt>
                  <c:pt idx="13">
                    <c:v>February </c:v>
                  </c:pt>
                </c:lvl>
                <c:lvl>
                  <c:pt idx="2">
                    <c:v>2021</c:v>
                  </c:pt>
                  <c:pt idx="12">
                    <c:v>2022</c:v>
                  </c:pt>
                </c:lvl>
              </c:multiLvlStrCache>
            </c:multiLvlStrRef>
          </c:cat>
          <c:val>
            <c:numRef>
              <c:f>'stage counts 2021nov30 end mnth'!$M$28:$Z$28</c:f>
              <c:numCache>
                <c:formatCode>General</c:formatCode>
                <c:ptCount val="14"/>
                <c:pt idx="0">
                  <c:v>3990</c:v>
                </c:pt>
                <c:pt idx="1">
                  <c:v>2982</c:v>
                </c:pt>
                <c:pt idx="2">
                  <c:v>3209</c:v>
                </c:pt>
                <c:pt idx="3">
                  <c:v>3066</c:v>
                </c:pt>
                <c:pt idx="4">
                  <c:v>2994</c:v>
                </c:pt>
                <c:pt idx="5">
                  <c:v>2468</c:v>
                </c:pt>
                <c:pt idx="6">
                  <c:v>2018</c:v>
                </c:pt>
                <c:pt idx="7">
                  <c:v>2644</c:v>
                </c:pt>
                <c:pt idx="8">
                  <c:v>2960</c:v>
                </c:pt>
                <c:pt idx="9">
                  <c:v>3045</c:v>
                </c:pt>
                <c:pt idx="10">
                  <c:v>2951</c:v>
                </c:pt>
                <c:pt idx="11">
                  <c:v>2602</c:v>
                </c:pt>
                <c:pt idx="12">
                  <c:v>2588</c:v>
                </c:pt>
                <c:pt idx="13">
                  <c:v>3139</c:v>
                </c:pt>
              </c:numCache>
            </c:numRef>
          </c:val>
          <c:extLst>
            <c:ext xmlns:c16="http://schemas.microsoft.com/office/drawing/2014/chart" uri="{C3380CC4-5D6E-409C-BE32-E72D297353CC}">
              <c16:uniqueId val="{00000006-E769-4C63-AD41-08992DDD144F}"/>
            </c:ext>
          </c:extLst>
        </c:ser>
        <c:dLbls>
          <c:showLegendKey val="0"/>
          <c:showVal val="0"/>
          <c:showCatName val="0"/>
          <c:showSerName val="0"/>
          <c:showPercent val="0"/>
          <c:showBubbleSize val="0"/>
        </c:dLbls>
        <c:gapWidth val="50"/>
        <c:axId val="602652240"/>
        <c:axId val="1"/>
      </c:barChart>
      <c:catAx>
        <c:axId val="60265224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1"/>
        <c:crosses val="autoZero"/>
        <c:auto val="1"/>
        <c:lblAlgn val="ctr"/>
        <c:lblOffset val="100"/>
        <c:noMultiLvlLbl val="0"/>
      </c:catAx>
      <c:valAx>
        <c:axId val="1"/>
        <c:scaling>
          <c:orientation val="minMax"/>
          <c:max val="4000"/>
        </c:scaling>
        <c:delete val="0"/>
        <c:axPos val="l"/>
        <c:majorGridlines>
          <c:spPr>
            <a:ln w="6350" cap="flat" cmpd="sng" algn="ctr">
              <a:solidFill>
                <a:schemeClr val="bg1">
                  <a:lumMod val="50000"/>
                  <a:alpha val="50000"/>
                </a:schemeClr>
              </a:solidFill>
              <a:prstDash val="sysDot"/>
              <a:round/>
            </a:ln>
            <a:effectLst/>
          </c:spPr>
        </c:majorGridlines>
        <c:numFmt formatCode="General" sourceLinked="1"/>
        <c:majorTickMark val="out"/>
        <c:minorTickMark val="none"/>
        <c:tickLblPos val="nextTo"/>
        <c:spPr>
          <a:ln w="6350">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2652240"/>
        <c:crosses val="autoZero"/>
        <c:crossBetween val="between"/>
      </c:valAx>
      <c:spPr>
        <a:noFill/>
        <a:ln w="25400">
          <a:noFill/>
        </a:ln>
      </c:spPr>
    </c:plotArea>
    <c:plotVisOnly val="1"/>
    <c:dispBlanksAs val="gap"/>
    <c:showDLblsOverMax val="0"/>
  </c:chart>
  <c:spPr>
    <a:solidFill>
      <a:schemeClr val="bg1"/>
    </a:solidFill>
    <a:ln w="9525" cap="flat" cmpd="sng" algn="ctr">
      <a:solidFill>
        <a:schemeClr val="tx1">
          <a:lumMod val="95000"/>
          <a:lumOff val="5000"/>
        </a:schemeClr>
      </a:solidFill>
      <a:round/>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dirty="0"/>
              <a:t>Family Preservation Stages Open</a:t>
            </a:r>
            <a:r>
              <a:rPr lang="en-US" b="1" baseline="0" dirty="0"/>
              <a:t> By Year</a:t>
            </a:r>
            <a:endParaRPr lang="en-US" b="1" dirty="0"/>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Sheet1!$E$33</c:f>
              <c:strCache>
                <c:ptCount val="1"/>
                <c:pt idx="0">
                  <c:v>Family Preservation</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95000"/>
                        <a:lumOff val="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Sheet1!$F$32:$J$32</c:f>
              <c:numCache>
                <c:formatCode>General</c:formatCode>
                <c:ptCount val="5"/>
                <c:pt idx="0">
                  <c:v>2017</c:v>
                </c:pt>
                <c:pt idx="1">
                  <c:v>2018</c:v>
                </c:pt>
                <c:pt idx="2">
                  <c:v>2019</c:v>
                </c:pt>
                <c:pt idx="3">
                  <c:v>2020</c:v>
                </c:pt>
                <c:pt idx="4">
                  <c:v>2021</c:v>
                </c:pt>
              </c:numCache>
            </c:numRef>
          </c:cat>
          <c:val>
            <c:numRef>
              <c:f>Sheet1!$F$33:$J$33</c:f>
              <c:numCache>
                <c:formatCode>_(* #,##0_);_(* \(#,##0\);_(* "-"??_);_(@_)</c:formatCode>
                <c:ptCount val="5"/>
                <c:pt idx="0">
                  <c:v>27944</c:v>
                </c:pt>
                <c:pt idx="1">
                  <c:v>28500</c:v>
                </c:pt>
                <c:pt idx="2">
                  <c:v>28230</c:v>
                </c:pt>
                <c:pt idx="3">
                  <c:v>26308</c:v>
                </c:pt>
                <c:pt idx="4">
                  <c:v>23091</c:v>
                </c:pt>
              </c:numCache>
            </c:numRef>
          </c:val>
          <c:extLst>
            <c:ext xmlns:c16="http://schemas.microsoft.com/office/drawing/2014/chart" uri="{C3380CC4-5D6E-409C-BE32-E72D297353CC}">
              <c16:uniqueId val="{00000000-E04B-4183-8C63-41600D3A6388}"/>
            </c:ext>
          </c:extLst>
        </c:ser>
        <c:dLbls>
          <c:showLegendKey val="0"/>
          <c:showVal val="0"/>
          <c:showCatName val="0"/>
          <c:showSerName val="0"/>
          <c:showPercent val="0"/>
          <c:showBubbleSize val="0"/>
        </c:dLbls>
        <c:gapWidth val="50"/>
        <c:overlap val="-27"/>
        <c:axId val="850566616"/>
        <c:axId val="850567272"/>
      </c:barChart>
      <c:catAx>
        <c:axId val="850566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850567272"/>
        <c:crosses val="autoZero"/>
        <c:auto val="1"/>
        <c:lblAlgn val="ctr"/>
        <c:lblOffset val="100"/>
        <c:noMultiLvlLbl val="0"/>
      </c:catAx>
      <c:valAx>
        <c:axId val="850567272"/>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505666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Open Family Preservation Stages</a:t>
            </a:r>
          </a:p>
        </c:rich>
      </c:tx>
      <c:overlay val="0"/>
      <c:spPr>
        <a:noFill/>
        <a:ln w="25400">
          <a:noFill/>
        </a:ln>
      </c:spPr>
    </c:title>
    <c:autoTitleDeleted val="0"/>
    <c:plotArea>
      <c:layout/>
      <c:barChart>
        <c:barDir val="col"/>
        <c:grouping val="clustered"/>
        <c:varyColors val="0"/>
        <c:ser>
          <c:idx val="1"/>
          <c:order val="0"/>
          <c:tx>
            <c:strRef>
              <c:f>'stage counts 2021nov30 end mnth'!$L$25</c:f>
              <c:strCache>
                <c:ptCount val="1"/>
                <c:pt idx="0">
                  <c:v>Family Preservation</c:v>
                </c:pt>
              </c:strCache>
            </c:strRef>
          </c:tx>
          <c:spPr>
            <a:solidFill>
              <a:srgbClr val="00B0F0"/>
            </a:solidFill>
            <a:ln w="25400">
              <a:solidFill>
                <a:srgbClr val="0000FF"/>
              </a:solidFill>
            </a:ln>
          </c:spPr>
          <c:invertIfNegative val="0"/>
          <c:dPt>
            <c:idx val="0"/>
            <c:invertIfNegative val="0"/>
            <c:bubble3D val="0"/>
            <c:spPr>
              <a:solidFill>
                <a:srgbClr val="8BE1FF"/>
              </a:solidFill>
              <a:ln w="25400">
                <a:noFill/>
              </a:ln>
            </c:spPr>
            <c:extLst>
              <c:ext xmlns:c16="http://schemas.microsoft.com/office/drawing/2014/chart" uri="{C3380CC4-5D6E-409C-BE32-E72D297353CC}">
                <c16:uniqueId val="{00000001-F08C-40FA-88B6-92ED37661099}"/>
              </c:ext>
            </c:extLst>
          </c:dPt>
          <c:dPt>
            <c:idx val="1"/>
            <c:invertIfNegative val="0"/>
            <c:bubble3D val="0"/>
            <c:spPr>
              <a:solidFill>
                <a:srgbClr val="43CEFF"/>
              </a:solidFill>
              <a:ln w="25400">
                <a:noFill/>
              </a:ln>
            </c:spPr>
            <c:extLst>
              <c:ext xmlns:c16="http://schemas.microsoft.com/office/drawing/2014/chart" uri="{C3380CC4-5D6E-409C-BE32-E72D297353CC}">
                <c16:uniqueId val="{00000003-F08C-40FA-88B6-92ED37661099}"/>
              </c:ext>
            </c:extLst>
          </c:dPt>
          <c:dPt>
            <c:idx val="13"/>
            <c:invertIfNegative val="0"/>
            <c:bubble3D val="0"/>
            <c:spPr>
              <a:solidFill>
                <a:srgbClr val="00B0F0"/>
              </a:solidFill>
              <a:ln w="38100">
                <a:solidFill>
                  <a:srgbClr val="0000FF"/>
                </a:solidFill>
              </a:ln>
              <a:effectLst>
                <a:glow rad="63500">
                  <a:schemeClr val="accent5">
                    <a:satMod val="175000"/>
                    <a:alpha val="40000"/>
                  </a:schemeClr>
                </a:glow>
              </a:effectLst>
            </c:spPr>
            <c:extLst>
              <c:ext xmlns:c16="http://schemas.microsoft.com/office/drawing/2014/chart" uri="{C3380CC4-5D6E-409C-BE32-E72D297353CC}">
                <c16:uniqueId val="{00000005-F08C-40FA-88B6-92ED37661099}"/>
              </c:ext>
            </c:extLst>
          </c:dPt>
          <c:dLbls>
            <c:spPr>
              <a:noFill/>
              <a:ln>
                <a:noFill/>
              </a:ln>
              <a:effectLst/>
            </c:spPr>
            <c:txPr>
              <a:bodyPr wrap="square" lIns="38100" tIns="19050" rIns="38100" bIns="19050" anchor="ctr">
                <a:spAutoFit/>
              </a:bodyPr>
              <a:lstStyle/>
              <a:p>
                <a:pPr>
                  <a:defRPr sz="1200" b="1"/>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'stage counts 2021nov30 end mnth'!$M$23:$Z$24</c:f>
              <c:multiLvlStrCache>
                <c:ptCount val="14"/>
                <c:lvl>
                  <c:pt idx="0">
                    <c:v>Two Years Ago</c:v>
                  </c:pt>
                  <c:pt idx="1">
                    <c:v>One Year Ago</c:v>
                  </c:pt>
                  <c:pt idx="2">
                    <c:v>March    </c:v>
                  </c:pt>
                  <c:pt idx="3">
                    <c:v>April    </c:v>
                  </c:pt>
                  <c:pt idx="4">
                    <c:v>May      </c:v>
                  </c:pt>
                  <c:pt idx="5">
                    <c:v>June     </c:v>
                  </c:pt>
                  <c:pt idx="6">
                    <c:v>July     </c:v>
                  </c:pt>
                  <c:pt idx="7">
                    <c:v>August   </c:v>
                  </c:pt>
                  <c:pt idx="8">
                    <c:v>September</c:v>
                  </c:pt>
                  <c:pt idx="9">
                    <c:v>October  </c:v>
                  </c:pt>
                  <c:pt idx="10">
                    <c:v>November </c:v>
                  </c:pt>
                  <c:pt idx="11">
                    <c:v>December </c:v>
                  </c:pt>
                  <c:pt idx="12">
                    <c:v>January  </c:v>
                  </c:pt>
                  <c:pt idx="13">
                    <c:v>February </c:v>
                  </c:pt>
                </c:lvl>
                <c:lvl>
                  <c:pt idx="2">
                    <c:v>2021</c:v>
                  </c:pt>
                  <c:pt idx="12">
                    <c:v>2022</c:v>
                  </c:pt>
                </c:lvl>
              </c:multiLvlStrCache>
            </c:multiLvlStrRef>
          </c:cat>
          <c:val>
            <c:numRef>
              <c:f>'stage counts 2021nov30 end mnth'!$M$25:$Z$25</c:f>
              <c:numCache>
                <c:formatCode>General</c:formatCode>
                <c:ptCount val="14"/>
                <c:pt idx="0">
                  <c:v>3854</c:v>
                </c:pt>
                <c:pt idx="1">
                  <c:v>3405</c:v>
                </c:pt>
                <c:pt idx="2">
                  <c:v>3464</c:v>
                </c:pt>
                <c:pt idx="3">
                  <c:v>3451</c:v>
                </c:pt>
                <c:pt idx="4">
                  <c:v>3305</c:v>
                </c:pt>
                <c:pt idx="5">
                  <c:v>3367</c:v>
                </c:pt>
                <c:pt idx="6">
                  <c:v>3133</c:v>
                </c:pt>
                <c:pt idx="7">
                  <c:v>3108</c:v>
                </c:pt>
                <c:pt idx="8">
                  <c:v>3022</c:v>
                </c:pt>
                <c:pt idx="9">
                  <c:v>2903</c:v>
                </c:pt>
                <c:pt idx="10">
                  <c:v>3063</c:v>
                </c:pt>
                <c:pt idx="11">
                  <c:v>2983</c:v>
                </c:pt>
                <c:pt idx="12">
                  <c:v>2970</c:v>
                </c:pt>
                <c:pt idx="13">
                  <c:v>2876</c:v>
                </c:pt>
              </c:numCache>
            </c:numRef>
          </c:val>
          <c:extLst>
            <c:ext xmlns:c16="http://schemas.microsoft.com/office/drawing/2014/chart" uri="{C3380CC4-5D6E-409C-BE32-E72D297353CC}">
              <c16:uniqueId val="{00000006-F08C-40FA-88B6-92ED37661099}"/>
            </c:ext>
          </c:extLst>
        </c:ser>
        <c:dLbls>
          <c:showLegendKey val="0"/>
          <c:showVal val="0"/>
          <c:showCatName val="0"/>
          <c:showSerName val="0"/>
          <c:showPercent val="0"/>
          <c:showBubbleSize val="0"/>
        </c:dLbls>
        <c:gapWidth val="50"/>
        <c:axId val="602650600"/>
        <c:axId val="1"/>
      </c:barChart>
      <c:catAx>
        <c:axId val="602650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
        <c:crosses val="autoZero"/>
        <c:auto val="1"/>
        <c:lblAlgn val="ctr"/>
        <c:lblOffset val="100"/>
        <c:noMultiLvlLbl val="0"/>
      </c:catAx>
      <c:valAx>
        <c:axId val="1"/>
        <c:scaling>
          <c:orientation val="minMax"/>
        </c:scaling>
        <c:delete val="0"/>
        <c:axPos val="l"/>
        <c:majorGridlines>
          <c:spPr>
            <a:ln w="6350" cap="flat" cmpd="sng" algn="ctr">
              <a:solidFill>
                <a:schemeClr val="bg1">
                  <a:lumMod val="50000"/>
                  <a:alpha val="50000"/>
                </a:schemeClr>
              </a:solidFill>
              <a:prstDash val="sysDot"/>
              <a:round/>
            </a:ln>
            <a:effectLst/>
          </c:spPr>
        </c:majorGridlines>
        <c:numFmt formatCode="General" sourceLinked="1"/>
        <c:majorTickMark val="none"/>
        <c:minorTickMark val="none"/>
        <c:tickLblPos val="nextTo"/>
        <c:spPr>
          <a:ln w="6350">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2650600"/>
        <c:crosses val="autoZero"/>
        <c:crossBetween val="between"/>
      </c:valAx>
      <c:spPr>
        <a:noFill/>
        <a:ln w="25400">
          <a:noFill/>
        </a:ln>
      </c:spPr>
    </c:plotArea>
    <c:plotVisOnly val="1"/>
    <c:dispBlanksAs val="gap"/>
    <c:showDLblsOverMax val="0"/>
  </c:chart>
  <c:spPr>
    <a:solidFill>
      <a:schemeClr val="bg1"/>
    </a:solidFill>
    <a:ln w="9525" cap="flat" cmpd="sng" algn="ctr">
      <a:solidFill>
        <a:schemeClr val="tx1">
          <a:lumMod val="95000"/>
          <a:lumOff val="5000"/>
        </a:schemeClr>
      </a:solidFill>
      <a:round/>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Children in Family Preservation</a:t>
            </a:r>
          </a:p>
        </c:rich>
      </c:tx>
      <c:overlay val="0"/>
      <c:spPr>
        <a:solidFill>
          <a:schemeClr val="bg1"/>
        </a:solidFill>
        <a:ln w="25400">
          <a:noFill/>
        </a:ln>
      </c:spPr>
    </c:title>
    <c:autoTitleDeleted val="0"/>
    <c:plotArea>
      <c:layout/>
      <c:barChart>
        <c:barDir val="col"/>
        <c:grouping val="clustered"/>
        <c:varyColors val="0"/>
        <c:ser>
          <c:idx val="1"/>
          <c:order val="0"/>
          <c:tx>
            <c:strRef>
              <c:f>'stage counts 2021nov30 end mnth'!$L$25</c:f>
              <c:strCache>
                <c:ptCount val="1"/>
                <c:pt idx="0">
                  <c:v>Family Preservation</c:v>
                </c:pt>
              </c:strCache>
            </c:strRef>
          </c:tx>
          <c:spPr>
            <a:solidFill>
              <a:srgbClr val="00FFFF"/>
            </a:solidFill>
            <a:ln w="25400">
              <a:solidFill>
                <a:srgbClr val="0000FF"/>
              </a:solidFill>
            </a:ln>
          </c:spPr>
          <c:invertIfNegative val="0"/>
          <c:dPt>
            <c:idx val="0"/>
            <c:invertIfNegative val="0"/>
            <c:bubble3D val="0"/>
            <c:spPr>
              <a:solidFill>
                <a:srgbClr val="C9FFFF"/>
              </a:solidFill>
              <a:ln w="25400">
                <a:noFill/>
              </a:ln>
            </c:spPr>
            <c:extLst>
              <c:ext xmlns:c16="http://schemas.microsoft.com/office/drawing/2014/chart" uri="{C3380CC4-5D6E-409C-BE32-E72D297353CC}">
                <c16:uniqueId val="{00000001-7861-426F-931F-BCFEDC7AD01E}"/>
              </c:ext>
            </c:extLst>
          </c:dPt>
          <c:dPt>
            <c:idx val="1"/>
            <c:invertIfNegative val="0"/>
            <c:bubble3D val="0"/>
            <c:spPr>
              <a:solidFill>
                <a:srgbClr val="85FFFF"/>
              </a:solidFill>
              <a:ln w="25400">
                <a:noFill/>
              </a:ln>
            </c:spPr>
            <c:extLst>
              <c:ext xmlns:c16="http://schemas.microsoft.com/office/drawing/2014/chart" uri="{C3380CC4-5D6E-409C-BE32-E72D297353CC}">
                <c16:uniqueId val="{00000003-7861-426F-931F-BCFEDC7AD01E}"/>
              </c:ext>
            </c:extLst>
          </c:dPt>
          <c:dPt>
            <c:idx val="13"/>
            <c:invertIfNegative val="0"/>
            <c:bubble3D val="0"/>
            <c:spPr>
              <a:solidFill>
                <a:srgbClr val="00FFFF"/>
              </a:solidFill>
              <a:ln w="38100">
                <a:solidFill>
                  <a:srgbClr val="0000FF"/>
                </a:solidFill>
              </a:ln>
              <a:effectLst>
                <a:glow rad="63500">
                  <a:schemeClr val="accent5">
                    <a:satMod val="175000"/>
                    <a:alpha val="40000"/>
                  </a:schemeClr>
                </a:glow>
              </a:effectLst>
            </c:spPr>
            <c:extLst>
              <c:ext xmlns:c16="http://schemas.microsoft.com/office/drawing/2014/chart" uri="{C3380CC4-5D6E-409C-BE32-E72D297353CC}">
                <c16:uniqueId val="{00000005-7861-426F-931F-BCFEDC7AD01E}"/>
              </c:ext>
            </c:extLst>
          </c:dPt>
          <c:dLbls>
            <c:spPr>
              <a:noFill/>
              <a:ln>
                <a:noFill/>
              </a:ln>
              <a:effectLst/>
            </c:spPr>
            <c:txPr>
              <a:bodyPr wrap="square" lIns="38100" tIns="19050" rIns="38100" bIns="19050" anchor="ctr">
                <a:spAutoFit/>
              </a:bodyPr>
              <a:lstStyle/>
              <a:p>
                <a:pPr>
                  <a:defRPr sz="1200" b="1">
                    <a:solidFill>
                      <a:schemeClr val="tx1">
                        <a:lumMod val="95000"/>
                        <a:lumOff val="5000"/>
                      </a:schemeClr>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'stage counts 2021nov30 end mnth'!$AA$23:$AN$24</c:f>
              <c:multiLvlStrCache>
                <c:ptCount val="14"/>
                <c:lvl>
                  <c:pt idx="0">
                    <c:v>Two Years Ago</c:v>
                  </c:pt>
                  <c:pt idx="1">
                    <c:v>One Year Ago</c:v>
                  </c:pt>
                  <c:pt idx="2">
                    <c:v>March    </c:v>
                  </c:pt>
                  <c:pt idx="3">
                    <c:v>April    </c:v>
                  </c:pt>
                  <c:pt idx="4">
                    <c:v>May      </c:v>
                  </c:pt>
                  <c:pt idx="5">
                    <c:v>June     </c:v>
                  </c:pt>
                  <c:pt idx="6">
                    <c:v>July     </c:v>
                  </c:pt>
                  <c:pt idx="7">
                    <c:v>August   </c:v>
                  </c:pt>
                  <c:pt idx="8">
                    <c:v>September</c:v>
                  </c:pt>
                  <c:pt idx="9">
                    <c:v>October  </c:v>
                  </c:pt>
                  <c:pt idx="10">
                    <c:v>November </c:v>
                  </c:pt>
                  <c:pt idx="11">
                    <c:v>December </c:v>
                  </c:pt>
                  <c:pt idx="12">
                    <c:v>January  </c:v>
                  </c:pt>
                  <c:pt idx="13">
                    <c:v>February </c:v>
                  </c:pt>
                </c:lvl>
                <c:lvl>
                  <c:pt idx="2">
                    <c:v>2021</c:v>
                  </c:pt>
                  <c:pt idx="12">
                    <c:v>2022</c:v>
                  </c:pt>
                </c:lvl>
              </c:multiLvlStrCache>
            </c:multiLvlStrRef>
          </c:cat>
          <c:val>
            <c:numRef>
              <c:f>'stage counts 2021nov30 end mnth'!$AA$25:$AN$25</c:f>
              <c:numCache>
                <c:formatCode>General</c:formatCode>
                <c:ptCount val="14"/>
                <c:pt idx="0">
                  <c:v>10791</c:v>
                </c:pt>
                <c:pt idx="1">
                  <c:v>9590</c:v>
                </c:pt>
                <c:pt idx="2">
                  <c:v>9627</c:v>
                </c:pt>
                <c:pt idx="3">
                  <c:v>9654</c:v>
                </c:pt>
                <c:pt idx="4">
                  <c:v>9289</c:v>
                </c:pt>
                <c:pt idx="5">
                  <c:v>9350</c:v>
                </c:pt>
                <c:pt idx="6">
                  <c:v>8722</c:v>
                </c:pt>
                <c:pt idx="7">
                  <c:v>8683</c:v>
                </c:pt>
                <c:pt idx="8">
                  <c:v>8356</c:v>
                </c:pt>
                <c:pt idx="9">
                  <c:v>8030</c:v>
                </c:pt>
                <c:pt idx="10">
                  <c:v>8416</c:v>
                </c:pt>
                <c:pt idx="11">
                  <c:v>8130</c:v>
                </c:pt>
                <c:pt idx="12">
                  <c:v>8096</c:v>
                </c:pt>
                <c:pt idx="13">
                  <c:v>7776</c:v>
                </c:pt>
              </c:numCache>
            </c:numRef>
          </c:val>
          <c:extLst>
            <c:ext xmlns:c16="http://schemas.microsoft.com/office/drawing/2014/chart" uri="{C3380CC4-5D6E-409C-BE32-E72D297353CC}">
              <c16:uniqueId val="{00000006-7861-426F-931F-BCFEDC7AD01E}"/>
            </c:ext>
          </c:extLst>
        </c:ser>
        <c:dLbls>
          <c:showLegendKey val="0"/>
          <c:showVal val="0"/>
          <c:showCatName val="0"/>
          <c:showSerName val="0"/>
          <c:showPercent val="0"/>
          <c:showBubbleSize val="0"/>
        </c:dLbls>
        <c:gapWidth val="50"/>
        <c:axId val="602650600"/>
        <c:axId val="1"/>
      </c:barChart>
      <c:catAx>
        <c:axId val="602650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
        <c:crosses val="autoZero"/>
        <c:auto val="1"/>
        <c:lblAlgn val="ctr"/>
        <c:lblOffset val="100"/>
        <c:noMultiLvlLbl val="0"/>
      </c:catAx>
      <c:valAx>
        <c:axId val="1"/>
        <c:scaling>
          <c:orientation val="minMax"/>
        </c:scaling>
        <c:delete val="0"/>
        <c:axPos val="l"/>
        <c:majorGridlines>
          <c:spPr>
            <a:ln w="6350" cap="flat" cmpd="sng" algn="ctr">
              <a:solidFill>
                <a:schemeClr val="bg1">
                  <a:lumMod val="50000"/>
                  <a:alpha val="50000"/>
                </a:schemeClr>
              </a:solidFill>
              <a:prstDash val="sysDot"/>
              <a:round/>
            </a:ln>
            <a:effectLst/>
          </c:spPr>
        </c:majorGridlines>
        <c:numFmt formatCode="General" sourceLinked="1"/>
        <c:majorTickMark val="none"/>
        <c:minorTickMark val="none"/>
        <c:tickLblPos val="nextTo"/>
        <c:spPr>
          <a:ln w="6350">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2650600"/>
        <c:crosses val="autoZero"/>
        <c:crossBetween val="between"/>
      </c:valAx>
      <c:spPr>
        <a:noFill/>
        <a:ln w="25400">
          <a:noFill/>
        </a:ln>
      </c:spPr>
    </c:plotArea>
    <c:plotVisOnly val="1"/>
    <c:dispBlanksAs val="gap"/>
    <c:showDLblsOverMax val="0"/>
  </c:chart>
  <c:spPr>
    <a:solidFill>
      <a:schemeClr val="bg1"/>
    </a:solidFill>
    <a:ln w="9525" cap="flat" cmpd="sng" algn="ctr">
      <a:solidFill>
        <a:schemeClr val="tx1">
          <a:lumMod val="95000"/>
          <a:lumOff val="5000"/>
        </a:schemeClr>
      </a:solidFill>
      <a:round/>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Open Voluntary Kinship Arrangements</a:t>
            </a:r>
            <a:r>
              <a:rPr lang="en-US" b="1" baseline="0"/>
              <a:t> </a:t>
            </a:r>
            <a:r>
              <a:rPr lang="en-US" b="1"/>
              <a:t>and Safety Resources (Children)</a:t>
            </a:r>
          </a:p>
        </c:rich>
      </c:tx>
      <c:overlay val="0"/>
      <c:spPr>
        <a:noFill/>
        <a:ln w="25400">
          <a:noFill/>
        </a:ln>
      </c:spPr>
    </c:title>
    <c:autoTitleDeleted val="0"/>
    <c:plotArea>
      <c:layout/>
      <c:barChart>
        <c:barDir val="col"/>
        <c:grouping val="stacked"/>
        <c:varyColors val="0"/>
        <c:ser>
          <c:idx val="0"/>
          <c:order val="0"/>
          <c:tx>
            <c:strRef>
              <c:f>'stage counts 2021nov30 end mnth'!$L$30</c:f>
              <c:strCache>
                <c:ptCount val="1"/>
                <c:pt idx="0">
                  <c:v>Voluntary Kinship</c:v>
                </c:pt>
              </c:strCache>
            </c:strRef>
          </c:tx>
          <c:spPr>
            <a:solidFill>
              <a:srgbClr val="990000"/>
            </a:solidFill>
            <a:ln w="25400">
              <a:solidFill>
                <a:srgbClr val="800000"/>
              </a:solidFill>
            </a:ln>
          </c:spPr>
          <c:invertIfNegative val="0"/>
          <c:dPt>
            <c:idx val="0"/>
            <c:invertIfNegative val="0"/>
            <c:bubble3D val="0"/>
            <c:spPr>
              <a:solidFill>
                <a:srgbClr val="FF5D5D"/>
              </a:solidFill>
              <a:ln w="25400">
                <a:noFill/>
              </a:ln>
            </c:spPr>
            <c:extLst>
              <c:ext xmlns:c16="http://schemas.microsoft.com/office/drawing/2014/chart" uri="{C3380CC4-5D6E-409C-BE32-E72D297353CC}">
                <c16:uniqueId val="{00000001-D6F2-4ED1-AF01-3922F5FEC720}"/>
              </c:ext>
            </c:extLst>
          </c:dPt>
          <c:dPt>
            <c:idx val="1"/>
            <c:invertIfNegative val="0"/>
            <c:bubble3D val="0"/>
            <c:spPr>
              <a:solidFill>
                <a:srgbClr val="CC0000"/>
              </a:solidFill>
              <a:ln w="25400">
                <a:noFill/>
                <a:miter lim="800000"/>
              </a:ln>
            </c:spPr>
            <c:extLst>
              <c:ext xmlns:c16="http://schemas.microsoft.com/office/drawing/2014/chart" uri="{C3380CC4-5D6E-409C-BE32-E72D297353CC}">
                <c16:uniqueId val="{00000003-D6F2-4ED1-AF01-3922F5FEC720}"/>
              </c:ext>
            </c:extLst>
          </c:dPt>
          <c:dPt>
            <c:idx val="13"/>
            <c:invertIfNegative val="0"/>
            <c:bubble3D val="0"/>
            <c:spPr>
              <a:solidFill>
                <a:srgbClr val="990000"/>
              </a:solidFill>
              <a:ln w="38100">
                <a:solidFill>
                  <a:srgbClr val="800000"/>
                </a:solidFill>
              </a:ln>
              <a:effectLst>
                <a:glow rad="101600">
                  <a:schemeClr val="accent2">
                    <a:satMod val="175000"/>
                    <a:alpha val="40000"/>
                  </a:schemeClr>
                </a:glow>
              </a:effectLst>
            </c:spPr>
            <c:extLst>
              <c:ext xmlns:c16="http://schemas.microsoft.com/office/drawing/2014/chart" uri="{C3380CC4-5D6E-409C-BE32-E72D297353CC}">
                <c16:uniqueId val="{00000005-D6F2-4ED1-AF01-3922F5FEC720}"/>
              </c:ext>
            </c:extLst>
          </c:dPt>
          <c:dLbls>
            <c:spPr>
              <a:noFill/>
              <a:ln>
                <a:noFill/>
              </a:ln>
              <a:effectLst/>
            </c:spPr>
            <c:txPr>
              <a:bodyPr wrap="square" lIns="38100" tIns="19050" rIns="38100" bIns="19050" anchor="ctr">
                <a:spAutoFit/>
              </a:bodyPr>
              <a:lstStyle/>
              <a:p>
                <a:pPr>
                  <a:defRPr sz="1200" b="1">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'stage counts 2021nov30 end mnth'!$M$23:$Z$24</c:f>
              <c:multiLvlStrCache>
                <c:ptCount val="14"/>
                <c:lvl>
                  <c:pt idx="0">
                    <c:v>Two Years Ago</c:v>
                  </c:pt>
                  <c:pt idx="1">
                    <c:v>One Year Ago</c:v>
                  </c:pt>
                  <c:pt idx="2">
                    <c:v>March    </c:v>
                  </c:pt>
                  <c:pt idx="3">
                    <c:v>April    </c:v>
                  </c:pt>
                  <c:pt idx="4">
                    <c:v>May      </c:v>
                  </c:pt>
                  <c:pt idx="5">
                    <c:v>June     </c:v>
                  </c:pt>
                  <c:pt idx="6">
                    <c:v>July     </c:v>
                  </c:pt>
                  <c:pt idx="7">
                    <c:v>August   </c:v>
                  </c:pt>
                  <c:pt idx="8">
                    <c:v>September</c:v>
                  </c:pt>
                  <c:pt idx="9">
                    <c:v>October  </c:v>
                  </c:pt>
                  <c:pt idx="10">
                    <c:v>November </c:v>
                  </c:pt>
                  <c:pt idx="11">
                    <c:v>December </c:v>
                  </c:pt>
                  <c:pt idx="12">
                    <c:v>January  </c:v>
                  </c:pt>
                  <c:pt idx="13">
                    <c:v>February </c:v>
                  </c:pt>
                </c:lvl>
                <c:lvl>
                  <c:pt idx="2">
                    <c:v>2021</c:v>
                  </c:pt>
                  <c:pt idx="12">
                    <c:v>2022</c:v>
                  </c:pt>
                </c:lvl>
              </c:multiLvlStrCache>
            </c:multiLvlStrRef>
          </c:cat>
          <c:val>
            <c:numRef>
              <c:f>'stage counts 2021nov30 end mnth'!$M$30:$Z$30</c:f>
              <c:numCache>
                <c:formatCode>General</c:formatCode>
                <c:ptCount val="14"/>
                <c:pt idx="0">
                  <c:v>186</c:v>
                </c:pt>
                <c:pt idx="1">
                  <c:v>255</c:v>
                </c:pt>
                <c:pt idx="2">
                  <c:v>259</c:v>
                </c:pt>
                <c:pt idx="3">
                  <c:v>256</c:v>
                </c:pt>
                <c:pt idx="4">
                  <c:v>263</c:v>
                </c:pt>
                <c:pt idx="5">
                  <c:v>241</c:v>
                </c:pt>
                <c:pt idx="6">
                  <c:v>234</c:v>
                </c:pt>
                <c:pt idx="7">
                  <c:v>219</c:v>
                </c:pt>
                <c:pt idx="8">
                  <c:v>209</c:v>
                </c:pt>
                <c:pt idx="9">
                  <c:v>199</c:v>
                </c:pt>
                <c:pt idx="10">
                  <c:v>197</c:v>
                </c:pt>
                <c:pt idx="11">
                  <c:v>164</c:v>
                </c:pt>
                <c:pt idx="12">
                  <c:v>189</c:v>
                </c:pt>
                <c:pt idx="13">
                  <c:v>187</c:v>
                </c:pt>
              </c:numCache>
            </c:numRef>
          </c:val>
          <c:extLst>
            <c:ext xmlns:c16="http://schemas.microsoft.com/office/drawing/2014/chart" uri="{C3380CC4-5D6E-409C-BE32-E72D297353CC}">
              <c16:uniqueId val="{00000006-D6F2-4ED1-AF01-3922F5FEC720}"/>
            </c:ext>
          </c:extLst>
        </c:ser>
        <c:ser>
          <c:idx val="1"/>
          <c:order val="1"/>
          <c:tx>
            <c:strRef>
              <c:f>'stage counts 2021nov30 end mnth'!$L$29</c:f>
              <c:strCache>
                <c:ptCount val="1"/>
                <c:pt idx="0">
                  <c:v>Safety Resource</c:v>
                </c:pt>
              </c:strCache>
            </c:strRef>
          </c:tx>
          <c:spPr>
            <a:solidFill>
              <a:srgbClr val="990099"/>
            </a:solidFill>
            <a:ln w="25400">
              <a:solidFill>
                <a:srgbClr val="800000"/>
              </a:solidFill>
            </a:ln>
          </c:spPr>
          <c:invertIfNegative val="0"/>
          <c:dPt>
            <c:idx val="0"/>
            <c:invertIfNegative val="0"/>
            <c:bubble3D val="0"/>
            <c:spPr>
              <a:solidFill>
                <a:srgbClr val="FFA3FF"/>
              </a:solidFill>
              <a:ln w="25400">
                <a:noFill/>
              </a:ln>
            </c:spPr>
            <c:extLst>
              <c:ext xmlns:c16="http://schemas.microsoft.com/office/drawing/2014/chart" uri="{C3380CC4-5D6E-409C-BE32-E72D297353CC}">
                <c16:uniqueId val="{00000008-D6F2-4ED1-AF01-3922F5FEC720}"/>
              </c:ext>
            </c:extLst>
          </c:dPt>
          <c:dPt>
            <c:idx val="1"/>
            <c:invertIfNegative val="0"/>
            <c:bubble3D val="0"/>
            <c:spPr>
              <a:solidFill>
                <a:srgbClr val="FF3BFF"/>
              </a:solidFill>
              <a:ln w="25400">
                <a:noFill/>
              </a:ln>
            </c:spPr>
            <c:extLst>
              <c:ext xmlns:c16="http://schemas.microsoft.com/office/drawing/2014/chart" uri="{C3380CC4-5D6E-409C-BE32-E72D297353CC}">
                <c16:uniqueId val="{0000000A-D6F2-4ED1-AF01-3922F5FEC720}"/>
              </c:ext>
            </c:extLst>
          </c:dPt>
          <c:dPt>
            <c:idx val="13"/>
            <c:invertIfNegative val="0"/>
            <c:bubble3D val="0"/>
            <c:spPr>
              <a:solidFill>
                <a:srgbClr val="990099"/>
              </a:solidFill>
              <a:ln w="38100">
                <a:solidFill>
                  <a:srgbClr val="800000"/>
                </a:solidFill>
              </a:ln>
              <a:effectLst>
                <a:glow rad="63500">
                  <a:schemeClr val="accent2">
                    <a:satMod val="175000"/>
                    <a:alpha val="40000"/>
                  </a:schemeClr>
                </a:glow>
              </a:effectLst>
            </c:spPr>
            <c:extLst>
              <c:ext xmlns:c16="http://schemas.microsoft.com/office/drawing/2014/chart" uri="{C3380CC4-5D6E-409C-BE32-E72D297353CC}">
                <c16:uniqueId val="{0000000C-D6F2-4ED1-AF01-3922F5FEC720}"/>
              </c:ext>
            </c:extLst>
          </c:dPt>
          <c:dLbls>
            <c:spPr>
              <a:noFill/>
              <a:ln w="25400">
                <a:noFill/>
              </a:ln>
            </c:spPr>
            <c:txPr>
              <a:bodyPr wrap="square" lIns="38100" tIns="19050" rIns="38100" bIns="19050" anchor="t" anchorCtr="0">
                <a:spAutoFit/>
              </a:bodyPr>
              <a:lstStyle/>
              <a:p>
                <a:pPr>
                  <a:defRPr b="1">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'stage counts 2021nov30 end mnth'!$M$23:$Z$24</c:f>
              <c:multiLvlStrCache>
                <c:ptCount val="14"/>
                <c:lvl>
                  <c:pt idx="0">
                    <c:v>Two Years Ago</c:v>
                  </c:pt>
                  <c:pt idx="1">
                    <c:v>One Year Ago</c:v>
                  </c:pt>
                  <c:pt idx="2">
                    <c:v>March    </c:v>
                  </c:pt>
                  <c:pt idx="3">
                    <c:v>April    </c:v>
                  </c:pt>
                  <c:pt idx="4">
                    <c:v>May      </c:v>
                  </c:pt>
                  <c:pt idx="5">
                    <c:v>June     </c:v>
                  </c:pt>
                  <c:pt idx="6">
                    <c:v>July     </c:v>
                  </c:pt>
                  <c:pt idx="7">
                    <c:v>August   </c:v>
                  </c:pt>
                  <c:pt idx="8">
                    <c:v>September</c:v>
                  </c:pt>
                  <c:pt idx="9">
                    <c:v>October  </c:v>
                  </c:pt>
                  <c:pt idx="10">
                    <c:v>November </c:v>
                  </c:pt>
                  <c:pt idx="11">
                    <c:v>December </c:v>
                  </c:pt>
                  <c:pt idx="12">
                    <c:v>January  </c:v>
                  </c:pt>
                  <c:pt idx="13">
                    <c:v>February </c:v>
                  </c:pt>
                </c:lvl>
                <c:lvl>
                  <c:pt idx="2">
                    <c:v>2021</c:v>
                  </c:pt>
                  <c:pt idx="12">
                    <c:v>2022</c:v>
                  </c:pt>
                </c:lvl>
              </c:multiLvlStrCache>
            </c:multiLvlStrRef>
          </c:cat>
          <c:val>
            <c:numRef>
              <c:f>'stage counts 2021nov30 end mnth'!$M$29:$Z$29</c:f>
              <c:numCache>
                <c:formatCode>General</c:formatCode>
                <c:ptCount val="14"/>
                <c:pt idx="0">
                  <c:v>65</c:v>
                </c:pt>
                <c:pt idx="1">
                  <c:v>10</c:v>
                </c:pt>
                <c:pt idx="2">
                  <c:v>10</c:v>
                </c:pt>
                <c:pt idx="3">
                  <c:v>10</c:v>
                </c:pt>
                <c:pt idx="4">
                  <c:v>10</c:v>
                </c:pt>
                <c:pt idx="5">
                  <c:v>10</c:v>
                </c:pt>
                <c:pt idx="6">
                  <c:v>10</c:v>
                </c:pt>
                <c:pt idx="7">
                  <c:v>9</c:v>
                </c:pt>
                <c:pt idx="8">
                  <c:v>9</c:v>
                </c:pt>
                <c:pt idx="9">
                  <c:v>9</c:v>
                </c:pt>
                <c:pt idx="10">
                  <c:v>9</c:v>
                </c:pt>
                <c:pt idx="11">
                  <c:v>9</c:v>
                </c:pt>
                <c:pt idx="12">
                  <c:v>9</c:v>
                </c:pt>
                <c:pt idx="13">
                  <c:v>9</c:v>
                </c:pt>
              </c:numCache>
            </c:numRef>
          </c:val>
          <c:extLst>
            <c:ext xmlns:c16="http://schemas.microsoft.com/office/drawing/2014/chart" uri="{C3380CC4-5D6E-409C-BE32-E72D297353CC}">
              <c16:uniqueId val="{0000000D-D6F2-4ED1-AF01-3922F5FEC720}"/>
            </c:ext>
          </c:extLst>
        </c:ser>
        <c:dLbls>
          <c:showLegendKey val="0"/>
          <c:showVal val="0"/>
          <c:showCatName val="0"/>
          <c:showSerName val="0"/>
          <c:showPercent val="0"/>
          <c:showBubbleSize val="0"/>
        </c:dLbls>
        <c:gapWidth val="50"/>
        <c:overlap val="100"/>
        <c:axId val="602662408"/>
        <c:axId val="1"/>
      </c:barChart>
      <c:catAx>
        <c:axId val="602662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
        <c:crosses val="autoZero"/>
        <c:auto val="1"/>
        <c:lblAlgn val="ctr"/>
        <c:lblOffset val="100"/>
        <c:noMultiLvlLbl val="0"/>
      </c:catAx>
      <c:valAx>
        <c:axId val="1"/>
        <c:scaling>
          <c:orientation val="minMax"/>
          <c:min val="0"/>
        </c:scaling>
        <c:delete val="0"/>
        <c:axPos val="l"/>
        <c:majorGridlines>
          <c:spPr>
            <a:ln w="6350" cap="flat" cmpd="sng" algn="ctr">
              <a:solidFill>
                <a:schemeClr val="bg1">
                  <a:lumMod val="50000"/>
                  <a:alpha val="50000"/>
                </a:schemeClr>
              </a:solidFill>
              <a:prstDash val="sysDot"/>
              <a:round/>
            </a:ln>
            <a:effectLst/>
          </c:spPr>
        </c:majorGridlines>
        <c:numFmt formatCode="General" sourceLinked="1"/>
        <c:majorTickMark val="none"/>
        <c:minorTickMark val="none"/>
        <c:tickLblPos val="nextTo"/>
        <c:spPr>
          <a:ln w="6350">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2662408"/>
        <c:crosses val="autoZero"/>
        <c:crossBetween val="between"/>
      </c:valAx>
      <c:spPr>
        <a:noFill/>
        <a:ln w="25400">
          <a:noFill/>
        </a:ln>
      </c:spPr>
    </c:plotArea>
    <c:legend>
      <c:legendPos val="r"/>
      <c:layout>
        <c:manualLayout>
          <c:xMode val="edge"/>
          <c:yMode val="edge"/>
          <c:x val="0.76880115467177812"/>
          <c:y val="0.11614092469210582"/>
          <c:w val="0.11403863921563218"/>
          <c:h val="9.4921057944680004E-2"/>
        </c:manualLayout>
      </c:layout>
      <c:overlay val="1"/>
      <c:spPr>
        <a:solidFill>
          <a:schemeClr val="bg1">
            <a:alpha val="67000"/>
          </a:schemeClr>
        </a:solidFill>
        <a:ln>
          <a:solidFill>
            <a:schemeClr val="tx1">
              <a:lumMod val="95000"/>
              <a:lumOff val="5000"/>
            </a:schemeClr>
          </a:solidFill>
        </a:ln>
      </c:spPr>
    </c:legend>
    <c:plotVisOnly val="1"/>
    <c:dispBlanksAs val="gap"/>
    <c:showDLblsOverMax val="0"/>
  </c:chart>
  <c:spPr>
    <a:solidFill>
      <a:schemeClr val="bg1"/>
    </a:solidFill>
    <a:ln w="9525" cap="flat" cmpd="sng" algn="ctr">
      <a:solidFill>
        <a:schemeClr val="tx1">
          <a:lumMod val="95000"/>
          <a:lumOff val="5000"/>
        </a:schemeClr>
      </a:solidFill>
      <a:round/>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dirty="0"/>
              <a:t>Children in Custody By Year</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rgbClr val="0000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Sheet1!$F$3:$F$7</c:f>
              <c:numCache>
                <c:formatCode>General</c:formatCode>
                <c:ptCount val="5"/>
                <c:pt idx="0">
                  <c:v>2017</c:v>
                </c:pt>
                <c:pt idx="1">
                  <c:v>2018</c:v>
                </c:pt>
                <c:pt idx="2">
                  <c:v>2019</c:v>
                </c:pt>
                <c:pt idx="3">
                  <c:v>2020</c:v>
                </c:pt>
                <c:pt idx="4">
                  <c:v>2021</c:v>
                </c:pt>
              </c:numCache>
            </c:numRef>
          </c:cat>
          <c:val>
            <c:numRef>
              <c:f>Sheet1!$G$3:$G$7</c:f>
              <c:numCache>
                <c:formatCode>_(* #,##0_);_(* \(#,##0\);_(* "-"??_);_(@_)</c:formatCode>
                <c:ptCount val="5"/>
                <c:pt idx="0">
                  <c:v>20716</c:v>
                </c:pt>
                <c:pt idx="1">
                  <c:v>21073</c:v>
                </c:pt>
                <c:pt idx="2">
                  <c:v>20093</c:v>
                </c:pt>
                <c:pt idx="3">
                  <c:v>17149</c:v>
                </c:pt>
                <c:pt idx="4">
                  <c:v>16094</c:v>
                </c:pt>
              </c:numCache>
            </c:numRef>
          </c:val>
          <c:extLst>
            <c:ext xmlns:c16="http://schemas.microsoft.com/office/drawing/2014/chart" uri="{C3380CC4-5D6E-409C-BE32-E72D297353CC}">
              <c16:uniqueId val="{00000000-A251-4CEB-9CF9-F7670E191D8F}"/>
            </c:ext>
          </c:extLst>
        </c:ser>
        <c:dLbls>
          <c:showLegendKey val="0"/>
          <c:showVal val="0"/>
          <c:showCatName val="0"/>
          <c:showSerName val="0"/>
          <c:showPercent val="0"/>
          <c:showBubbleSize val="0"/>
        </c:dLbls>
        <c:gapWidth val="50"/>
        <c:overlap val="-27"/>
        <c:axId val="875442104"/>
        <c:axId val="875444728"/>
      </c:barChart>
      <c:catAx>
        <c:axId val="875442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75444728"/>
        <c:crosses val="autoZero"/>
        <c:auto val="1"/>
        <c:lblAlgn val="ctr"/>
        <c:lblOffset val="100"/>
        <c:noMultiLvlLbl val="0"/>
      </c:catAx>
      <c:valAx>
        <c:axId val="875444728"/>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754421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drawings/drawing1.xml><?xml version="1.0" encoding="utf-8"?>
<c:userShapes xmlns:c="http://schemas.openxmlformats.org/drawingml/2006/chart">
  <cdr:relSizeAnchor xmlns:cdr="http://schemas.openxmlformats.org/drawingml/2006/chartDrawing">
    <cdr:from>
      <cdr:x>0.08789</cdr:x>
      <cdr:y>0.10343</cdr:y>
    </cdr:from>
    <cdr:to>
      <cdr:x>0.18189</cdr:x>
      <cdr:y>0.15757</cdr:y>
    </cdr:to>
    <cdr:sp macro="" textlink="">
      <cdr:nvSpPr>
        <cdr:cNvPr id="2" name="TextBox 1">
          <a:extLst xmlns:a="http://schemas.openxmlformats.org/drawingml/2006/main">
            <a:ext uri="{FF2B5EF4-FFF2-40B4-BE49-F238E27FC236}">
              <a16:creationId xmlns:a16="http://schemas.microsoft.com/office/drawing/2014/main" id="{36BB6D59-0448-42E6-AD22-D1735C5B56F6}"/>
            </a:ext>
          </a:extLst>
        </cdr:cNvPr>
        <cdr:cNvSpPr txBox="1"/>
      </cdr:nvSpPr>
      <cdr:spPr>
        <a:xfrm xmlns:a="http://schemas.openxmlformats.org/drawingml/2006/main">
          <a:off x="902515" y="588006"/>
          <a:ext cx="965200" cy="30777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600" b="1" dirty="0"/>
            <a:t>5,359</a:t>
          </a:r>
          <a:endParaRPr lang="en-US" sz="1100" b="1" dirty="0"/>
        </a:p>
      </cdr:txBody>
    </cdr:sp>
  </cdr:relSizeAnchor>
  <cdr:relSizeAnchor xmlns:cdr="http://schemas.openxmlformats.org/drawingml/2006/chartDrawing">
    <cdr:from>
      <cdr:x>0.26995</cdr:x>
      <cdr:y>0.07662</cdr:y>
    </cdr:from>
    <cdr:to>
      <cdr:x>0.36395</cdr:x>
      <cdr:y>0.13076</cdr:y>
    </cdr:to>
    <cdr:sp macro="" textlink="">
      <cdr:nvSpPr>
        <cdr:cNvPr id="3" name="TextBox 1">
          <a:extLst xmlns:a="http://schemas.openxmlformats.org/drawingml/2006/main">
            <a:ext uri="{FF2B5EF4-FFF2-40B4-BE49-F238E27FC236}">
              <a16:creationId xmlns:a16="http://schemas.microsoft.com/office/drawing/2014/main" id="{10BF39B3-E971-4800-A2E3-A8CC25012AB2}"/>
            </a:ext>
          </a:extLst>
        </cdr:cNvPr>
        <cdr:cNvSpPr txBox="1"/>
      </cdr:nvSpPr>
      <cdr:spPr>
        <a:xfrm xmlns:a="http://schemas.openxmlformats.org/drawingml/2006/main">
          <a:off x="2771955" y="435606"/>
          <a:ext cx="965200" cy="30777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b="1" dirty="0"/>
            <a:t>5,612</a:t>
          </a:r>
          <a:endParaRPr lang="en-US" sz="1100" b="1" dirty="0"/>
        </a:p>
      </cdr:txBody>
    </cdr:sp>
  </cdr:relSizeAnchor>
  <cdr:relSizeAnchor xmlns:cdr="http://schemas.openxmlformats.org/drawingml/2006/chartDrawing">
    <cdr:from>
      <cdr:x>0.63011</cdr:x>
      <cdr:y>0.29823</cdr:y>
    </cdr:from>
    <cdr:to>
      <cdr:x>0.72411</cdr:x>
      <cdr:y>0.35237</cdr:y>
    </cdr:to>
    <cdr:sp macro="" textlink="">
      <cdr:nvSpPr>
        <cdr:cNvPr id="4" name="TextBox 1">
          <a:extLst xmlns:a="http://schemas.openxmlformats.org/drawingml/2006/main">
            <a:ext uri="{FF2B5EF4-FFF2-40B4-BE49-F238E27FC236}">
              <a16:creationId xmlns:a16="http://schemas.microsoft.com/office/drawing/2014/main" id="{A3E5FF4C-62C0-4847-9B26-CA6C386BE257}"/>
            </a:ext>
          </a:extLst>
        </cdr:cNvPr>
        <cdr:cNvSpPr txBox="1"/>
      </cdr:nvSpPr>
      <cdr:spPr>
        <a:xfrm xmlns:a="http://schemas.openxmlformats.org/drawingml/2006/main">
          <a:off x="6470172" y="1695446"/>
          <a:ext cx="965200" cy="30777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b="1" dirty="0"/>
            <a:t>3,981</a:t>
          </a:r>
          <a:endParaRPr lang="en-US" sz="1100" b="1" dirty="0"/>
        </a:p>
      </cdr:txBody>
    </cdr:sp>
  </cdr:relSizeAnchor>
  <cdr:relSizeAnchor xmlns:cdr="http://schemas.openxmlformats.org/drawingml/2006/chartDrawing">
    <cdr:from>
      <cdr:x>0.45795</cdr:x>
      <cdr:y>0.12488</cdr:y>
    </cdr:from>
    <cdr:to>
      <cdr:x>0.55195</cdr:x>
      <cdr:y>0.17901</cdr:y>
    </cdr:to>
    <cdr:sp macro="" textlink="">
      <cdr:nvSpPr>
        <cdr:cNvPr id="5" name="TextBox 1">
          <a:extLst xmlns:a="http://schemas.openxmlformats.org/drawingml/2006/main">
            <a:ext uri="{FF2B5EF4-FFF2-40B4-BE49-F238E27FC236}">
              <a16:creationId xmlns:a16="http://schemas.microsoft.com/office/drawing/2014/main" id="{FA826F3D-E63D-4832-9217-B58891B8B194}"/>
            </a:ext>
          </a:extLst>
        </cdr:cNvPr>
        <cdr:cNvSpPr txBox="1"/>
      </cdr:nvSpPr>
      <cdr:spPr>
        <a:xfrm xmlns:a="http://schemas.openxmlformats.org/drawingml/2006/main">
          <a:off x="4702332" y="709926"/>
          <a:ext cx="965200" cy="30777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b="1" dirty="0"/>
            <a:t>5,295</a:t>
          </a:r>
          <a:endParaRPr lang="en-US" sz="1100" b="1" dirty="0"/>
        </a:p>
      </cdr:txBody>
    </cdr:sp>
  </cdr:relSizeAnchor>
  <cdr:relSizeAnchor xmlns:cdr="http://schemas.openxmlformats.org/drawingml/2006/chartDrawing">
    <cdr:from>
      <cdr:x>0.81316</cdr:x>
      <cdr:y>0.3304</cdr:y>
    </cdr:from>
    <cdr:to>
      <cdr:x>0.90716</cdr:x>
      <cdr:y>0.38453</cdr:y>
    </cdr:to>
    <cdr:sp macro="" textlink="">
      <cdr:nvSpPr>
        <cdr:cNvPr id="6" name="TextBox 1">
          <a:extLst xmlns:a="http://schemas.openxmlformats.org/drawingml/2006/main">
            <a:ext uri="{FF2B5EF4-FFF2-40B4-BE49-F238E27FC236}">
              <a16:creationId xmlns:a16="http://schemas.microsoft.com/office/drawing/2014/main" id="{FA826F3D-E63D-4832-9217-B58891B8B194}"/>
            </a:ext>
          </a:extLst>
        </cdr:cNvPr>
        <cdr:cNvSpPr txBox="1"/>
      </cdr:nvSpPr>
      <cdr:spPr>
        <a:xfrm xmlns:a="http://schemas.openxmlformats.org/drawingml/2006/main">
          <a:off x="8349772" y="1878326"/>
          <a:ext cx="965200" cy="30777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b="1" dirty="0"/>
            <a:t>3,659</a:t>
          </a:r>
          <a:endParaRPr lang="en-US" sz="11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2485B3-3531-0145-B837-7AF7C4AB3A53}" type="datetimeFigureOut">
              <a:rPr lang="en-US" smtClean="0"/>
              <a:t>3/8/2022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5BD4FA-ECBD-1449-BAF0-49B8DBF74376}" type="slidenum">
              <a:rPr lang="en-US" smtClean="0"/>
              <a:t>‹#›</a:t>
            </a:fld>
            <a:endParaRPr lang="en-US"/>
          </a:p>
        </p:txBody>
      </p:sp>
    </p:spTree>
    <p:extLst>
      <p:ext uri="{BB962C8B-B14F-4D97-AF65-F5344CB8AC3E}">
        <p14:creationId xmlns:p14="http://schemas.microsoft.com/office/powerpoint/2010/main" val="1582359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BD4FA-ECBD-1449-BAF0-49B8DBF74376}" type="slidenum">
              <a:rPr lang="en-US" smtClean="0"/>
              <a:t>6</a:t>
            </a:fld>
            <a:endParaRPr lang="en-US"/>
          </a:p>
        </p:txBody>
      </p:sp>
    </p:spTree>
    <p:extLst>
      <p:ext uri="{BB962C8B-B14F-4D97-AF65-F5344CB8AC3E}">
        <p14:creationId xmlns:p14="http://schemas.microsoft.com/office/powerpoint/2010/main" val="4729115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71E304-3EAD-41F4-A70D-501026EE0B02}" type="slidenum">
              <a:rPr lang="en-US" smtClean="0"/>
              <a:t>23</a:t>
            </a:fld>
            <a:endParaRPr lang="en-US"/>
          </a:p>
        </p:txBody>
      </p:sp>
    </p:spTree>
    <p:extLst>
      <p:ext uri="{BB962C8B-B14F-4D97-AF65-F5344CB8AC3E}">
        <p14:creationId xmlns:p14="http://schemas.microsoft.com/office/powerpoint/2010/main" val="36395676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71E304-3EAD-41F4-A70D-501026EE0B02}" type="slidenum">
              <a:rPr lang="en-US" smtClean="0"/>
              <a:t>24</a:t>
            </a:fld>
            <a:endParaRPr lang="en-US"/>
          </a:p>
        </p:txBody>
      </p:sp>
    </p:spTree>
    <p:extLst>
      <p:ext uri="{BB962C8B-B14F-4D97-AF65-F5344CB8AC3E}">
        <p14:creationId xmlns:p14="http://schemas.microsoft.com/office/powerpoint/2010/main" val="3639567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71E304-3EAD-41F4-A70D-501026EE0B02}" type="slidenum">
              <a:rPr lang="en-US" smtClean="0"/>
              <a:t>27</a:t>
            </a:fld>
            <a:endParaRPr lang="en-US"/>
          </a:p>
        </p:txBody>
      </p:sp>
    </p:spTree>
    <p:extLst>
      <p:ext uri="{BB962C8B-B14F-4D97-AF65-F5344CB8AC3E}">
        <p14:creationId xmlns:p14="http://schemas.microsoft.com/office/powerpoint/2010/main" val="147620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71E304-3EAD-41F4-A70D-501026EE0B02}" type="slidenum">
              <a:rPr lang="en-US" smtClean="0"/>
              <a:t>28</a:t>
            </a:fld>
            <a:endParaRPr lang="en-US"/>
          </a:p>
        </p:txBody>
      </p:sp>
    </p:spTree>
    <p:extLst>
      <p:ext uri="{BB962C8B-B14F-4D97-AF65-F5344CB8AC3E}">
        <p14:creationId xmlns:p14="http://schemas.microsoft.com/office/powerpoint/2010/main" val="9186754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71E304-3EAD-41F4-A70D-501026EE0B02}" type="slidenum">
              <a:rPr lang="en-US" smtClean="0"/>
              <a:t>29</a:t>
            </a:fld>
            <a:endParaRPr lang="en-US"/>
          </a:p>
        </p:txBody>
      </p:sp>
    </p:spTree>
    <p:extLst>
      <p:ext uri="{BB962C8B-B14F-4D97-AF65-F5344CB8AC3E}">
        <p14:creationId xmlns:p14="http://schemas.microsoft.com/office/powerpoint/2010/main" val="33247607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71E304-3EAD-41F4-A70D-501026EE0B02}" type="slidenum">
              <a:rPr lang="en-US" smtClean="0"/>
              <a:t>30</a:t>
            </a:fld>
            <a:endParaRPr lang="en-US"/>
          </a:p>
        </p:txBody>
      </p:sp>
    </p:spTree>
    <p:extLst>
      <p:ext uri="{BB962C8B-B14F-4D97-AF65-F5344CB8AC3E}">
        <p14:creationId xmlns:p14="http://schemas.microsoft.com/office/powerpoint/2010/main" val="35232117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71E304-3EAD-41F4-A70D-501026EE0B02}" type="slidenum">
              <a:rPr lang="en-US" smtClean="0"/>
              <a:t>33</a:t>
            </a:fld>
            <a:endParaRPr lang="en-US"/>
          </a:p>
        </p:txBody>
      </p:sp>
    </p:spTree>
    <p:extLst>
      <p:ext uri="{BB962C8B-B14F-4D97-AF65-F5344CB8AC3E}">
        <p14:creationId xmlns:p14="http://schemas.microsoft.com/office/powerpoint/2010/main" val="4062709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Can remove this chart (as requested). </a:t>
            </a:r>
          </a:p>
          <a:p>
            <a:endParaRPr lang="en-US" dirty="0"/>
          </a:p>
        </p:txBody>
      </p:sp>
      <p:sp>
        <p:nvSpPr>
          <p:cNvPr id="4" name="Slide Number Placeholder 3"/>
          <p:cNvSpPr>
            <a:spLocks noGrp="1"/>
          </p:cNvSpPr>
          <p:nvPr>
            <p:ph type="sldNum" sz="quarter" idx="5"/>
          </p:nvPr>
        </p:nvSpPr>
        <p:spPr/>
        <p:txBody>
          <a:bodyPr/>
          <a:lstStyle/>
          <a:p>
            <a:fld id="{A471E304-3EAD-41F4-A70D-501026EE0B02}" type="slidenum">
              <a:rPr lang="en-US" smtClean="0"/>
              <a:t>34</a:t>
            </a:fld>
            <a:endParaRPr lang="en-US"/>
          </a:p>
        </p:txBody>
      </p:sp>
    </p:spTree>
    <p:extLst>
      <p:ext uri="{BB962C8B-B14F-4D97-AF65-F5344CB8AC3E}">
        <p14:creationId xmlns:p14="http://schemas.microsoft.com/office/powerpoint/2010/main" val="340262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71E304-3EAD-41F4-A70D-501026EE0B02}" type="slidenum">
              <a:rPr lang="en-US" smtClean="0"/>
              <a:t>35</a:t>
            </a:fld>
            <a:endParaRPr lang="en-US"/>
          </a:p>
        </p:txBody>
      </p:sp>
    </p:spTree>
    <p:extLst>
      <p:ext uri="{BB962C8B-B14F-4D97-AF65-F5344CB8AC3E}">
        <p14:creationId xmlns:p14="http://schemas.microsoft.com/office/powerpoint/2010/main" val="4539783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BD4FA-ECBD-1449-BAF0-49B8DBF74376}" type="slidenum">
              <a:rPr lang="en-US" smtClean="0"/>
              <a:t>40</a:t>
            </a:fld>
            <a:endParaRPr lang="en-US" dirty="0"/>
          </a:p>
        </p:txBody>
      </p:sp>
    </p:spTree>
    <p:extLst>
      <p:ext uri="{BB962C8B-B14F-4D97-AF65-F5344CB8AC3E}">
        <p14:creationId xmlns:p14="http://schemas.microsoft.com/office/powerpoint/2010/main" val="3726131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BD4FA-ECBD-1449-BAF0-49B8DBF74376}" type="slidenum">
              <a:rPr lang="en-US" smtClean="0"/>
              <a:t>7</a:t>
            </a:fld>
            <a:endParaRPr lang="en-US"/>
          </a:p>
        </p:txBody>
      </p:sp>
    </p:spTree>
    <p:extLst>
      <p:ext uri="{BB962C8B-B14F-4D97-AF65-F5344CB8AC3E}">
        <p14:creationId xmlns:p14="http://schemas.microsoft.com/office/powerpoint/2010/main" val="36459211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BD4FA-ECBD-1449-BAF0-49B8DBF74376}" type="slidenum">
              <a:rPr lang="en-US" smtClean="0"/>
              <a:t>41</a:t>
            </a:fld>
            <a:endParaRPr lang="en-US" dirty="0"/>
          </a:p>
        </p:txBody>
      </p:sp>
    </p:spTree>
    <p:extLst>
      <p:ext uri="{BB962C8B-B14F-4D97-AF65-F5344CB8AC3E}">
        <p14:creationId xmlns:p14="http://schemas.microsoft.com/office/powerpoint/2010/main" val="29188821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Annie Casey Foundation reports child welfare social workers turnover rates are normally between 20-40% with some as high as 65%.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Largest group has 2-5 years tenure</a:t>
            </a:r>
          </a:p>
        </p:txBody>
      </p:sp>
      <p:sp>
        <p:nvSpPr>
          <p:cNvPr id="4" name="Slide Number Placeholder 3"/>
          <p:cNvSpPr>
            <a:spLocks noGrp="1"/>
          </p:cNvSpPr>
          <p:nvPr>
            <p:ph type="sldNum" sz="quarter" idx="5"/>
          </p:nvPr>
        </p:nvSpPr>
        <p:spPr/>
        <p:txBody>
          <a:bodyPr/>
          <a:lstStyle/>
          <a:p>
            <a:fld id="{5B5BD4FA-ECBD-1449-BAF0-49B8DBF74376}" type="slidenum">
              <a:rPr lang="en-US" smtClean="0"/>
              <a:t>42</a:t>
            </a:fld>
            <a:endParaRPr lang="en-US" dirty="0"/>
          </a:p>
        </p:txBody>
      </p:sp>
    </p:spTree>
    <p:extLst>
      <p:ext uri="{BB962C8B-B14F-4D97-AF65-F5344CB8AC3E}">
        <p14:creationId xmlns:p14="http://schemas.microsoft.com/office/powerpoint/2010/main" val="30334435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Largest tenure group is 5-10 years.</a:t>
            </a:r>
          </a:p>
          <a:p>
            <a:endParaRPr lang="en-US" dirty="0"/>
          </a:p>
        </p:txBody>
      </p:sp>
      <p:sp>
        <p:nvSpPr>
          <p:cNvPr id="4" name="Slide Number Placeholder 3"/>
          <p:cNvSpPr>
            <a:spLocks noGrp="1"/>
          </p:cNvSpPr>
          <p:nvPr>
            <p:ph type="sldNum" sz="quarter" idx="5"/>
          </p:nvPr>
        </p:nvSpPr>
        <p:spPr/>
        <p:txBody>
          <a:bodyPr/>
          <a:lstStyle/>
          <a:p>
            <a:fld id="{5B5BD4FA-ECBD-1449-BAF0-49B8DBF74376}" type="slidenum">
              <a:rPr lang="en-US" smtClean="0"/>
              <a:t>43</a:t>
            </a:fld>
            <a:endParaRPr lang="en-US" dirty="0"/>
          </a:p>
        </p:txBody>
      </p:sp>
    </p:spTree>
    <p:extLst>
      <p:ext uri="{BB962C8B-B14F-4D97-AF65-F5344CB8AC3E}">
        <p14:creationId xmlns:p14="http://schemas.microsoft.com/office/powerpoint/2010/main" val="39954441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Largest tenure group is 2-5 years. </a:t>
            </a:r>
          </a:p>
          <a:p>
            <a:endParaRPr lang="en-US" dirty="0"/>
          </a:p>
        </p:txBody>
      </p:sp>
      <p:sp>
        <p:nvSpPr>
          <p:cNvPr id="4" name="Slide Number Placeholder 3"/>
          <p:cNvSpPr>
            <a:spLocks noGrp="1"/>
          </p:cNvSpPr>
          <p:nvPr>
            <p:ph type="sldNum" sz="quarter" idx="5"/>
          </p:nvPr>
        </p:nvSpPr>
        <p:spPr/>
        <p:txBody>
          <a:bodyPr/>
          <a:lstStyle/>
          <a:p>
            <a:fld id="{5B5BD4FA-ECBD-1449-BAF0-49B8DBF74376}" type="slidenum">
              <a:rPr lang="en-US" smtClean="0"/>
              <a:t>44</a:t>
            </a:fld>
            <a:endParaRPr lang="en-US" dirty="0"/>
          </a:p>
        </p:txBody>
      </p:sp>
    </p:spTree>
    <p:extLst>
      <p:ext uri="{BB962C8B-B14F-4D97-AF65-F5344CB8AC3E}">
        <p14:creationId xmlns:p14="http://schemas.microsoft.com/office/powerpoint/2010/main" val="5708318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Largest tenure group is 5-10 years and 10-20 years. </a:t>
            </a:r>
          </a:p>
          <a:p>
            <a:endParaRPr lang="en-US" dirty="0"/>
          </a:p>
        </p:txBody>
      </p:sp>
      <p:sp>
        <p:nvSpPr>
          <p:cNvPr id="4" name="Slide Number Placeholder 3"/>
          <p:cNvSpPr>
            <a:spLocks noGrp="1"/>
          </p:cNvSpPr>
          <p:nvPr>
            <p:ph type="sldNum" sz="quarter" idx="5"/>
          </p:nvPr>
        </p:nvSpPr>
        <p:spPr/>
        <p:txBody>
          <a:bodyPr/>
          <a:lstStyle/>
          <a:p>
            <a:fld id="{5B5BD4FA-ECBD-1449-BAF0-49B8DBF74376}" type="slidenum">
              <a:rPr lang="en-US" smtClean="0"/>
              <a:t>45</a:t>
            </a:fld>
            <a:endParaRPr lang="en-US" dirty="0"/>
          </a:p>
        </p:txBody>
      </p:sp>
    </p:spTree>
    <p:extLst>
      <p:ext uri="{BB962C8B-B14F-4D97-AF65-F5344CB8AC3E}">
        <p14:creationId xmlns:p14="http://schemas.microsoft.com/office/powerpoint/2010/main" val="2872369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BD4FA-ECBD-1449-BAF0-49B8DBF74376}" type="slidenum">
              <a:rPr lang="en-US" smtClean="0"/>
              <a:t>46</a:t>
            </a:fld>
            <a:endParaRPr lang="en-US" dirty="0"/>
          </a:p>
        </p:txBody>
      </p:sp>
    </p:spTree>
    <p:extLst>
      <p:ext uri="{BB962C8B-B14F-4D97-AF65-F5344CB8AC3E}">
        <p14:creationId xmlns:p14="http://schemas.microsoft.com/office/powerpoint/2010/main" val="9315977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BD4FA-ECBD-1449-BAF0-49B8DBF74376}" type="slidenum">
              <a:rPr lang="en-US" smtClean="0"/>
              <a:t>47</a:t>
            </a:fld>
            <a:endParaRPr lang="en-US" dirty="0"/>
          </a:p>
        </p:txBody>
      </p:sp>
    </p:spTree>
    <p:extLst>
      <p:ext uri="{BB962C8B-B14F-4D97-AF65-F5344CB8AC3E}">
        <p14:creationId xmlns:p14="http://schemas.microsoft.com/office/powerpoint/2010/main" val="14403896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BD4FA-ECBD-1449-BAF0-49B8DBF74376}" type="slidenum">
              <a:rPr lang="en-US" smtClean="0"/>
              <a:t>48</a:t>
            </a:fld>
            <a:endParaRPr lang="en-US" dirty="0"/>
          </a:p>
        </p:txBody>
      </p:sp>
    </p:spTree>
    <p:extLst>
      <p:ext uri="{BB962C8B-B14F-4D97-AF65-F5344CB8AC3E}">
        <p14:creationId xmlns:p14="http://schemas.microsoft.com/office/powerpoint/2010/main" val="7400840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eriod"/>
            </a:pPr>
            <a:r>
              <a:rPr lang="en-US" sz="1800" dirty="0">
                <a:effectLst/>
                <a:latin typeface="Calibri" panose="020F0502020204030204" pitchFamily="34" charset="0"/>
                <a:ea typeface="Times New Roman" panose="02020603050405020304" pitchFamily="18" charset="0"/>
              </a:rPr>
              <a:t>We added DFCS Recruiting Coordinators for a period of October 2021 – April 2022 to assist HM with interviews, reference checks, and uploaded hiring packets in the ATS. </a:t>
            </a:r>
          </a:p>
          <a:p>
            <a:pPr marL="342900" marR="0" lvl="0" indent="-342900">
              <a:spcBef>
                <a:spcPts val="0"/>
              </a:spcBef>
              <a:spcAft>
                <a:spcPts val="0"/>
              </a:spcAft>
              <a:buFont typeface="+mj-lt"/>
              <a:buAutoNum type="arabicPeriod"/>
            </a:pPr>
            <a:r>
              <a:rPr lang="en-US" sz="1800" dirty="0">
                <a:effectLst/>
                <a:latin typeface="Calibri" panose="020F0502020204030204" pitchFamily="34" charset="0"/>
                <a:ea typeface="Times New Roman" panose="02020603050405020304" pitchFamily="18" charset="0"/>
              </a:rPr>
              <a:t>Established HM SLAs to compliment HR SLAs: </a:t>
            </a:r>
          </a:p>
          <a:p>
            <a:pPr marL="800100" marR="0" lvl="1" indent="-342900">
              <a:spcBef>
                <a:spcPts val="0"/>
              </a:spcBef>
              <a:spcAft>
                <a:spcPts val="0"/>
              </a:spcAft>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rPr>
              <a:t>Within 3 days of receipt of candidate referrals, review referred candidates and identify candidates of interest</a:t>
            </a:r>
            <a:endParaRPr lang="en-US" sz="1800" dirty="0">
              <a:effectLst/>
              <a:latin typeface="Calibri" panose="020F0502020204030204" pitchFamily="34" charset="0"/>
              <a:ea typeface="Calibri" panose="020F0502020204030204" pitchFamily="34" charset="0"/>
            </a:endParaRPr>
          </a:p>
          <a:p>
            <a:pPr marL="800100" marR="0" lvl="1" indent="-342900">
              <a:spcBef>
                <a:spcPts val="0"/>
              </a:spcBef>
              <a:spcAft>
                <a:spcPts val="0"/>
              </a:spcAft>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rPr>
              <a:t>Day(s) 4-5, provide a list to your Recruiting Coordinator (RC) of candidates you want to interview for them to update HR PASS</a:t>
            </a:r>
            <a:endParaRPr lang="en-US" sz="1800" dirty="0">
              <a:effectLst/>
              <a:latin typeface="Calibri" panose="020F0502020204030204" pitchFamily="34" charset="0"/>
              <a:ea typeface="Calibri" panose="020F0502020204030204" pitchFamily="34" charset="0"/>
            </a:endParaRPr>
          </a:p>
          <a:p>
            <a:pPr marL="800100" marR="0" lvl="1" indent="-342900">
              <a:spcBef>
                <a:spcPts val="0"/>
              </a:spcBef>
              <a:spcAft>
                <a:spcPts val="0"/>
              </a:spcAft>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rPr>
              <a:t>Day(s) 6-10, schedule interviews, identify candidate for position, collect interview documentation, complete reference checks (48hrs turnaround), and upload documents to HR PASS</a:t>
            </a:r>
            <a:endParaRPr lang="en-US" sz="1800" dirty="0">
              <a:effectLst/>
              <a:latin typeface="Calibri" panose="020F0502020204030204" pitchFamily="34" charset="0"/>
              <a:ea typeface="Calibri" panose="020F0502020204030204" pitchFamily="34" charset="0"/>
            </a:endParaRPr>
          </a:p>
          <a:p>
            <a:pPr marL="800100" marR="0" lvl="1" indent="-342900">
              <a:spcBef>
                <a:spcPts val="0"/>
              </a:spcBef>
              <a:spcAft>
                <a:spcPts val="0"/>
              </a:spcAft>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rPr>
              <a:t>Day(s) 13-15, DFCS Staff Resource Management (SRM) Team will initiate and submit the hiring form.  </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5B5BD4FA-ECBD-1449-BAF0-49B8DBF74376}" type="slidenum">
              <a:rPr lang="en-US" smtClean="0"/>
              <a:t>51</a:t>
            </a:fld>
            <a:endParaRPr lang="en-US"/>
          </a:p>
        </p:txBody>
      </p:sp>
    </p:spTree>
    <p:extLst>
      <p:ext uri="{BB962C8B-B14F-4D97-AF65-F5344CB8AC3E}">
        <p14:creationId xmlns:p14="http://schemas.microsoft.com/office/powerpoint/2010/main" val="16662387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hiring/retention/recruiting environment - Our competition looks much different than ever before.  Prior, it was only other state agency, federal government, local government, and/or private family service and child welfare organizations,.  Now its…Chick-Fil-A, Walmart, Amazon and Target.  After implementing a $15 an hour minimum wage across all stores in 2020, on February 28, 2022, Target announced a new starting hourly wage range of $15 ($31,200) to $24 ($49,950) for hourly employees in stores, supply chain facilities and corporate headquarters. Offer educational assistance, employee free health benefits, etc.</a:t>
            </a:r>
          </a:p>
        </p:txBody>
      </p:sp>
      <p:sp>
        <p:nvSpPr>
          <p:cNvPr id="4" name="Slide Number Placeholder 3"/>
          <p:cNvSpPr>
            <a:spLocks noGrp="1"/>
          </p:cNvSpPr>
          <p:nvPr>
            <p:ph type="sldNum" sz="quarter" idx="5"/>
          </p:nvPr>
        </p:nvSpPr>
        <p:spPr/>
        <p:txBody>
          <a:bodyPr/>
          <a:lstStyle/>
          <a:p>
            <a:fld id="{5B5BD4FA-ECBD-1449-BAF0-49B8DBF74376}" type="slidenum">
              <a:rPr lang="en-US" smtClean="0"/>
              <a:t>52</a:t>
            </a:fld>
            <a:endParaRPr lang="en-US" dirty="0"/>
          </a:p>
        </p:txBody>
      </p:sp>
    </p:spTree>
    <p:extLst>
      <p:ext uri="{BB962C8B-B14F-4D97-AF65-F5344CB8AC3E}">
        <p14:creationId xmlns:p14="http://schemas.microsoft.com/office/powerpoint/2010/main" val="3924175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BD4FA-ECBD-1449-BAF0-49B8DBF74376}" type="slidenum">
              <a:rPr lang="en-US" smtClean="0"/>
              <a:t>9</a:t>
            </a:fld>
            <a:endParaRPr lang="en-US"/>
          </a:p>
        </p:txBody>
      </p:sp>
    </p:spTree>
    <p:extLst>
      <p:ext uri="{BB962C8B-B14F-4D97-AF65-F5344CB8AC3E}">
        <p14:creationId xmlns:p14="http://schemas.microsoft.com/office/powerpoint/2010/main" val="32894639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BD4FA-ECBD-1449-BAF0-49B8DBF74376}" type="slidenum">
              <a:rPr lang="en-US" smtClean="0"/>
              <a:t>53</a:t>
            </a:fld>
            <a:endParaRPr lang="en-US" dirty="0"/>
          </a:p>
        </p:txBody>
      </p:sp>
    </p:spTree>
    <p:extLst>
      <p:ext uri="{BB962C8B-B14F-4D97-AF65-F5344CB8AC3E}">
        <p14:creationId xmlns:p14="http://schemas.microsoft.com/office/powerpoint/2010/main" val="38483672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BD4FA-ECBD-1449-BAF0-49B8DBF74376}" type="slidenum">
              <a:rPr lang="en-US" smtClean="0"/>
              <a:t>54</a:t>
            </a:fld>
            <a:endParaRPr lang="en-US" dirty="0"/>
          </a:p>
        </p:txBody>
      </p:sp>
    </p:spTree>
    <p:extLst>
      <p:ext uri="{BB962C8B-B14F-4D97-AF65-F5344CB8AC3E}">
        <p14:creationId xmlns:p14="http://schemas.microsoft.com/office/powerpoint/2010/main" val="10333665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solidFill>
                <a:srgbClr val="000000"/>
              </a:solidFill>
              <a:latin typeface="Calibri" panose="020F0502020204030204" pitchFamily="34" charset="0"/>
            </a:endParaRPr>
          </a:p>
          <a:p>
            <a:r>
              <a:rPr lang="en-US" sz="1800" b="1" i="0" u="none" strike="noStrike" baseline="0" dirty="0">
                <a:solidFill>
                  <a:srgbClr val="000000"/>
                </a:solidFill>
                <a:latin typeface="Calibri" panose="020F0502020204030204" pitchFamily="34" charset="0"/>
              </a:rPr>
              <a:t>DFCS Qualifications: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SSS2 - Two (2) continuous years of experience at lower level SSS1 with GA DFCS or public child welfare experience from another state.</a:t>
            </a:r>
          </a:p>
          <a:p>
            <a:r>
              <a:rPr lang="en-US" sz="1800" b="0" i="0" u="none" strike="noStrike" baseline="0" dirty="0">
                <a:solidFill>
                  <a:srgbClr val="000000"/>
                </a:solidFill>
                <a:latin typeface="Calibri" panose="020F0502020204030204" pitchFamily="34" charset="0"/>
              </a:rPr>
              <a:t>SSS3 - Five (5) continuous years of experience at lower level SSS1/2 with GA DFCS or public child welfare experience from another state</a:t>
            </a:r>
          </a:p>
          <a:p>
            <a:pPr algn="l"/>
            <a:r>
              <a:rPr lang="en-US" sz="1800" b="0" i="0" u="none" strike="noStrike" baseline="0" dirty="0">
                <a:solidFill>
                  <a:srgbClr val="000000"/>
                </a:solidFill>
                <a:latin typeface="Calibri" panose="020F0502020204030204" pitchFamily="34" charset="0"/>
              </a:rPr>
              <a:t>SSS Supervisor - Two (2) years of experience at lower level SSS2/3 with GA DFCS or public child welfare experience from another state</a:t>
            </a:r>
          </a:p>
          <a:p>
            <a:endParaRPr lang="en-US" sz="1800" b="0" i="0" u="none" strike="noStrike" baseline="0" dirty="0">
              <a:solidFill>
                <a:srgbClr val="000000"/>
              </a:solidFill>
              <a:latin typeface="Calibri" panose="020F0502020204030204" pitchFamily="34" charset="0"/>
            </a:endParaRPr>
          </a:p>
          <a:p>
            <a:pPr algn="l"/>
            <a:endParaRPr lang="en-US" sz="1800" b="0" i="0" u="none" strike="noStrike" baseline="0" dirty="0">
              <a:solidFill>
                <a:srgbClr val="000000"/>
              </a:solidFill>
              <a:latin typeface="Calibri" panose="020F0502020204030204" pitchFamily="34" charset="0"/>
            </a:endParaRPr>
          </a:p>
          <a:p>
            <a:endParaRPr lang="en-US" sz="1800" b="0" i="0" u="none" strike="noStrike" baseline="0" dirty="0">
              <a:solidFill>
                <a:srgbClr val="000000"/>
              </a:solidFill>
              <a:latin typeface="Calibri" panose="020F0502020204030204" pitchFamily="34" charset="0"/>
            </a:endParaRPr>
          </a:p>
          <a:p>
            <a:endParaRPr lang="en-US" sz="1800" b="0" i="0" u="none" strike="noStrike" baseline="0" dirty="0">
              <a:solidFill>
                <a:srgbClr val="000000"/>
              </a:solidFill>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5B5BD4FA-ECBD-1449-BAF0-49B8DBF74376}" type="slidenum">
              <a:rPr lang="en-US" smtClean="0"/>
              <a:t>55</a:t>
            </a:fld>
            <a:endParaRPr lang="en-US" dirty="0"/>
          </a:p>
        </p:txBody>
      </p:sp>
    </p:spTree>
    <p:extLst>
      <p:ext uri="{BB962C8B-B14F-4D97-AF65-F5344CB8AC3E}">
        <p14:creationId xmlns:p14="http://schemas.microsoft.com/office/powerpoint/2010/main" val="34267169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solidFill>
                <a:srgbClr val="000000"/>
              </a:solidFill>
              <a:latin typeface="Calibri" panose="020F0502020204030204" pitchFamily="34" charset="0"/>
            </a:endParaRPr>
          </a:p>
          <a:p>
            <a:r>
              <a:rPr lang="en-US" sz="1800" b="1" i="0" u="none" strike="noStrike" baseline="0" dirty="0">
                <a:solidFill>
                  <a:srgbClr val="000000"/>
                </a:solidFill>
                <a:latin typeface="Calibri" panose="020F0502020204030204" pitchFamily="34" charset="0"/>
              </a:rPr>
              <a:t>DFCS Qualifications: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SSS2 - Two (2) continuous years of experience at lower level SSS1 with GA DFCS or public child welfare experience from another state.</a:t>
            </a:r>
          </a:p>
          <a:p>
            <a:r>
              <a:rPr lang="en-US" sz="1800" b="0" i="0" u="none" strike="noStrike" baseline="0" dirty="0">
                <a:solidFill>
                  <a:srgbClr val="000000"/>
                </a:solidFill>
                <a:latin typeface="Calibri" panose="020F0502020204030204" pitchFamily="34" charset="0"/>
              </a:rPr>
              <a:t>SSS3 - Five (5) continuous years of experience at lower level SSS1/2 with GA DFCS or public child welfare experience from another state</a:t>
            </a:r>
          </a:p>
          <a:p>
            <a:pPr algn="l"/>
            <a:r>
              <a:rPr lang="en-US" sz="1800" b="0" i="0" u="none" strike="noStrike" baseline="0" dirty="0">
                <a:solidFill>
                  <a:srgbClr val="000000"/>
                </a:solidFill>
                <a:latin typeface="Calibri" panose="020F0502020204030204" pitchFamily="34" charset="0"/>
              </a:rPr>
              <a:t>SSS Supervisor - Two (2) years of experience at lower level SSS2/3 with GA DFCS or public child welfare experience from another state</a:t>
            </a:r>
          </a:p>
          <a:p>
            <a:endParaRPr lang="en-US" sz="1800" b="0" i="0" u="none" strike="noStrike" baseline="0" dirty="0">
              <a:solidFill>
                <a:srgbClr val="000000"/>
              </a:solidFill>
              <a:latin typeface="Calibri" panose="020F0502020204030204" pitchFamily="34" charset="0"/>
            </a:endParaRPr>
          </a:p>
          <a:p>
            <a:pPr algn="l"/>
            <a:endParaRPr lang="en-US" sz="1800" b="0" i="0" u="none" strike="noStrike" baseline="0" dirty="0">
              <a:solidFill>
                <a:srgbClr val="000000"/>
              </a:solidFill>
              <a:latin typeface="Calibri" panose="020F0502020204030204" pitchFamily="34" charset="0"/>
            </a:endParaRPr>
          </a:p>
          <a:p>
            <a:endParaRPr lang="en-US" sz="1800" b="0" i="0" u="none" strike="noStrike" baseline="0" dirty="0">
              <a:solidFill>
                <a:srgbClr val="000000"/>
              </a:solidFill>
              <a:latin typeface="Calibri" panose="020F0502020204030204" pitchFamily="34" charset="0"/>
            </a:endParaRPr>
          </a:p>
          <a:p>
            <a:endParaRPr lang="en-US" sz="1800" b="0" i="0" u="none" strike="noStrike" baseline="0" dirty="0">
              <a:solidFill>
                <a:srgbClr val="000000"/>
              </a:solidFill>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5B5BD4FA-ECBD-1449-BAF0-49B8DBF74376}" type="slidenum">
              <a:rPr lang="en-US" smtClean="0"/>
              <a:t>56</a:t>
            </a:fld>
            <a:endParaRPr lang="en-US" dirty="0"/>
          </a:p>
        </p:txBody>
      </p:sp>
    </p:spTree>
    <p:extLst>
      <p:ext uri="{BB962C8B-B14F-4D97-AF65-F5344CB8AC3E}">
        <p14:creationId xmlns:p14="http://schemas.microsoft.com/office/powerpoint/2010/main" val="8127540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BD4FA-ECBD-1449-BAF0-49B8DBF74376}" type="slidenum">
              <a:rPr lang="en-US" smtClean="0"/>
              <a:t>65</a:t>
            </a:fld>
            <a:endParaRPr lang="en-US"/>
          </a:p>
        </p:txBody>
      </p:sp>
    </p:spTree>
    <p:extLst>
      <p:ext uri="{BB962C8B-B14F-4D97-AF65-F5344CB8AC3E}">
        <p14:creationId xmlns:p14="http://schemas.microsoft.com/office/powerpoint/2010/main" val="30436225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BD4FA-ECBD-1449-BAF0-49B8DBF74376}" type="slidenum">
              <a:rPr lang="en-US" smtClean="0"/>
              <a:t>66</a:t>
            </a:fld>
            <a:endParaRPr lang="en-US"/>
          </a:p>
        </p:txBody>
      </p:sp>
    </p:spTree>
    <p:extLst>
      <p:ext uri="{BB962C8B-B14F-4D97-AF65-F5344CB8AC3E}">
        <p14:creationId xmlns:p14="http://schemas.microsoft.com/office/powerpoint/2010/main" val="35784456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BD4FA-ECBD-1449-BAF0-49B8DBF74376}" type="slidenum">
              <a:rPr lang="en-US" smtClean="0"/>
              <a:t>67</a:t>
            </a:fld>
            <a:endParaRPr lang="en-US"/>
          </a:p>
        </p:txBody>
      </p:sp>
    </p:spTree>
    <p:extLst>
      <p:ext uri="{BB962C8B-B14F-4D97-AF65-F5344CB8AC3E}">
        <p14:creationId xmlns:p14="http://schemas.microsoft.com/office/powerpoint/2010/main" val="12113190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BD4FA-ECBD-1449-BAF0-49B8DBF74376}" type="slidenum">
              <a:rPr lang="en-US" smtClean="0"/>
              <a:t>68</a:t>
            </a:fld>
            <a:endParaRPr lang="en-US"/>
          </a:p>
        </p:txBody>
      </p:sp>
    </p:spTree>
    <p:extLst>
      <p:ext uri="{BB962C8B-B14F-4D97-AF65-F5344CB8AC3E}">
        <p14:creationId xmlns:p14="http://schemas.microsoft.com/office/powerpoint/2010/main" val="39234248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BD4FA-ECBD-1449-BAF0-49B8DBF74376}" type="slidenum">
              <a:rPr lang="en-US" smtClean="0"/>
              <a:t>69</a:t>
            </a:fld>
            <a:endParaRPr lang="en-US"/>
          </a:p>
        </p:txBody>
      </p:sp>
    </p:spTree>
    <p:extLst>
      <p:ext uri="{BB962C8B-B14F-4D97-AF65-F5344CB8AC3E}">
        <p14:creationId xmlns:p14="http://schemas.microsoft.com/office/powerpoint/2010/main" val="10897859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BD4FA-ECBD-1449-BAF0-49B8DBF74376}" type="slidenum">
              <a:rPr lang="en-US" smtClean="0"/>
              <a:t>74</a:t>
            </a:fld>
            <a:endParaRPr lang="en-US"/>
          </a:p>
        </p:txBody>
      </p:sp>
    </p:spTree>
    <p:extLst>
      <p:ext uri="{BB962C8B-B14F-4D97-AF65-F5344CB8AC3E}">
        <p14:creationId xmlns:p14="http://schemas.microsoft.com/office/powerpoint/2010/main" val="3549607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71E304-3EAD-41F4-A70D-501026EE0B02}" type="slidenum">
              <a:rPr lang="en-US" smtClean="0"/>
              <a:t>14</a:t>
            </a:fld>
            <a:endParaRPr lang="en-US"/>
          </a:p>
        </p:txBody>
      </p:sp>
    </p:spTree>
    <p:extLst>
      <p:ext uri="{BB962C8B-B14F-4D97-AF65-F5344CB8AC3E}">
        <p14:creationId xmlns:p14="http://schemas.microsoft.com/office/powerpoint/2010/main" val="3566658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71E304-3EAD-41F4-A70D-501026EE0B02}" type="slidenum">
              <a:rPr lang="en-US" smtClean="0"/>
              <a:t>16</a:t>
            </a:fld>
            <a:endParaRPr lang="en-US"/>
          </a:p>
        </p:txBody>
      </p:sp>
    </p:spTree>
    <p:extLst>
      <p:ext uri="{BB962C8B-B14F-4D97-AF65-F5344CB8AC3E}">
        <p14:creationId xmlns:p14="http://schemas.microsoft.com/office/powerpoint/2010/main" val="2761716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Can remove this chart (as requested). </a:t>
            </a:r>
          </a:p>
          <a:p>
            <a:endParaRPr lang="en-US" dirty="0"/>
          </a:p>
        </p:txBody>
      </p:sp>
      <p:sp>
        <p:nvSpPr>
          <p:cNvPr id="4" name="Slide Number Placeholder 3"/>
          <p:cNvSpPr>
            <a:spLocks noGrp="1"/>
          </p:cNvSpPr>
          <p:nvPr>
            <p:ph type="sldNum" sz="quarter" idx="5"/>
          </p:nvPr>
        </p:nvSpPr>
        <p:spPr/>
        <p:txBody>
          <a:bodyPr/>
          <a:lstStyle/>
          <a:p>
            <a:fld id="{A471E304-3EAD-41F4-A70D-501026EE0B02}" type="slidenum">
              <a:rPr lang="en-US" smtClean="0"/>
              <a:t>19</a:t>
            </a:fld>
            <a:endParaRPr lang="en-US"/>
          </a:p>
        </p:txBody>
      </p:sp>
    </p:spTree>
    <p:extLst>
      <p:ext uri="{BB962C8B-B14F-4D97-AF65-F5344CB8AC3E}">
        <p14:creationId xmlns:p14="http://schemas.microsoft.com/office/powerpoint/2010/main" val="340262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71E304-3EAD-41F4-A70D-501026EE0B02}" type="slidenum">
              <a:rPr lang="en-US" smtClean="0"/>
              <a:t>20</a:t>
            </a:fld>
            <a:endParaRPr lang="en-US"/>
          </a:p>
        </p:txBody>
      </p:sp>
    </p:spTree>
    <p:extLst>
      <p:ext uri="{BB962C8B-B14F-4D97-AF65-F5344CB8AC3E}">
        <p14:creationId xmlns:p14="http://schemas.microsoft.com/office/powerpoint/2010/main" val="1018662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71E304-3EAD-41F4-A70D-501026EE0B02}" type="slidenum">
              <a:rPr lang="en-US" smtClean="0"/>
              <a:t>21</a:t>
            </a:fld>
            <a:endParaRPr lang="en-US"/>
          </a:p>
        </p:txBody>
      </p:sp>
    </p:spTree>
    <p:extLst>
      <p:ext uri="{BB962C8B-B14F-4D97-AF65-F5344CB8AC3E}">
        <p14:creationId xmlns:p14="http://schemas.microsoft.com/office/powerpoint/2010/main" val="1477470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71E304-3EAD-41F4-A70D-501026EE0B02}" type="slidenum">
              <a:rPr lang="en-US" smtClean="0"/>
              <a:t>22</a:t>
            </a:fld>
            <a:endParaRPr lang="en-US"/>
          </a:p>
        </p:txBody>
      </p:sp>
    </p:spTree>
    <p:extLst>
      <p:ext uri="{BB962C8B-B14F-4D97-AF65-F5344CB8AC3E}">
        <p14:creationId xmlns:p14="http://schemas.microsoft.com/office/powerpoint/2010/main" val="22367636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DHS Option 1.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4" name="Date Placeholder 3"/>
          <p:cNvSpPr>
            <a:spLocks noGrp="1"/>
          </p:cNvSpPr>
          <p:nvPr>
            <p:ph type="dt" sz="half" idx="13"/>
          </p:nvPr>
        </p:nvSpPr>
        <p:spPr>
          <a:xfrm>
            <a:off x="8813800" y="6540500"/>
            <a:ext cx="3358371" cy="317500"/>
          </a:xfrm>
        </p:spPr>
        <p:txBody>
          <a:bodyPr/>
          <a:lstStyle>
            <a:lvl1pPr algn="r">
              <a:defRPr>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1836774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Title Slide_OC Option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2" name="TextBox 1"/>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a:t>
            </a:r>
            <a:r>
              <a:rPr lang="en-US" b="0" i="0" baseline="0" dirty="0">
                <a:solidFill>
                  <a:schemeClr val="bg1"/>
                </a:solidFill>
                <a:latin typeface="Arial" charset="0"/>
                <a:ea typeface="Arial" charset="0"/>
                <a:cs typeface="Arial" charset="0"/>
              </a:rPr>
              <a:t>Communications</a:t>
            </a:r>
            <a:endParaRPr lang="en-US" b="0" i="0" dirty="0">
              <a:solidFill>
                <a:schemeClr val="bg1"/>
              </a:solidFill>
              <a:latin typeface="Arial" charset="0"/>
              <a:ea typeface="Arial" charset="0"/>
              <a:cs typeface="Arial" charset="0"/>
            </a:endParaRPr>
          </a:p>
        </p:txBody>
      </p:sp>
      <p:sp>
        <p:nvSpPr>
          <p:cNvPr id="10"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38926790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ntent Slide 2 Column Orang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349623" y="256185"/>
            <a:ext cx="11497235" cy="1033368"/>
          </a:xfrm>
        </p:spPr>
        <p:txBody>
          <a:bodyPr>
            <a:normAutofit/>
          </a:bodyPr>
          <a:lstStyle>
            <a:lvl1pPr algn="ctr">
              <a:defRPr sz="4000" b="1" i="0">
                <a:latin typeface="Arial Black" charset="0"/>
                <a:ea typeface="Arial Black" charset="0"/>
                <a:cs typeface="Arial Black" charset="0"/>
              </a:defRPr>
            </a:lvl1pPr>
          </a:lstStyle>
          <a:p>
            <a:r>
              <a:rPr lang="en-US" dirty="0"/>
              <a:t>Slide title goes here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7149" y="6241153"/>
            <a:ext cx="584948" cy="584948"/>
          </a:xfrm>
          <a:prstGeom prst="rect">
            <a:avLst/>
          </a:prstGeom>
        </p:spPr>
      </p:pic>
      <p:cxnSp>
        <p:nvCxnSpPr>
          <p:cNvPr id="9" name="Straight Connector 8"/>
          <p:cNvCxnSpPr/>
          <p:nvPr userDrawn="1"/>
        </p:nvCxnSpPr>
        <p:spPr>
          <a:xfrm>
            <a:off x="11376837" y="6510940"/>
            <a:ext cx="0" cy="259972"/>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nvSpPr>
        <p:spPr>
          <a:xfrm>
            <a:off x="11487150" y="6480462"/>
            <a:ext cx="585788" cy="307777"/>
          </a:xfrm>
          <a:prstGeom prst="rect">
            <a:avLst/>
          </a:prstGeom>
          <a:noFill/>
        </p:spPr>
        <p:txBody>
          <a:bodyPr wrap="square" rtlCol="0">
            <a:spAutoFit/>
          </a:bodyPr>
          <a:lstStyle/>
          <a:p>
            <a:fld id="{15209312-FEBA-6D4B-8361-CC24BE43BAEF}" type="slidenum">
              <a:rPr lang="en-US" sz="1400" smtClean="0">
                <a:solidFill>
                  <a:schemeClr val="bg1"/>
                </a:solidFill>
                <a:latin typeface="Arial" charset="0"/>
                <a:ea typeface="Arial" charset="0"/>
                <a:cs typeface="Arial" charset="0"/>
              </a:rPr>
              <a:t>‹#›</a:t>
            </a:fld>
            <a:endParaRPr lang="en-US" sz="1400" dirty="0">
              <a:solidFill>
                <a:schemeClr val="bg1"/>
              </a:solidFill>
              <a:latin typeface="Arial" charset="0"/>
              <a:ea typeface="Arial" charset="0"/>
              <a:cs typeface="Arial" charset="0"/>
            </a:endParaRPr>
          </a:p>
        </p:txBody>
      </p:sp>
      <p:sp>
        <p:nvSpPr>
          <p:cNvPr id="13" name="Content Placeholder 2"/>
          <p:cNvSpPr>
            <a:spLocks noGrp="1"/>
          </p:cNvSpPr>
          <p:nvPr>
            <p:ph sz="half" idx="1"/>
          </p:nvPr>
        </p:nvSpPr>
        <p:spPr>
          <a:xfrm>
            <a:off x="349623" y="1289553"/>
            <a:ext cx="5441577" cy="4887411"/>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3"/>
          <p:cNvSpPr>
            <a:spLocks noGrp="1"/>
          </p:cNvSpPr>
          <p:nvPr>
            <p:ph sz="half" idx="2"/>
          </p:nvPr>
        </p:nvSpPr>
        <p:spPr>
          <a:xfrm>
            <a:off x="5976730" y="1289553"/>
            <a:ext cx="5870128" cy="4887411"/>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642097" y="6492037"/>
            <a:ext cx="3976202" cy="292388"/>
          </a:xfrm>
          <a:prstGeom prst="rect">
            <a:avLst/>
          </a:prstGeom>
          <a:noFill/>
        </p:spPr>
        <p:txBody>
          <a:bodyPr wrap="square" rtlCol="0">
            <a:spAutoFit/>
          </a:bodyPr>
          <a:lstStyle/>
          <a:p>
            <a:r>
              <a:rPr lang="en-US" sz="1300" b="1" i="0" dirty="0">
                <a:solidFill>
                  <a:schemeClr val="bg1"/>
                </a:solidFill>
                <a:latin typeface="Arial Black" charset="0"/>
                <a:ea typeface="Arial Black" charset="0"/>
                <a:cs typeface="Arial Black" charset="0"/>
              </a:rPr>
              <a:t>Georgia Department of Human Services </a:t>
            </a:r>
            <a:r>
              <a:rPr lang="en-US" sz="1300" b="0" i="0" dirty="0">
                <a:solidFill>
                  <a:schemeClr val="bg1"/>
                </a:solidFill>
                <a:latin typeface="Arial Black" charset="0"/>
                <a:ea typeface="Arial Black" charset="0"/>
                <a:cs typeface="Arial Black" charset="0"/>
              </a:rPr>
              <a:t>| </a:t>
            </a:r>
            <a:endParaRPr lang="en-US" sz="1300" b="1" i="0" dirty="0">
              <a:solidFill>
                <a:schemeClr val="bg1"/>
              </a:solidFill>
              <a:latin typeface="Arial Black" charset="0"/>
              <a:ea typeface="Arial Black" charset="0"/>
              <a:cs typeface="Arial Black" charset="0"/>
            </a:endParaRPr>
          </a:p>
        </p:txBody>
      </p:sp>
      <p:sp>
        <p:nvSpPr>
          <p:cNvPr id="15" name="Text Placeholder 2"/>
          <p:cNvSpPr>
            <a:spLocks noGrp="1"/>
          </p:cNvSpPr>
          <p:nvPr>
            <p:ph type="body" sz="quarter" idx="10" hasCustomPrompt="1"/>
          </p:nvPr>
        </p:nvSpPr>
        <p:spPr>
          <a:xfrm>
            <a:off x="4440823" y="6510338"/>
            <a:ext cx="5845175" cy="260350"/>
          </a:xfrm>
        </p:spPr>
        <p:txBody>
          <a:bodyPr>
            <a:noAutofit/>
          </a:bodyPr>
          <a:lstStyle>
            <a:lvl1pPr marL="0" indent="0">
              <a:buNone/>
              <a:defRPr sz="1300" baseline="0">
                <a:solidFill>
                  <a:schemeClr val="bg1"/>
                </a:solidFill>
              </a:defRPr>
            </a:lvl1pPr>
          </a:lstStyle>
          <a:p>
            <a:pPr lvl="0"/>
            <a:r>
              <a:rPr lang="en-US" sz="1300" dirty="0"/>
              <a:t>Office or Division Name goes </a:t>
            </a:r>
            <a:r>
              <a:rPr lang="en-US" sz="1300" dirty="0" err="1"/>
              <a:t>herey</a:t>
            </a:r>
            <a:endParaRPr lang="en-US" dirty="0"/>
          </a:p>
        </p:txBody>
      </p:sp>
      <p:sp>
        <p:nvSpPr>
          <p:cNvPr id="17" name="Date Placeholder 1"/>
          <p:cNvSpPr>
            <a:spLocks noGrp="1"/>
          </p:cNvSpPr>
          <p:nvPr>
            <p:ph type="dt" sz="half" idx="11"/>
          </p:nvPr>
        </p:nvSpPr>
        <p:spPr>
          <a:xfrm>
            <a:off x="10007601" y="6458363"/>
            <a:ext cx="1258924" cy="365125"/>
          </a:xfrm>
        </p:spPr>
        <p:txBody>
          <a:bodyPr/>
          <a:lstStyle>
            <a:lvl1pPr algn="r">
              <a:defRPr sz="1300">
                <a:solidFill>
                  <a:schemeClr val="bg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169758348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ntent Slide 2 Column BLUE text + photo Blu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9623" y="256185"/>
            <a:ext cx="11497235" cy="1033368"/>
          </a:xfrm>
        </p:spPr>
        <p:txBody>
          <a:bodyPr>
            <a:normAutofit/>
          </a:bodyPr>
          <a:lstStyle>
            <a:lvl1pPr algn="ctr">
              <a:defRPr sz="4000" b="1" i="0">
                <a:latin typeface="Arial Black" charset="0"/>
                <a:ea typeface="Arial Black" charset="0"/>
                <a:cs typeface="Arial Black" charset="0"/>
              </a:defRPr>
            </a:lvl1pPr>
          </a:lstStyle>
          <a:p>
            <a:r>
              <a:rPr lang="en-US" dirty="0"/>
              <a:t>Slide title goes here</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7149" y="6241153"/>
            <a:ext cx="584948" cy="584948"/>
          </a:xfrm>
          <a:prstGeom prst="rect">
            <a:avLst/>
          </a:prstGeom>
        </p:spPr>
      </p:pic>
      <p:cxnSp>
        <p:nvCxnSpPr>
          <p:cNvPr id="9" name="Straight Connector 8"/>
          <p:cNvCxnSpPr/>
          <p:nvPr userDrawn="1"/>
        </p:nvCxnSpPr>
        <p:spPr>
          <a:xfrm>
            <a:off x="11376837" y="6510940"/>
            <a:ext cx="0" cy="259972"/>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11"/>
          <p:cNvSpPr>
            <a:spLocks noGrp="1"/>
          </p:cNvSpPr>
          <p:nvPr>
            <p:ph type="body" sz="quarter" idx="13"/>
          </p:nvPr>
        </p:nvSpPr>
        <p:spPr>
          <a:xfrm>
            <a:off x="349250" y="1289553"/>
            <a:ext cx="5521463" cy="4782635"/>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Box 16"/>
          <p:cNvSpPr txBox="1"/>
          <p:nvPr userDrawn="1"/>
        </p:nvSpPr>
        <p:spPr>
          <a:xfrm>
            <a:off x="11487150" y="6480462"/>
            <a:ext cx="585788" cy="307777"/>
          </a:xfrm>
          <a:prstGeom prst="rect">
            <a:avLst/>
          </a:prstGeom>
          <a:noFill/>
        </p:spPr>
        <p:txBody>
          <a:bodyPr wrap="square" rtlCol="0">
            <a:spAutoFit/>
          </a:bodyPr>
          <a:lstStyle/>
          <a:p>
            <a:fld id="{15209312-FEBA-6D4B-8361-CC24BE43BAEF}" type="slidenum">
              <a:rPr lang="en-US" sz="1400" smtClean="0">
                <a:solidFill>
                  <a:schemeClr val="bg1"/>
                </a:solidFill>
                <a:latin typeface="Arial" charset="0"/>
                <a:ea typeface="Arial" charset="0"/>
                <a:cs typeface="Arial" charset="0"/>
              </a:rPr>
              <a:t>‹#›</a:t>
            </a:fld>
            <a:endParaRPr lang="en-US" sz="1400" dirty="0">
              <a:solidFill>
                <a:schemeClr val="bg1"/>
              </a:solidFill>
              <a:latin typeface="Arial" charset="0"/>
              <a:ea typeface="Arial" charset="0"/>
              <a:cs typeface="Arial" charset="0"/>
            </a:endParaRPr>
          </a:p>
        </p:txBody>
      </p:sp>
      <p:sp>
        <p:nvSpPr>
          <p:cNvPr id="4" name="Picture Placeholder 3"/>
          <p:cNvSpPr>
            <a:spLocks noGrp="1"/>
          </p:cNvSpPr>
          <p:nvPr>
            <p:ph type="pic" sz="quarter" idx="14"/>
          </p:nvPr>
        </p:nvSpPr>
        <p:spPr>
          <a:xfrm>
            <a:off x="6227763" y="1289553"/>
            <a:ext cx="5619750" cy="4782635"/>
          </a:xfrm>
        </p:spPr>
        <p:txBody>
          <a:bodyPr/>
          <a:lstStyle>
            <a:lvl1pPr marL="0" indent="0">
              <a:buFontTx/>
              <a:buNone/>
              <a:defRPr>
                <a:latin typeface="Arial" charset="0"/>
                <a:ea typeface="Arial" charset="0"/>
                <a:cs typeface="Arial" charset="0"/>
              </a:defRPr>
            </a:lvl1pPr>
          </a:lstStyle>
          <a:p>
            <a:endParaRPr lang="en-US" dirty="0"/>
          </a:p>
        </p:txBody>
      </p:sp>
      <p:sp>
        <p:nvSpPr>
          <p:cNvPr id="10" name="TextBox 9"/>
          <p:cNvSpPr txBox="1"/>
          <p:nvPr userDrawn="1"/>
        </p:nvSpPr>
        <p:spPr>
          <a:xfrm>
            <a:off x="642097" y="6492037"/>
            <a:ext cx="3976202" cy="292388"/>
          </a:xfrm>
          <a:prstGeom prst="rect">
            <a:avLst/>
          </a:prstGeom>
          <a:noFill/>
        </p:spPr>
        <p:txBody>
          <a:bodyPr wrap="square" rtlCol="0">
            <a:spAutoFit/>
          </a:bodyPr>
          <a:lstStyle/>
          <a:p>
            <a:r>
              <a:rPr lang="en-US" sz="1300" b="1" i="0" dirty="0">
                <a:solidFill>
                  <a:schemeClr val="bg1"/>
                </a:solidFill>
                <a:latin typeface="Arial Black" charset="0"/>
                <a:ea typeface="Arial Black" charset="0"/>
                <a:cs typeface="Arial Black" charset="0"/>
              </a:rPr>
              <a:t>Georgia Department of Human Services </a:t>
            </a:r>
            <a:r>
              <a:rPr lang="en-US" sz="1300" b="0" i="0" dirty="0">
                <a:solidFill>
                  <a:schemeClr val="bg1"/>
                </a:solidFill>
                <a:latin typeface="Arial Black" charset="0"/>
                <a:ea typeface="Arial Black" charset="0"/>
                <a:cs typeface="Arial Black" charset="0"/>
              </a:rPr>
              <a:t>| </a:t>
            </a:r>
            <a:endParaRPr lang="en-US" sz="1300" b="1" i="0" dirty="0">
              <a:solidFill>
                <a:schemeClr val="bg1"/>
              </a:solidFill>
              <a:latin typeface="Arial Black" charset="0"/>
              <a:ea typeface="Arial Black" charset="0"/>
              <a:cs typeface="Arial Black" charset="0"/>
            </a:endParaRPr>
          </a:p>
        </p:txBody>
      </p:sp>
      <p:sp>
        <p:nvSpPr>
          <p:cNvPr id="11" name="Text Placeholder 2"/>
          <p:cNvSpPr>
            <a:spLocks noGrp="1"/>
          </p:cNvSpPr>
          <p:nvPr>
            <p:ph type="body" sz="quarter" idx="10" hasCustomPrompt="1"/>
          </p:nvPr>
        </p:nvSpPr>
        <p:spPr>
          <a:xfrm>
            <a:off x="4440823" y="6510338"/>
            <a:ext cx="5845175" cy="260350"/>
          </a:xfrm>
        </p:spPr>
        <p:txBody>
          <a:bodyPr>
            <a:noAutofit/>
          </a:bodyPr>
          <a:lstStyle>
            <a:lvl1pPr marL="0" indent="0">
              <a:buNone/>
              <a:defRPr sz="1300" baseline="0">
                <a:solidFill>
                  <a:schemeClr val="bg1"/>
                </a:solidFill>
              </a:defRPr>
            </a:lvl1pPr>
          </a:lstStyle>
          <a:p>
            <a:pPr lvl="0"/>
            <a:r>
              <a:rPr lang="en-US" sz="1300" dirty="0"/>
              <a:t>Office or Division Name goes </a:t>
            </a:r>
            <a:r>
              <a:rPr lang="en-US" sz="1300" dirty="0" err="1"/>
              <a:t>herey</a:t>
            </a:r>
            <a:endParaRPr lang="en-US" dirty="0"/>
          </a:p>
        </p:txBody>
      </p:sp>
      <p:sp>
        <p:nvSpPr>
          <p:cNvPr id="15" name="Date Placeholder 1"/>
          <p:cNvSpPr>
            <a:spLocks noGrp="1"/>
          </p:cNvSpPr>
          <p:nvPr>
            <p:ph type="dt" sz="half" idx="11"/>
          </p:nvPr>
        </p:nvSpPr>
        <p:spPr>
          <a:xfrm>
            <a:off x="10083801" y="6458363"/>
            <a:ext cx="1182724" cy="365125"/>
          </a:xfrm>
        </p:spPr>
        <p:txBody>
          <a:bodyPr/>
          <a:lstStyle>
            <a:lvl1pPr algn="r">
              <a:defRPr sz="1300">
                <a:solidFill>
                  <a:schemeClr val="bg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194902459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ntent Slide 2 Column GREEN text + photo Green">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9623" y="256185"/>
            <a:ext cx="11497235" cy="1033368"/>
          </a:xfrm>
        </p:spPr>
        <p:txBody>
          <a:bodyPr>
            <a:normAutofit/>
          </a:bodyPr>
          <a:lstStyle>
            <a:lvl1pPr algn="ctr">
              <a:defRPr sz="4000" b="1" i="0">
                <a:latin typeface="Arial Black" charset="0"/>
                <a:ea typeface="Arial Black" charset="0"/>
                <a:cs typeface="Arial Black" charset="0"/>
              </a:defRPr>
            </a:lvl1pPr>
          </a:lstStyle>
          <a:p>
            <a:r>
              <a:rPr lang="en-US" dirty="0"/>
              <a:t>Slide title goes here</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7149" y="6241153"/>
            <a:ext cx="584948" cy="584948"/>
          </a:xfrm>
          <a:prstGeom prst="rect">
            <a:avLst/>
          </a:prstGeom>
        </p:spPr>
      </p:pic>
      <p:cxnSp>
        <p:nvCxnSpPr>
          <p:cNvPr id="9" name="Straight Connector 8"/>
          <p:cNvCxnSpPr/>
          <p:nvPr userDrawn="1"/>
        </p:nvCxnSpPr>
        <p:spPr>
          <a:xfrm>
            <a:off x="11376837" y="6510940"/>
            <a:ext cx="0" cy="259972"/>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11"/>
          <p:cNvSpPr>
            <a:spLocks noGrp="1"/>
          </p:cNvSpPr>
          <p:nvPr>
            <p:ph type="body" sz="quarter" idx="13"/>
          </p:nvPr>
        </p:nvSpPr>
        <p:spPr>
          <a:xfrm>
            <a:off x="349250" y="1289553"/>
            <a:ext cx="5521463" cy="4782635"/>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Box 16"/>
          <p:cNvSpPr txBox="1"/>
          <p:nvPr userDrawn="1"/>
        </p:nvSpPr>
        <p:spPr>
          <a:xfrm>
            <a:off x="11487150" y="6480462"/>
            <a:ext cx="585788" cy="307777"/>
          </a:xfrm>
          <a:prstGeom prst="rect">
            <a:avLst/>
          </a:prstGeom>
          <a:noFill/>
        </p:spPr>
        <p:txBody>
          <a:bodyPr wrap="square" rtlCol="0">
            <a:spAutoFit/>
          </a:bodyPr>
          <a:lstStyle/>
          <a:p>
            <a:fld id="{15209312-FEBA-6D4B-8361-CC24BE43BAEF}" type="slidenum">
              <a:rPr lang="en-US" sz="1400" smtClean="0">
                <a:solidFill>
                  <a:schemeClr val="bg1"/>
                </a:solidFill>
                <a:latin typeface="Arial" charset="0"/>
                <a:ea typeface="Arial" charset="0"/>
                <a:cs typeface="Arial" charset="0"/>
              </a:rPr>
              <a:t>‹#›</a:t>
            </a:fld>
            <a:endParaRPr lang="en-US" sz="1400" dirty="0">
              <a:solidFill>
                <a:schemeClr val="bg1"/>
              </a:solidFill>
              <a:latin typeface="Arial" charset="0"/>
              <a:ea typeface="Arial" charset="0"/>
              <a:cs typeface="Arial" charset="0"/>
            </a:endParaRPr>
          </a:p>
        </p:txBody>
      </p:sp>
      <p:sp>
        <p:nvSpPr>
          <p:cNvPr id="4" name="Picture Placeholder 3"/>
          <p:cNvSpPr>
            <a:spLocks noGrp="1"/>
          </p:cNvSpPr>
          <p:nvPr>
            <p:ph type="pic" sz="quarter" idx="14"/>
          </p:nvPr>
        </p:nvSpPr>
        <p:spPr>
          <a:xfrm>
            <a:off x="6227763" y="1289553"/>
            <a:ext cx="5619750" cy="4782635"/>
          </a:xfrm>
        </p:spPr>
        <p:txBody>
          <a:bodyPr/>
          <a:lstStyle>
            <a:lvl1pPr marL="0" indent="0">
              <a:buFontTx/>
              <a:buNone/>
              <a:defRPr>
                <a:latin typeface="Arial" charset="0"/>
                <a:ea typeface="Arial" charset="0"/>
                <a:cs typeface="Arial" charset="0"/>
              </a:defRPr>
            </a:lvl1pPr>
          </a:lstStyle>
          <a:p>
            <a:endParaRPr lang="en-US" dirty="0"/>
          </a:p>
        </p:txBody>
      </p:sp>
      <p:sp>
        <p:nvSpPr>
          <p:cNvPr id="10" name="TextBox 9"/>
          <p:cNvSpPr txBox="1"/>
          <p:nvPr userDrawn="1"/>
        </p:nvSpPr>
        <p:spPr>
          <a:xfrm>
            <a:off x="642097" y="6492037"/>
            <a:ext cx="3976202" cy="292388"/>
          </a:xfrm>
          <a:prstGeom prst="rect">
            <a:avLst/>
          </a:prstGeom>
          <a:noFill/>
        </p:spPr>
        <p:txBody>
          <a:bodyPr wrap="square" rtlCol="0">
            <a:spAutoFit/>
          </a:bodyPr>
          <a:lstStyle/>
          <a:p>
            <a:r>
              <a:rPr lang="en-US" sz="1300" b="1" i="0" dirty="0">
                <a:solidFill>
                  <a:schemeClr val="bg1"/>
                </a:solidFill>
                <a:latin typeface="Arial Black" charset="0"/>
                <a:ea typeface="Arial Black" charset="0"/>
                <a:cs typeface="Arial Black" charset="0"/>
              </a:rPr>
              <a:t>Georgia Department of Human Services </a:t>
            </a:r>
            <a:r>
              <a:rPr lang="en-US" sz="1300" b="0" i="0" dirty="0">
                <a:solidFill>
                  <a:schemeClr val="bg1"/>
                </a:solidFill>
                <a:latin typeface="Arial Black" charset="0"/>
                <a:ea typeface="Arial Black" charset="0"/>
                <a:cs typeface="Arial Black" charset="0"/>
              </a:rPr>
              <a:t>| </a:t>
            </a:r>
            <a:endParaRPr lang="en-US" sz="1300" b="1" i="0" dirty="0">
              <a:solidFill>
                <a:schemeClr val="bg1"/>
              </a:solidFill>
              <a:latin typeface="Arial Black" charset="0"/>
              <a:ea typeface="Arial Black" charset="0"/>
              <a:cs typeface="Arial Black" charset="0"/>
            </a:endParaRPr>
          </a:p>
        </p:txBody>
      </p:sp>
      <p:sp>
        <p:nvSpPr>
          <p:cNvPr id="11" name="Text Placeholder 2"/>
          <p:cNvSpPr>
            <a:spLocks noGrp="1"/>
          </p:cNvSpPr>
          <p:nvPr>
            <p:ph type="body" sz="quarter" idx="10" hasCustomPrompt="1"/>
          </p:nvPr>
        </p:nvSpPr>
        <p:spPr>
          <a:xfrm>
            <a:off x="4440823" y="6510338"/>
            <a:ext cx="5845175" cy="260350"/>
          </a:xfrm>
        </p:spPr>
        <p:txBody>
          <a:bodyPr>
            <a:noAutofit/>
          </a:bodyPr>
          <a:lstStyle>
            <a:lvl1pPr marL="0" indent="0">
              <a:buNone/>
              <a:defRPr sz="1300" baseline="0">
                <a:solidFill>
                  <a:schemeClr val="bg1"/>
                </a:solidFill>
              </a:defRPr>
            </a:lvl1pPr>
          </a:lstStyle>
          <a:p>
            <a:pPr lvl="0"/>
            <a:r>
              <a:rPr lang="en-US" sz="1300" dirty="0"/>
              <a:t>Office or Division Name goes </a:t>
            </a:r>
            <a:r>
              <a:rPr lang="en-US" sz="1300" dirty="0" err="1"/>
              <a:t>herey</a:t>
            </a:r>
            <a:endParaRPr lang="en-US" dirty="0"/>
          </a:p>
        </p:txBody>
      </p:sp>
      <p:sp>
        <p:nvSpPr>
          <p:cNvPr id="15" name="Date Placeholder 1"/>
          <p:cNvSpPr>
            <a:spLocks noGrp="1"/>
          </p:cNvSpPr>
          <p:nvPr>
            <p:ph type="dt" sz="half" idx="11"/>
          </p:nvPr>
        </p:nvSpPr>
        <p:spPr>
          <a:xfrm>
            <a:off x="9956801" y="6458363"/>
            <a:ext cx="1309724" cy="365125"/>
          </a:xfrm>
        </p:spPr>
        <p:txBody>
          <a:bodyPr/>
          <a:lstStyle>
            <a:lvl1pPr algn="r">
              <a:defRPr sz="1300">
                <a:solidFill>
                  <a:schemeClr val="bg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158222135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ntent Slide 2 column ORANGE text + photo Orang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9623" y="256185"/>
            <a:ext cx="11497235" cy="1033368"/>
          </a:xfrm>
        </p:spPr>
        <p:txBody>
          <a:bodyPr>
            <a:normAutofit/>
          </a:bodyPr>
          <a:lstStyle>
            <a:lvl1pPr algn="ctr">
              <a:defRPr sz="4000" b="1" i="0">
                <a:latin typeface="Arial Black" charset="0"/>
                <a:ea typeface="Arial Black" charset="0"/>
                <a:cs typeface="Arial Black" charset="0"/>
              </a:defRPr>
            </a:lvl1pPr>
          </a:lstStyle>
          <a:p>
            <a:r>
              <a:rPr lang="en-US" dirty="0"/>
              <a:t>Slide title goes here</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7149" y="6241153"/>
            <a:ext cx="584948" cy="584948"/>
          </a:xfrm>
          <a:prstGeom prst="rect">
            <a:avLst/>
          </a:prstGeom>
        </p:spPr>
      </p:pic>
      <p:cxnSp>
        <p:nvCxnSpPr>
          <p:cNvPr id="9" name="Straight Connector 8"/>
          <p:cNvCxnSpPr/>
          <p:nvPr userDrawn="1"/>
        </p:nvCxnSpPr>
        <p:spPr>
          <a:xfrm>
            <a:off x="11376837" y="6510940"/>
            <a:ext cx="0" cy="259972"/>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11"/>
          <p:cNvSpPr>
            <a:spLocks noGrp="1"/>
          </p:cNvSpPr>
          <p:nvPr>
            <p:ph type="body" sz="quarter" idx="13"/>
          </p:nvPr>
        </p:nvSpPr>
        <p:spPr>
          <a:xfrm>
            <a:off x="349250" y="1289553"/>
            <a:ext cx="5521463" cy="4782635"/>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Box 16"/>
          <p:cNvSpPr txBox="1"/>
          <p:nvPr userDrawn="1"/>
        </p:nvSpPr>
        <p:spPr>
          <a:xfrm>
            <a:off x="11487150" y="6480462"/>
            <a:ext cx="585788" cy="307777"/>
          </a:xfrm>
          <a:prstGeom prst="rect">
            <a:avLst/>
          </a:prstGeom>
          <a:noFill/>
        </p:spPr>
        <p:txBody>
          <a:bodyPr wrap="square" rtlCol="0">
            <a:spAutoFit/>
          </a:bodyPr>
          <a:lstStyle/>
          <a:p>
            <a:fld id="{15209312-FEBA-6D4B-8361-CC24BE43BAEF}" type="slidenum">
              <a:rPr lang="en-US" sz="1400" smtClean="0">
                <a:solidFill>
                  <a:schemeClr val="bg1"/>
                </a:solidFill>
                <a:latin typeface="Arial" charset="0"/>
                <a:ea typeface="Arial" charset="0"/>
                <a:cs typeface="Arial" charset="0"/>
              </a:rPr>
              <a:t>‹#›</a:t>
            </a:fld>
            <a:endParaRPr lang="en-US" sz="1400" dirty="0">
              <a:solidFill>
                <a:schemeClr val="bg1"/>
              </a:solidFill>
              <a:latin typeface="Arial" charset="0"/>
              <a:ea typeface="Arial" charset="0"/>
              <a:cs typeface="Arial" charset="0"/>
            </a:endParaRPr>
          </a:p>
        </p:txBody>
      </p:sp>
      <p:sp>
        <p:nvSpPr>
          <p:cNvPr id="4" name="Picture Placeholder 3"/>
          <p:cNvSpPr>
            <a:spLocks noGrp="1"/>
          </p:cNvSpPr>
          <p:nvPr>
            <p:ph type="pic" sz="quarter" idx="14"/>
          </p:nvPr>
        </p:nvSpPr>
        <p:spPr>
          <a:xfrm>
            <a:off x="6227763" y="1289553"/>
            <a:ext cx="5619750" cy="4782635"/>
          </a:xfrm>
        </p:spPr>
        <p:txBody>
          <a:bodyPr/>
          <a:lstStyle>
            <a:lvl1pPr marL="0" indent="0">
              <a:buFontTx/>
              <a:buNone/>
              <a:defRPr>
                <a:latin typeface="Arial" charset="0"/>
                <a:ea typeface="Arial" charset="0"/>
                <a:cs typeface="Arial" charset="0"/>
              </a:defRPr>
            </a:lvl1pPr>
          </a:lstStyle>
          <a:p>
            <a:endParaRPr lang="en-US" dirty="0"/>
          </a:p>
        </p:txBody>
      </p:sp>
      <p:sp>
        <p:nvSpPr>
          <p:cNvPr id="10" name="TextBox 9"/>
          <p:cNvSpPr txBox="1"/>
          <p:nvPr userDrawn="1"/>
        </p:nvSpPr>
        <p:spPr>
          <a:xfrm>
            <a:off x="642097" y="6492037"/>
            <a:ext cx="3976202" cy="292388"/>
          </a:xfrm>
          <a:prstGeom prst="rect">
            <a:avLst/>
          </a:prstGeom>
          <a:noFill/>
        </p:spPr>
        <p:txBody>
          <a:bodyPr wrap="square" rtlCol="0">
            <a:spAutoFit/>
          </a:bodyPr>
          <a:lstStyle/>
          <a:p>
            <a:r>
              <a:rPr lang="en-US" sz="1300" b="1" i="0" dirty="0">
                <a:solidFill>
                  <a:schemeClr val="bg1"/>
                </a:solidFill>
                <a:latin typeface="Arial Black" charset="0"/>
                <a:ea typeface="Arial Black" charset="0"/>
                <a:cs typeface="Arial Black" charset="0"/>
              </a:rPr>
              <a:t>Georgia Department of Human Services </a:t>
            </a:r>
            <a:r>
              <a:rPr lang="en-US" sz="1300" b="0" i="0" dirty="0">
                <a:solidFill>
                  <a:schemeClr val="bg1"/>
                </a:solidFill>
                <a:latin typeface="Arial Black" charset="0"/>
                <a:ea typeface="Arial Black" charset="0"/>
                <a:cs typeface="Arial Black" charset="0"/>
              </a:rPr>
              <a:t>| </a:t>
            </a:r>
            <a:endParaRPr lang="en-US" sz="1300" b="1" i="0" dirty="0">
              <a:solidFill>
                <a:schemeClr val="bg1"/>
              </a:solidFill>
              <a:latin typeface="Arial Black" charset="0"/>
              <a:ea typeface="Arial Black" charset="0"/>
              <a:cs typeface="Arial Black" charset="0"/>
            </a:endParaRPr>
          </a:p>
        </p:txBody>
      </p:sp>
      <p:sp>
        <p:nvSpPr>
          <p:cNvPr id="11" name="Text Placeholder 2"/>
          <p:cNvSpPr>
            <a:spLocks noGrp="1"/>
          </p:cNvSpPr>
          <p:nvPr>
            <p:ph type="body" sz="quarter" idx="10" hasCustomPrompt="1"/>
          </p:nvPr>
        </p:nvSpPr>
        <p:spPr>
          <a:xfrm>
            <a:off x="4440823" y="6510338"/>
            <a:ext cx="5845175" cy="260350"/>
          </a:xfrm>
        </p:spPr>
        <p:txBody>
          <a:bodyPr>
            <a:noAutofit/>
          </a:bodyPr>
          <a:lstStyle>
            <a:lvl1pPr marL="0" indent="0">
              <a:buNone/>
              <a:defRPr sz="1300" baseline="0">
                <a:solidFill>
                  <a:schemeClr val="bg1"/>
                </a:solidFill>
              </a:defRPr>
            </a:lvl1pPr>
          </a:lstStyle>
          <a:p>
            <a:pPr lvl="0"/>
            <a:r>
              <a:rPr lang="en-US" sz="1300" dirty="0"/>
              <a:t>Office or Division Name goes </a:t>
            </a:r>
            <a:r>
              <a:rPr lang="en-US" sz="1300" dirty="0" err="1"/>
              <a:t>herey</a:t>
            </a:r>
            <a:endParaRPr lang="en-US" dirty="0"/>
          </a:p>
        </p:txBody>
      </p:sp>
      <p:sp>
        <p:nvSpPr>
          <p:cNvPr id="15" name="Date Placeholder 1"/>
          <p:cNvSpPr>
            <a:spLocks noGrp="1"/>
          </p:cNvSpPr>
          <p:nvPr>
            <p:ph type="dt" sz="half" idx="11"/>
          </p:nvPr>
        </p:nvSpPr>
        <p:spPr>
          <a:xfrm>
            <a:off x="10071101" y="6458363"/>
            <a:ext cx="1195424" cy="365125"/>
          </a:xfrm>
        </p:spPr>
        <p:txBody>
          <a:bodyPr/>
          <a:lstStyle>
            <a:lvl1pPr algn="r">
              <a:defRPr sz="1300">
                <a:solidFill>
                  <a:schemeClr val="bg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168404978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1B4F5-976D-4AD4-99F8-00A8088706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FDE17A-92D0-47C4-BC73-AD5DBFEA4E9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516C59-EF55-4F5B-8BE1-88AED3B83560}"/>
              </a:ext>
            </a:extLst>
          </p:cNvPr>
          <p:cNvSpPr>
            <a:spLocks noGrp="1"/>
          </p:cNvSpPr>
          <p:nvPr>
            <p:ph type="dt" sz="half" idx="10"/>
          </p:nvPr>
        </p:nvSpPr>
        <p:spPr/>
        <p:txBody>
          <a:bodyPr/>
          <a:lstStyle/>
          <a:p>
            <a:fld id="{1699495A-AC86-4DA0-9B95-04CF73B2BD92}" type="datetimeFigureOut">
              <a:rPr lang="en-US" smtClean="0"/>
              <a:t>3/8/2022</a:t>
            </a:fld>
            <a:endParaRPr lang="en-US" dirty="0"/>
          </a:p>
        </p:txBody>
      </p:sp>
      <p:sp>
        <p:nvSpPr>
          <p:cNvPr id="5" name="Footer Placeholder 4">
            <a:extLst>
              <a:ext uri="{FF2B5EF4-FFF2-40B4-BE49-F238E27FC236}">
                <a16:creationId xmlns:a16="http://schemas.microsoft.com/office/drawing/2014/main" id="{78D26794-C808-4964-AD54-48C02529185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C5CC296-A5E5-4DD5-8118-830EB93ABCAD}"/>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66175757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54B79-934C-4077-A9D2-929563E8FE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533BF4F-77DD-4000-8289-C2F46B1E72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F1A9E00-CD75-4B5D-8E60-C595CF4B309C}"/>
              </a:ext>
            </a:extLst>
          </p:cNvPr>
          <p:cNvSpPr>
            <a:spLocks noGrp="1"/>
          </p:cNvSpPr>
          <p:nvPr>
            <p:ph type="dt" sz="half" idx="10"/>
          </p:nvPr>
        </p:nvSpPr>
        <p:spPr/>
        <p:txBody>
          <a:bodyPr/>
          <a:lstStyle/>
          <a:p>
            <a:fld id="{54B3FB6A-8FFC-433E-8169-0470BE66D3A7}" type="datetimeFigureOut">
              <a:rPr lang="en-US" smtClean="0"/>
              <a:t>3/8/2022</a:t>
            </a:fld>
            <a:endParaRPr lang="en-US"/>
          </a:p>
        </p:txBody>
      </p:sp>
      <p:sp>
        <p:nvSpPr>
          <p:cNvPr id="5" name="Footer Placeholder 4">
            <a:extLst>
              <a:ext uri="{FF2B5EF4-FFF2-40B4-BE49-F238E27FC236}">
                <a16:creationId xmlns:a16="http://schemas.microsoft.com/office/drawing/2014/main" id="{3FFCFB4B-F180-40DB-A34D-7B396A2233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C15519-187B-4259-8BD3-FBD7ACF337DF}"/>
              </a:ext>
            </a:extLst>
          </p:cNvPr>
          <p:cNvSpPr>
            <a:spLocks noGrp="1"/>
          </p:cNvSpPr>
          <p:nvPr>
            <p:ph type="sldNum" sz="quarter" idx="12"/>
          </p:nvPr>
        </p:nvSpPr>
        <p:spPr/>
        <p:txBody>
          <a:bodyPr/>
          <a:lstStyle/>
          <a:p>
            <a:fld id="{068D7423-AFC3-4389-8D19-DF85D04C501D}" type="slidenum">
              <a:rPr lang="en-US" smtClean="0"/>
              <a:t>‹#›</a:t>
            </a:fld>
            <a:endParaRPr lang="en-US"/>
          </a:p>
        </p:txBody>
      </p:sp>
    </p:spTree>
    <p:extLst>
      <p:ext uri="{BB962C8B-B14F-4D97-AF65-F5344CB8AC3E}">
        <p14:creationId xmlns:p14="http://schemas.microsoft.com/office/powerpoint/2010/main" val="3243835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Title Slide_OLAO Option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2" name="TextBox 1"/>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a:t>
            </a:r>
            <a:r>
              <a:rPr lang="en-US" b="0" i="0" baseline="0" dirty="0">
                <a:solidFill>
                  <a:schemeClr val="bg1"/>
                </a:solidFill>
                <a:latin typeface="Arial" charset="0"/>
                <a:ea typeface="Arial" charset="0"/>
                <a:cs typeface="Arial" charset="0"/>
              </a:rPr>
              <a:t>Legislative Affairs &amp; Outreach</a:t>
            </a:r>
            <a:endParaRPr lang="en-US" b="0" i="0" dirty="0">
              <a:solidFill>
                <a:schemeClr val="bg1"/>
              </a:solidFill>
              <a:latin typeface="Arial" charset="0"/>
              <a:ea typeface="Arial" charset="0"/>
              <a:cs typeface="Arial" charset="0"/>
            </a:endParaRPr>
          </a:p>
        </p:txBody>
      </p:sp>
      <p:sp>
        <p:nvSpPr>
          <p:cNvPr id="10"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586637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Slide_OPC Option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2" name="TextBox 1"/>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Procurement and Contracts</a:t>
            </a:r>
          </a:p>
        </p:txBody>
      </p:sp>
      <p:sp>
        <p:nvSpPr>
          <p:cNvPr id="10"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15998223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Title Slide_OSPI Option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2" name="TextBox 1"/>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Strategic</a:t>
            </a:r>
            <a:r>
              <a:rPr lang="en-US" b="0" i="0" baseline="0" dirty="0">
                <a:solidFill>
                  <a:schemeClr val="bg1"/>
                </a:solidFill>
                <a:latin typeface="Arial" charset="0"/>
                <a:ea typeface="Arial" charset="0"/>
                <a:cs typeface="Arial" charset="0"/>
              </a:rPr>
              <a:t> Planning and Initiatives</a:t>
            </a:r>
            <a:endParaRPr lang="en-US" b="0" i="0" dirty="0">
              <a:solidFill>
                <a:schemeClr val="bg1"/>
              </a:solidFill>
              <a:latin typeface="Arial" charset="0"/>
              <a:ea typeface="Arial" charset="0"/>
              <a:cs typeface="Arial" charset="0"/>
            </a:endParaRPr>
          </a:p>
        </p:txBody>
      </p:sp>
      <p:sp>
        <p:nvSpPr>
          <p:cNvPr id="10"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17532384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Title Slide_OED Option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2" name="TextBox 1"/>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Enterprise Development</a:t>
            </a:r>
          </a:p>
        </p:txBody>
      </p:sp>
      <p:sp>
        <p:nvSpPr>
          <p:cNvPr id="10"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1897437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_DHS Option 1.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1200394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_DCSS Option 1.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Division of Child Support Services</a:t>
            </a:r>
          </a:p>
        </p:txBody>
      </p:sp>
      <p:sp>
        <p:nvSpPr>
          <p:cNvPr id="10"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4141363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_OBA Option 1.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a:t>
            </a:r>
            <a:r>
              <a:rPr lang="en-US" b="0" i="0" baseline="0" dirty="0">
                <a:solidFill>
                  <a:schemeClr val="bg1"/>
                </a:solidFill>
                <a:latin typeface="Arial" charset="0"/>
                <a:ea typeface="Arial" charset="0"/>
                <a:cs typeface="Arial" charset="0"/>
              </a:rPr>
              <a:t> Budget Administration</a:t>
            </a:r>
            <a:endParaRPr lang="en-US" b="0" i="0" dirty="0">
              <a:solidFill>
                <a:schemeClr val="bg1"/>
              </a:solidFill>
              <a:latin typeface="Arial" charset="0"/>
              <a:ea typeface="Arial" charset="0"/>
              <a:cs typeface="Arial" charset="0"/>
            </a:endParaRPr>
          </a:p>
        </p:txBody>
      </p:sp>
      <p:sp>
        <p:nvSpPr>
          <p:cNvPr id="10"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18637600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Slide_OFSS Option 1.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Facilities and Support Services</a:t>
            </a:r>
          </a:p>
        </p:txBody>
      </p:sp>
      <p:sp>
        <p:nvSpPr>
          <p:cNvPr id="10"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4552312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Slide_OFS Option 1.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Financial</a:t>
            </a:r>
            <a:r>
              <a:rPr lang="en-US" b="0" i="0" baseline="0" dirty="0">
                <a:solidFill>
                  <a:schemeClr val="bg1"/>
                </a:solidFill>
                <a:latin typeface="Arial" charset="0"/>
                <a:ea typeface="Arial" charset="0"/>
                <a:cs typeface="Arial" charset="0"/>
              </a:rPr>
              <a:t> Services</a:t>
            </a:r>
            <a:endParaRPr lang="en-US" b="0" i="0" dirty="0">
              <a:solidFill>
                <a:schemeClr val="bg1"/>
              </a:solidFill>
              <a:latin typeface="Arial" charset="0"/>
              <a:ea typeface="Arial" charset="0"/>
              <a:cs typeface="Arial" charset="0"/>
            </a:endParaRPr>
          </a:p>
        </p:txBody>
      </p:sp>
      <p:sp>
        <p:nvSpPr>
          <p:cNvPr id="10"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923856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DCSS Option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2" name="TextBox 1"/>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Division of Child Support Services</a:t>
            </a:r>
          </a:p>
        </p:txBody>
      </p:sp>
      <p:sp>
        <p:nvSpPr>
          <p:cNvPr id="10" name="Date Placeholder 3"/>
          <p:cNvSpPr>
            <a:spLocks noGrp="1"/>
          </p:cNvSpPr>
          <p:nvPr>
            <p:ph type="dt" sz="half" idx="13"/>
          </p:nvPr>
        </p:nvSpPr>
        <p:spPr>
          <a:xfrm>
            <a:off x="8890000" y="6540500"/>
            <a:ext cx="3282171" cy="317500"/>
          </a:xfrm>
        </p:spPr>
        <p:txBody>
          <a:bodyPr/>
          <a:lstStyle>
            <a:lvl1pPr algn="r">
              <a:defRPr>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10968774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Slide_OGC Option 1.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General Counsel</a:t>
            </a:r>
          </a:p>
        </p:txBody>
      </p:sp>
      <p:sp>
        <p:nvSpPr>
          <p:cNvPr id="10"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8631239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Title Slide_OHR Option 1.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6226998"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Human Resources</a:t>
            </a:r>
          </a:p>
        </p:txBody>
      </p:sp>
      <p:sp>
        <p:nvSpPr>
          <p:cNvPr id="10"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13252976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Title Slide_OIT Option 1.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Information Technology</a:t>
            </a:r>
          </a:p>
        </p:txBody>
      </p:sp>
      <p:sp>
        <p:nvSpPr>
          <p:cNvPr id="11"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14371883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Title Slide_OIG Option 1.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Inspector General</a:t>
            </a:r>
          </a:p>
        </p:txBody>
      </p:sp>
      <p:sp>
        <p:nvSpPr>
          <p:cNvPr id="11"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385269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_OC Option 1.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Communications</a:t>
            </a:r>
          </a:p>
        </p:txBody>
      </p:sp>
      <p:sp>
        <p:nvSpPr>
          <p:cNvPr id="11"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7334746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Title Slide_OLAO Option 1.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Legislative Affairs &amp; Outreach</a:t>
            </a:r>
          </a:p>
        </p:txBody>
      </p:sp>
      <p:sp>
        <p:nvSpPr>
          <p:cNvPr id="11"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20913638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Title Slide_OPC Option 1.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Procurement and Contracts</a:t>
            </a:r>
          </a:p>
        </p:txBody>
      </p:sp>
      <p:sp>
        <p:nvSpPr>
          <p:cNvPr id="11"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4858717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Title Slide_OSPI Option 1.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Strategic Planning and Initiatives</a:t>
            </a:r>
          </a:p>
        </p:txBody>
      </p:sp>
      <p:sp>
        <p:nvSpPr>
          <p:cNvPr id="10"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19213598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Title Slide_OED Option 1.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Enterprise Development</a:t>
            </a:r>
          </a:p>
        </p:txBody>
      </p:sp>
      <p:sp>
        <p:nvSpPr>
          <p:cNvPr id="10"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762052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_DHS Option 1.3">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10"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230126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_OBA Option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2" name="TextBox 1"/>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Budget</a:t>
            </a:r>
            <a:r>
              <a:rPr lang="en-US" b="0" i="0" baseline="0" dirty="0">
                <a:solidFill>
                  <a:schemeClr val="bg1"/>
                </a:solidFill>
                <a:latin typeface="Arial" charset="0"/>
                <a:ea typeface="Arial" charset="0"/>
                <a:cs typeface="Arial" charset="0"/>
              </a:rPr>
              <a:t> Administration</a:t>
            </a:r>
            <a:endParaRPr lang="en-US" b="0" i="0" dirty="0">
              <a:solidFill>
                <a:schemeClr val="bg1"/>
              </a:solidFill>
              <a:latin typeface="Arial" charset="0"/>
              <a:ea typeface="Arial" charset="0"/>
              <a:cs typeface="Arial" charset="0"/>
            </a:endParaRPr>
          </a:p>
        </p:txBody>
      </p:sp>
      <p:sp>
        <p:nvSpPr>
          <p:cNvPr id="10"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13999655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_DAS Option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Division of Aging Services</a:t>
            </a:r>
          </a:p>
        </p:txBody>
      </p:sp>
      <p:sp>
        <p:nvSpPr>
          <p:cNvPr id="11"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19935656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_OBA Option 1.3">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Budget Administration</a:t>
            </a:r>
          </a:p>
        </p:txBody>
      </p:sp>
      <p:sp>
        <p:nvSpPr>
          <p:cNvPr id="11"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20306034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Slide_OFSS Option 1.3">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Facilities and Support Services</a:t>
            </a:r>
          </a:p>
        </p:txBody>
      </p:sp>
      <p:sp>
        <p:nvSpPr>
          <p:cNvPr id="11"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7623912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itle Slide_OFS Option 1.3">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a:t>
            </a:r>
            <a:r>
              <a:rPr lang="en-US" b="0" i="0" baseline="0" dirty="0">
                <a:solidFill>
                  <a:schemeClr val="bg1"/>
                </a:solidFill>
                <a:latin typeface="Arial" charset="0"/>
                <a:ea typeface="Arial" charset="0"/>
                <a:cs typeface="Arial" charset="0"/>
              </a:rPr>
              <a:t> of Financial Services</a:t>
            </a:r>
            <a:endParaRPr lang="en-US" b="0" i="0" dirty="0">
              <a:solidFill>
                <a:schemeClr val="bg1"/>
              </a:solidFill>
              <a:latin typeface="Arial" charset="0"/>
              <a:ea typeface="Arial" charset="0"/>
              <a:cs typeface="Arial" charset="0"/>
            </a:endParaRPr>
          </a:p>
        </p:txBody>
      </p:sp>
      <p:sp>
        <p:nvSpPr>
          <p:cNvPr id="11"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21178810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Title Slide_OGC Option 1.3">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General Counsel</a:t>
            </a:r>
          </a:p>
        </p:txBody>
      </p:sp>
      <p:sp>
        <p:nvSpPr>
          <p:cNvPr id="11"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15800941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Title Slide_OHR Option 1.3">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6160738"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Human Resources</a:t>
            </a:r>
          </a:p>
        </p:txBody>
      </p:sp>
      <p:sp>
        <p:nvSpPr>
          <p:cNvPr id="11"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11210362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Title Slide_OIT Option 1.3">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Information Technology</a:t>
            </a:r>
          </a:p>
        </p:txBody>
      </p:sp>
      <p:sp>
        <p:nvSpPr>
          <p:cNvPr id="11"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4911777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Title Slide_OIG Option 1.3">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Inspector General</a:t>
            </a:r>
          </a:p>
        </p:txBody>
      </p:sp>
      <p:sp>
        <p:nvSpPr>
          <p:cNvPr id="11"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14821144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8_Title Slide_OC Option 1.3">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Communications</a:t>
            </a:r>
          </a:p>
        </p:txBody>
      </p:sp>
      <p:sp>
        <p:nvSpPr>
          <p:cNvPr id="11"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20358313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9_Title Slide_OLAO Option 1.3">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Legislative Affairs &amp; Outreach</a:t>
            </a:r>
          </a:p>
        </p:txBody>
      </p:sp>
      <p:sp>
        <p:nvSpPr>
          <p:cNvPr id="11"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595873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_OFSS Option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2" name="TextBox 1"/>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Facilities &amp; Support</a:t>
            </a:r>
            <a:r>
              <a:rPr lang="en-US" b="0" i="0" baseline="0" dirty="0">
                <a:solidFill>
                  <a:schemeClr val="bg1"/>
                </a:solidFill>
                <a:latin typeface="Arial" charset="0"/>
                <a:ea typeface="Arial" charset="0"/>
                <a:cs typeface="Arial" charset="0"/>
              </a:rPr>
              <a:t> Services</a:t>
            </a:r>
            <a:endParaRPr lang="en-US" b="0" i="0" dirty="0">
              <a:solidFill>
                <a:schemeClr val="bg1"/>
              </a:solidFill>
              <a:latin typeface="Arial" charset="0"/>
              <a:ea typeface="Arial" charset="0"/>
              <a:cs typeface="Arial" charset="0"/>
            </a:endParaRPr>
          </a:p>
        </p:txBody>
      </p:sp>
      <p:sp>
        <p:nvSpPr>
          <p:cNvPr id="10"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9625414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Title Slide_OPC Option 1.3">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Procurement and Contracts</a:t>
            </a:r>
          </a:p>
        </p:txBody>
      </p:sp>
      <p:sp>
        <p:nvSpPr>
          <p:cNvPr id="11"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20251928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Title Slide_OSPI Option 1.3">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Strategic Planning and Initiatives</a:t>
            </a:r>
          </a:p>
        </p:txBody>
      </p:sp>
      <p:sp>
        <p:nvSpPr>
          <p:cNvPr id="11"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15248078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1_Title Slide_OED Option 1.3">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Enterprise Development</a:t>
            </a:r>
          </a:p>
        </p:txBody>
      </p:sp>
      <p:sp>
        <p:nvSpPr>
          <p:cNvPr id="11"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2901510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2_Title Slide_DAS Option 1.4">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Division of Aging Services</a:t>
            </a:r>
          </a:p>
        </p:txBody>
      </p:sp>
      <p:sp>
        <p:nvSpPr>
          <p:cNvPr id="11"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19103007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_DHS Option 2.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2010733"/>
            <a:ext cx="2534589" cy="2354352"/>
          </a:xfrm>
          <a:prstGeom prst="rect">
            <a:avLst/>
          </a:prstGeom>
        </p:spPr>
      </p:pic>
      <p:sp>
        <p:nvSpPr>
          <p:cNvPr id="2"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20732713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_DCSS Option 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sp>
        <p:nvSpPr>
          <p:cNvPr id="7" name="TextBox 6"/>
          <p:cNvSpPr txBox="1"/>
          <p:nvPr userDrawn="1"/>
        </p:nvSpPr>
        <p:spPr>
          <a:xfrm>
            <a:off x="190139" y="4189037"/>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Division of Child Support Services</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944473"/>
            <a:ext cx="2534589" cy="2354352"/>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12828530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Slide_OBA Option 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sp>
        <p:nvSpPr>
          <p:cNvPr id="7" name="TextBox 6"/>
          <p:cNvSpPr txBox="1"/>
          <p:nvPr userDrawn="1"/>
        </p:nvSpPr>
        <p:spPr>
          <a:xfrm>
            <a:off x="190139" y="4207826"/>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Budget Administration</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944473"/>
            <a:ext cx="2534589" cy="2354352"/>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10351798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Title Slide_OFSS Option 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sp>
        <p:nvSpPr>
          <p:cNvPr id="7" name="TextBox 6"/>
          <p:cNvSpPr txBox="1"/>
          <p:nvPr userDrawn="1"/>
        </p:nvSpPr>
        <p:spPr>
          <a:xfrm>
            <a:off x="190139" y="4176511"/>
            <a:ext cx="3056645" cy="523220"/>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a:t>
            </a:r>
            <a:r>
              <a:rPr lang="en-US" sz="1400" b="0" i="0" baseline="0" dirty="0">
                <a:solidFill>
                  <a:schemeClr val="bg1"/>
                </a:solidFill>
                <a:latin typeface="Arial" charset="0"/>
                <a:ea typeface="Arial" charset="0"/>
                <a:cs typeface="Arial" charset="0"/>
              </a:rPr>
              <a:t> of Facilities </a:t>
            </a:r>
            <a:br>
              <a:rPr lang="en-US" sz="1400" b="0" i="0" baseline="0" dirty="0">
                <a:solidFill>
                  <a:schemeClr val="bg1"/>
                </a:solidFill>
                <a:latin typeface="Arial" charset="0"/>
                <a:ea typeface="Arial" charset="0"/>
                <a:cs typeface="Arial" charset="0"/>
              </a:rPr>
            </a:br>
            <a:r>
              <a:rPr lang="en-US" sz="1400" b="0" i="0" baseline="0" dirty="0">
                <a:solidFill>
                  <a:schemeClr val="bg1"/>
                </a:solidFill>
                <a:latin typeface="Arial" charset="0"/>
                <a:ea typeface="Arial" charset="0"/>
                <a:cs typeface="Arial" charset="0"/>
              </a:rPr>
              <a:t>and Support Services</a:t>
            </a:r>
            <a:endParaRPr lang="en-US" sz="1400" b="0" i="0" dirty="0">
              <a:solidFill>
                <a:schemeClr val="bg1"/>
              </a:solidFill>
              <a:latin typeface="Arial" charset="0"/>
              <a:ea typeface="Arial" charset="0"/>
              <a:cs typeface="Arial" charset="0"/>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888106"/>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4777833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itle Slide_OFS Option 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sp>
        <p:nvSpPr>
          <p:cNvPr id="7" name="TextBox 6"/>
          <p:cNvSpPr txBox="1"/>
          <p:nvPr userDrawn="1"/>
        </p:nvSpPr>
        <p:spPr>
          <a:xfrm>
            <a:off x="190139" y="414084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Financial Services</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888106"/>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17920533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Title Slide_OGC Option 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General Counsel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768838"/>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1527452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_OFS Option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2" name="TextBox 1"/>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Financial Services</a:t>
            </a:r>
          </a:p>
        </p:txBody>
      </p:sp>
      <p:sp>
        <p:nvSpPr>
          <p:cNvPr id="10"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9858877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Title Slide_OHR Option 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Human</a:t>
            </a:r>
            <a:r>
              <a:rPr lang="en-US" sz="1400" b="0" i="0" baseline="0" dirty="0">
                <a:solidFill>
                  <a:schemeClr val="bg1"/>
                </a:solidFill>
                <a:latin typeface="Arial" charset="0"/>
                <a:ea typeface="Arial" charset="0"/>
                <a:cs typeface="Arial" charset="0"/>
              </a:rPr>
              <a:t> Resources</a:t>
            </a:r>
            <a:endParaRPr lang="en-US" sz="1400" b="0" i="0" dirty="0">
              <a:solidFill>
                <a:schemeClr val="bg1"/>
              </a:solidFill>
              <a:latin typeface="Arial" charset="0"/>
              <a:ea typeface="Arial" charset="0"/>
              <a:cs typeface="Arial" charset="0"/>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17927258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Title Slide_OIT Option 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Information Technology</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1749055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7_Title Slide_OIG Option 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a:t>
            </a:r>
            <a:r>
              <a:rPr lang="en-US" sz="1400" b="0" i="0" baseline="0" dirty="0">
                <a:solidFill>
                  <a:schemeClr val="bg1"/>
                </a:solidFill>
                <a:latin typeface="Arial" charset="0"/>
                <a:ea typeface="Arial" charset="0"/>
                <a:cs typeface="Arial" charset="0"/>
              </a:rPr>
              <a:t> of Inspector General</a:t>
            </a:r>
            <a:endParaRPr lang="en-US" sz="1400" b="0" i="0" dirty="0">
              <a:solidFill>
                <a:schemeClr val="bg1"/>
              </a:solidFill>
              <a:latin typeface="Arial" charset="0"/>
              <a:ea typeface="Arial" charset="0"/>
              <a:cs typeface="Arial" charset="0"/>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3307786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8_Title Slide_OC Option 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pic>
        <p:nvPicPr>
          <p:cNvPr id="5" name="Picture 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76737" y="2010733"/>
            <a:ext cx="5106471" cy="2354352"/>
          </a:xfrm>
          <a:prstGeom prst="rect">
            <a:avLst/>
          </a:prstGeom>
        </p:spPr>
      </p:pic>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a:t>
            </a:r>
            <a:r>
              <a:rPr lang="en-US" sz="1400" b="0" i="0" baseline="0" dirty="0">
                <a:solidFill>
                  <a:schemeClr val="bg1"/>
                </a:solidFill>
                <a:latin typeface="Arial" charset="0"/>
                <a:ea typeface="Arial" charset="0"/>
                <a:cs typeface="Arial" charset="0"/>
              </a:rPr>
              <a:t>Communications</a:t>
            </a:r>
            <a:endParaRPr lang="en-US" sz="1400" b="0" i="0" dirty="0">
              <a:solidFill>
                <a:schemeClr val="bg1"/>
              </a:solidFill>
              <a:latin typeface="Arial" charset="0"/>
              <a:ea typeface="Arial" charset="0"/>
              <a:cs typeface="Arial" charset="0"/>
            </a:endParaRPr>
          </a:p>
        </p:txBody>
      </p:sp>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9908391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9_Title Slide_OLAO Option 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pic>
        <p:nvPicPr>
          <p:cNvPr id="5" name="Picture 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76737" y="2010733"/>
            <a:ext cx="5106471" cy="2354352"/>
          </a:xfrm>
          <a:prstGeom prst="rect">
            <a:avLst/>
          </a:prstGeom>
        </p:spPr>
      </p:pic>
      <p:sp>
        <p:nvSpPr>
          <p:cNvPr id="7" name="TextBox 6"/>
          <p:cNvSpPr txBox="1"/>
          <p:nvPr userDrawn="1"/>
        </p:nvSpPr>
        <p:spPr>
          <a:xfrm>
            <a:off x="190139" y="4007410"/>
            <a:ext cx="3056645" cy="523220"/>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a:t>
            </a:r>
            <a:r>
              <a:rPr lang="en-US" sz="1400" b="0" i="0" baseline="0" dirty="0">
                <a:solidFill>
                  <a:schemeClr val="bg1"/>
                </a:solidFill>
                <a:latin typeface="Arial" charset="0"/>
                <a:ea typeface="Arial" charset="0"/>
                <a:cs typeface="Arial" charset="0"/>
              </a:rPr>
              <a:t>Legislative Affairs </a:t>
            </a:r>
            <a:br>
              <a:rPr lang="en-US" sz="1400" b="0" i="0" baseline="0" dirty="0">
                <a:solidFill>
                  <a:schemeClr val="bg1"/>
                </a:solidFill>
                <a:latin typeface="Arial" charset="0"/>
                <a:ea typeface="Arial" charset="0"/>
                <a:cs typeface="Arial" charset="0"/>
              </a:rPr>
            </a:br>
            <a:r>
              <a:rPr lang="en-US" sz="1400" b="0" i="0" baseline="0" dirty="0">
                <a:solidFill>
                  <a:schemeClr val="bg1"/>
                </a:solidFill>
                <a:latin typeface="Arial" charset="0"/>
                <a:ea typeface="Arial" charset="0"/>
                <a:cs typeface="Arial" charset="0"/>
              </a:rPr>
              <a:t>&amp; Outreach</a:t>
            </a:r>
            <a:endParaRPr lang="en-US" sz="1400" b="0" i="0" dirty="0">
              <a:solidFill>
                <a:schemeClr val="bg1"/>
              </a:solidFill>
              <a:latin typeface="Arial" charset="0"/>
              <a:ea typeface="Arial" charset="0"/>
              <a:cs typeface="Arial" charset="0"/>
            </a:endParaRPr>
          </a:p>
        </p:txBody>
      </p:sp>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7108023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9_Title Slide_OPC Option 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Procurement and Contracts</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4223132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0_Title Slide_OSPI Option 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sp>
        <p:nvSpPr>
          <p:cNvPr id="7" name="TextBox 6"/>
          <p:cNvSpPr txBox="1"/>
          <p:nvPr userDrawn="1"/>
        </p:nvSpPr>
        <p:spPr>
          <a:xfrm>
            <a:off x="190139" y="4007410"/>
            <a:ext cx="3056645" cy="523220"/>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Strategic</a:t>
            </a:r>
            <a:r>
              <a:rPr lang="en-US" sz="1400" b="0" i="0" baseline="0" dirty="0">
                <a:solidFill>
                  <a:schemeClr val="bg1"/>
                </a:solidFill>
                <a:latin typeface="Arial" charset="0"/>
                <a:ea typeface="Arial" charset="0"/>
                <a:cs typeface="Arial" charset="0"/>
              </a:rPr>
              <a:t> Planning </a:t>
            </a:r>
            <a:br>
              <a:rPr lang="en-US" sz="1400" b="0" i="0" baseline="0" dirty="0">
                <a:solidFill>
                  <a:schemeClr val="bg1"/>
                </a:solidFill>
                <a:latin typeface="Arial" charset="0"/>
                <a:ea typeface="Arial" charset="0"/>
                <a:cs typeface="Arial" charset="0"/>
              </a:rPr>
            </a:br>
            <a:r>
              <a:rPr lang="en-US" sz="1400" b="0" i="0" baseline="0" dirty="0">
                <a:solidFill>
                  <a:schemeClr val="bg1"/>
                </a:solidFill>
                <a:latin typeface="Arial" charset="0"/>
                <a:ea typeface="Arial" charset="0"/>
                <a:cs typeface="Arial" charset="0"/>
              </a:rPr>
              <a:t>and Initiatives</a:t>
            </a:r>
            <a:endParaRPr lang="en-US" sz="1400" b="0" i="0" dirty="0">
              <a:solidFill>
                <a:schemeClr val="bg1"/>
              </a:solidFill>
              <a:latin typeface="Arial" charset="0"/>
              <a:ea typeface="Arial" charset="0"/>
              <a:cs typeface="Arial" charset="0"/>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18520293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1_Title Slide_OED Option 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Enterprise Development</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13944394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_DHS Option 2.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19965936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_DCSS Option 2.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Division of Child Support Services</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596279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_OGC Option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2" name="TextBox 1"/>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General Counsel</a:t>
            </a:r>
          </a:p>
        </p:txBody>
      </p:sp>
      <p:sp>
        <p:nvSpPr>
          <p:cNvPr id="10"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19577391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Slide_OBA Option 2.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Budget Administration</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3066028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TItle Slide_OFSS Option 2.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sp>
        <p:nvSpPr>
          <p:cNvPr id="7" name="TextBox 6"/>
          <p:cNvSpPr txBox="1"/>
          <p:nvPr userDrawn="1"/>
        </p:nvSpPr>
        <p:spPr>
          <a:xfrm>
            <a:off x="190139" y="4007410"/>
            <a:ext cx="3056645" cy="523220"/>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Facilities </a:t>
            </a:r>
            <a:br>
              <a:rPr lang="en-US" sz="1400" b="0" i="0" dirty="0">
                <a:solidFill>
                  <a:schemeClr val="bg1"/>
                </a:solidFill>
                <a:latin typeface="Arial" charset="0"/>
                <a:ea typeface="Arial" charset="0"/>
                <a:cs typeface="Arial" charset="0"/>
              </a:rPr>
            </a:br>
            <a:r>
              <a:rPr lang="en-US" sz="1400" b="0" i="0" dirty="0">
                <a:solidFill>
                  <a:schemeClr val="bg1"/>
                </a:solidFill>
                <a:latin typeface="Arial" charset="0"/>
                <a:ea typeface="Arial" charset="0"/>
                <a:cs typeface="Arial" charset="0"/>
              </a:rPr>
              <a:t>and Support</a:t>
            </a:r>
            <a:r>
              <a:rPr lang="en-US" sz="1400" b="0" i="0" baseline="0" dirty="0">
                <a:solidFill>
                  <a:schemeClr val="bg1"/>
                </a:solidFill>
                <a:latin typeface="Arial" charset="0"/>
                <a:ea typeface="Arial" charset="0"/>
                <a:cs typeface="Arial" charset="0"/>
              </a:rPr>
              <a:t> Services</a:t>
            </a:r>
            <a:endParaRPr lang="en-US" sz="1400" b="0" i="0" dirty="0">
              <a:solidFill>
                <a:schemeClr val="bg1"/>
              </a:solidFill>
              <a:latin typeface="Arial" charset="0"/>
              <a:ea typeface="Arial" charset="0"/>
              <a:cs typeface="Arial" charset="0"/>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19534950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TItle Slide_OFS Option 2.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Financial Services</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3375022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TItle Slide_OGC Option 2.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General Counsel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18317075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_TItle Slide_OHR Option 2.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Human Resources</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18530880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_TItle Slide_OIT Option 2.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Information</a:t>
            </a:r>
            <a:r>
              <a:rPr lang="en-US" sz="1400" b="0" i="0" baseline="0" dirty="0">
                <a:solidFill>
                  <a:schemeClr val="bg1"/>
                </a:solidFill>
                <a:latin typeface="Arial" charset="0"/>
                <a:ea typeface="Arial" charset="0"/>
                <a:cs typeface="Arial" charset="0"/>
              </a:rPr>
              <a:t> Technology</a:t>
            </a:r>
            <a:endParaRPr lang="en-US" sz="1400" b="0" i="0" dirty="0">
              <a:solidFill>
                <a:schemeClr val="bg1"/>
              </a:solidFill>
              <a:latin typeface="Arial" charset="0"/>
              <a:ea typeface="Arial" charset="0"/>
              <a:cs typeface="Arial" charset="0"/>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15049077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7_TItle Slide_OIG Option 2.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Inspector General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9132490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8_TItle Slide_OC Option 2.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a:t>
            </a:r>
            <a:r>
              <a:rPr lang="en-US" sz="1400" b="0" i="0" baseline="0" dirty="0">
                <a:solidFill>
                  <a:schemeClr val="bg1"/>
                </a:solidFill>
                <a:latin typeface="Arial" charset="0"/>
                <a:ea typeface="Arial" charset="0"/>
                <a:cs typeface="Arial" charset="0"/>
              </a:rPr>
              <a:t> of Communications</a:t>
            </a:r>
            <a:endParaRPr lang="en-US" sz="1400" b="0" i="0" dirty="0">
              <a:solidFill>
                <a:schemeClr val="bg1"/>
              </a:solidFill>
              <a:latin typeface="Arial" charset="0"/>
              <a:ea typeface="Arial" charset="0"/>
              <a:cs typeface="Arial" charset="0"/>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5221045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9_TItle Slide_OLAO Option 2.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sp>
        <p:nvSpPr>
          <p:cNvPr id="7" name="TextBox 6"/>
          <p:cNvSpPr txBox="1"/>
          <p:nvPr userDrawn="1"/>
        </p:nvSpPr>
        <p:spPr>
          <a:xfrm>
            <a:off x="190139" y="4007410"/>
            <a:ext cx="3056645" cy="523220"/>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a:t>
            </a:r>
            <a:r>
              <a:rPr lang="en-US" sz="1400" b="0" i="0" baseline="0" dirty="0">
                <a:solidFill>
                  <a:schemeClr val="bg1"/>
                </a:solidFill>
                <a:latin typeface="Arial" charset="0"/>
                <a:ea typeface="Arial" charset="0"/>
                <a:cs typeface="Arial" charset="0"/>
              </a:rPr>
              <a:t> of Legislative Affairs </a:t>
            </a:r>
            <a:br>
              <a:rPr lang="en-US" sz="1400" b="0" i="0" baseline="0" dirty="0">
                <a:solidFill>
                  <a:schemeClr val="bg1"/>
                </a:solidFill>
                <a:latin typeface="Arial" charset="0"/>
                <a:ea typeface="Arial" charset="0"/>
                <a:cs typeface="Arial" charset="0"/>
              </a:rPr>
            </a:br>
            <a:r>
              <a:rPr lang="en-US" sz="1400" b="0" i="0" baseline="0" dirty="0">
                <a:solidFill>
                  <a:schemeClr val="bg1"/>
                </a:solidFill>
                <a:latin typeface="Arial" charset="0"/>
                <a:ea typeface="Arial" charset="0"/>
                <a:cs typeface="Arial" charset="0"/>
              </a:rPr>
              <a:t>&amp; Outreach</a:t>
            </a:r>
            <a:endParaRPr lang="en-US" sz="1400" b="0" i="0" dirty="0">
              <a:solidFill>
                <a:schemeClr val="bg1"/>
              </a:solidFill>
              <a:latin typeface="Arial" charset="0"/>
              <a:ea typeface="Arial" charset="0"/>
              <a:cs typeface="Arial" charset="0"/>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6222303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9_TItle Slide_OPC Option 2.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Procurement and Contracts</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1756686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_OHRMD Option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2" name="TextBox 1"/>
          <p:cNvSpPr txBox="1"/>
          <p:nvPr userDrawn="1"/>
        </p:nvSpPr>
        <p:spPr>
          <a:xfrm>
            <a:off x="5010845" y="1622265"/>
            <a:ext cx="6664320"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Human Resources</a:t>
            </a:r>
          </a:p>
        </p:txBody>
      </p:sp>
      <p:sp>
        <p:nvSpPr>
          <p:cNvPr id="10"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51210726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0_TItle Slide_OSPI Option 2.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sp>
        <p:nvSpPr>
          <p:cNvPr id="7" name="TextBox 6"/>
          <p:cNvSpPr txBox="1"/>
          <p:nvPr userDrawn="1"/>
        </p:nvSpPr>
        <p:spPr>
          <a:xfrm>
            <a:off x="190139" y="4007410"/>
            <a:ext cx="3056645" cy="523220"/>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Strategic Planning</a:t>
            </a:r>
            <a:r>
              <a:rPr lang="en-US" sz="1400" b="0" i="0" baseline="0" dirty="0">
                <a:solidFill>
                  <a:schemeClr val="bg1"/>
                </a:solidFill>
                <a:latin typeface="Arial" charset="0"/>
                <a:ea typeface="Arial" charset="0"/>
                <a:cs typeface="Arial" charset="0"/>
              </a:rPr>
              <a:t> </a:t>
            </a:r>
            <a:br>
              <a:rPr lang="en-US" sz="1400" b="0" i="0" baseline="0" dirty="0">
                <a:solidFill>
                  <a:schemeClr val="bg1"/>
                </a:solidFill>
                <a:latin typeface="Arial" charset="0"/>
                <a:ea typeface="Arial" charset="0"/>
                <a:cs typeface="Arial" charset="0"/>
              </a:rPr>
            </a:br>
            <a:r>
              <a:rPr lang="en-US" sz="1400" b="0" i="0" baseline="0" dirty="0">
                <a:solidFill>
                  <a:schemeClr val="bg1"/>
                </a:solidFill>
                <a:latin typeface="Arial" charset="0"/>
                <a:ea typeface="Arial" charset="0"/>
                <a:cs typeface="Arial" charset="0"/>
              </a:rPr>
              <a:t>and Initiatives</a:t>
            </a:r>
            <a:endParaRPr lang="en-US" sz="1400" b="0" i="0" dirty="0">
              <a:solidFill>
                <a:schemeClr val="bg1"/>
              </a:solidFill>
              <a:latin typeface="Arial" charset="0"/>
              <a:ea typeface="Arial" charset="0"/>
              <a:cs typeface="Arial" charset="0"/>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4165758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1_TItle Slide_OED Option 2.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Enterprise Development</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3795829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Slide_DHS Option 2.3">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20389392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Slide_DAS Option 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Division of Aging Services</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4841892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itle Slide_OBA Option 2.3">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Budget Administration</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13443868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Title Slide_OFSS Option 2.3">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sp>
        <p:nvSpPr>
          <p:cNvPr id="7" name="TextBox 6"/>
          <p:cNvSpPr txBox="1"/>
          <p:nvPr userDrawn="1"/>
        </p:nvSpPr>
        <p:spPr>
          <a:xfrm>
            <a:off x="190139" y="4007410"/>
            <a:ext cx="3056645" cy="523220"/>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Facilities </a:t>
            </a:r>
            <a:br>
              <a:rPr lang="en-US" sz="1400" b="0" i="0" dirty="0">
                <a:solidFill>
                  <a:schemeClr val="bg1"/>
                </a:solidFill>
                <a:latin typeface="Arial" charset="0"/>
                <a:ea typeface="Arial" charset="0"/>
                <a:cs typeface="Arial" charset="0"/>
              </a:rPr>
            </a:br>
            <a:r>
              <a:rPr lang="en-US" sz="1400" b="0" i="0" dirty="0">
                <a:solidFill>
                  <a:schemeClr val="bg1"/>
                </a:solidFill>
                <a:latin typeface="Arial" charset="0"/>
                <a:ea typeface="Arial" charset="0"/>
                <a:cs typeface="Arial" charset="0"/>
              </a:rPr>
              <a:t>and Support Services</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67405969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Title Slide_OFS Option 2.3">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Financial Services</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17837130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_Title Slide_OGC Option 2.3">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General Counsel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4325664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_Title Slide_OHR Option 2.3">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a:t>
            </a:r>
            <a:r>
              <a:rPr lang="en-US" sz="1400" b="0" i="0" baseline="0" dirty="0">
                <a:solidFill>
                  <a:schemeClr val="bg1"/>
                </a:solidFill>
                <a:latin typeface="Arial" charset="0"/>
                <a:ea typeface="Arial" charset="0"/>
                <a:cs typeface="Arial" charset="0"/>
              </a:rPr>
              <a:t> of Human Resources</a:t>
            </a:r>
            <a:endParaRPr lang="en-US" sz="1400" b="0" i="0" dirty="0">
              <a:solidFill>
                <a:schemeClr val="bg1"/>
              </a:solidFill>
              <a:latin typeface="Arial" charset="0"/>
              <a:ea typeface="Arial" charset="0"/>
              <a:cs typeface="Arial" charset="0"/>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102633398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6_Title Slide_OIT Option 2.3">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Information Technology</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607870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Slide_OIT Option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2" name="TextBox 1"/>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Information Technology</a:t>
            </a:r>
          </a:p>
        </p:txBody>
      </p:sp>
      <p:sp>
        <p:nvSpPr>
          <p:cNvPr id="10"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86757295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7_Title Slide_OIG Option 2.3">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Inspector General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13266497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8_Title Slide_OC Option 2.3">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a:t>
            </a:r>
            <a:r>
              <a:rPr lang="en-US" sz="1400" b="0" i="0" baseline="0" dirty="0">
                <a:solidFill>
                  <a:schemeClr val="bg1"/>
                </a:solidFill>
                <a:latin typeface="Arial" charset="0"/>
                <a:ea typeface="Arial" charset="0"/>
                <a:cs typeface="Arial" charset="0"/>
              </a:rPr>
              <a:t>Communications</a:t>
            </a:r>
            <a:endParaRPr lang="en-US" sz="1400" b="0" i="0" dirty="0">
              <a:solidFill>
                <a:schemeClr val="bg1"/>
              </a:solidFill>
              <a:latin typeface="Arial" charset="0"/>
              <a:ea typeface="Arial" charset="0"/>
              <a:cs typeface="Arial" charset="0"/>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5507575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9_Title Slide_OLAO Option 2.3">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sp>
        <p:nvSpPr>
          <p:cNvPr id="7" name="TextBox 6"/>
          <p:cNvSpPr txBox="1"/>
          <p:nvPr userDrawn="1"/>
        </p:nvSpPr>
        <p:spPr>
          <a:xfrm>
            <a:off x="190139" y="4007410"/>
            <a:ext cx="3056645" cy="523220"/>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a:t>
            </a:r>
            <a:r>
              <a:rPr lang="en-US" sz="1400" b="0" i="0" baseline="0" dirty="0">
                <a:solidFill>
                  <a:schemeClr val="bg1"/>
                </a:solidFill>
                <a:latin typeface="Arial" charset="0"/>
                <a:ea typeface="Arial" charset="0"/>
                <a:cs typeface="Arial" charset="0"/>
              </a:rPr>
              <a:t>Legislative Affairs </a:t>
            </a:r>
            <a:br>
              <a:rPr lang="en-US" sz="1400" b="0" i="0" baseline="0" dirty="0">
                <a:solidFill>
                  <a:schemeClr val="bg1"/>
                </a:solidFill>
                <a:latin typeface="Arial" charset="0"/>
                <a:ea typeface="Arial" charset="0"/>
                <a:cs typeface="Arial" charset="0"/>
              </a:rPr>
            </a:br>
            <a:r>
              <a:rPr lang="en-US" sz="1400" b="0" i="0" baseline="0" dirty="0">
                <a:solidFill>
                  <a:schemeClr val="bg1"/>
                </a:solidFill>
                <a:latin typeface="Arial" charset="0"/>
                <a:ea typeface="Arial" charset="0"/>
                <a:cs typeface="Arial" charset="0"/>
              </a:rPr>
              <a:t>&amp; Outreach</a:t>
            </a:r>
            <a:endParaRPr lang="en-US" sz="1400" b="0" i="0" dirty="0">
              <a:solidFill>
                <a:schemeClr val="bg1"/>
              </a:solidFill>
              <a:latin typeface="Arial" charset="0"/>
              <a:ea typeface="Arial" charset="0"/>
              <a:cs typeface="Arial" charset="0"/>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14457470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9_Title Slide_OPC Option 2.3">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Procurement and Contracts</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2992701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1_Title Slide_OED Option 2.3">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Enterprise Development</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142716728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3_Title Slide_DAS Option 2.4">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Division of Aging Services</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13789850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Vision Statement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AF14CC-2750-3D4B-9BE5-80C98A5173D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173255"/>
            <a:ext cx="12192000" cy="6254407"/>
          </a:xfrm>
          <a:prstGeom prst="rect">
            <a:avLst/>
          </a:prstGeom>
        </p:spPr>
      </p:pic>
      <p:pic>
        <p:nvPicPr>
          <p:cNvPr id="6" name="Picture 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149" y="6241153"/>
            <a:ext cx="584948" cy="584948"/>
          </a:xfrm>
          <a:prstGeom prst="rect">
            <a:avLst/>
          </a:prstGeom>
        </p:spPr>
      </p:pic>
      <p:sp>
        <p:nvSpPr>
          <p:cNvPr id="7" name="TextBox 6"/>
          <p:cNvSpPr txBox="1"/>
          <p:nvPr userDrawn="1"/>
        </p:nvSpPr>
        <p:spPr>
          <a:xfrm>
            <a:off x="642097" y="6492037"/>
            <a:ext cx="3976202" cy="292388"/>
          </a:xfrm>
          <a:prstGeom prst="rect">
            <a:avLst/>
          </a:prstGeom>
          <a:noFill/>
        </p:spPr>
        <p:txBody>
          <a:bodyPr wrap="square" rtlCol="0">
            <a:spAutoFit/>
          </a:bodyPr>
          <a:lstStyle/>
          <a:p>
            <a:r>
              <a:rPr lang="en-US" sz="1300" b="1" i="0" dirty="0">
                <a:solidFill>
                  <a:schemeClr val="bg1"/>
                </a:solidFill>
                <a:latin typeface="Arial Black" charset="0"/>
                <a:ea typeface="Arial Black" charset="0"/>
                <a:cs typeface="Arial Black" charset="0"/>
              </a:rPr>
              <a:t>Georgia Department of Human Services </a:t>
            </a:r>
            <a:r>
              <a:rPr lang="en-US" sz="1300" b="0" i="0" dirty="0">
                <a:solidFill>
                  <a:schemeClr val="bg1"/>
                </a:solidFill>
                <a:latin typeface="Arial Black" charset="0"/>
                <a:ea typeface="Arial Black" charset="0"/>
                <a:cs typeface="Arial Black" charset="0"/>
              </a:rPr>
              <a:t>| </a:t>
            </a:r>
            <a:endParaRPr lang="en-US" sz="1300" b="1" i="0" dirty="0">
              <a:solidFill>
                <a:schemeClr val="bg1"/>
              </a:solidFill>
              <a:latin typeface="Arial Black" charset="0"/>
              <a:ea typeface="Arial Black" charset="0"/>
              <a:cs typeface="Arial Black" charset="0"/>
            </a:endParaRPr>
          </a:p>
        </p:txBody>
      </p:sp>
      <p:cxnSp>
        <p:nvCxnSpPr>
          <p:cNvPr id="9" name="Straight Connector 8"/>
          <p:cNvCxnSpPr/>
          <p:nvPr userDrawn="1"/>
        </p:nvCxnSpPr>
        <p:spPr>
          <a:xfrm>
            <a:off x="11376837" y="6510940"/>
            <a:ext cx="0" cy="259972"/>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11487150" y="6480462"/>
            <a:ext cx="585788" cy="307777"/>
          </a:xfrm>
          <a:prstGeom prst="rect">
            <a:avLst/>
          </a:prstGeom>
          <a:noFill/>
        </p:spPr>
        <p:txBody>
          <a:bodyPr wrap="square" rtlCol="0">
            <a:spAutoFit/>
          </a:bodyPr>
          <a:lstStyle/>
          <a:p>
            <a:fld id="{15209312-FEBA-6D4B-8361-CC24BE43BAEF}" type="slidenum">
              <a:rPr lang="en-US" sz="1400" smtClean="0">
                <a:solidFill>
                  <a:schemeClr val="bg1"/>
                </a:solidFill>
                <a:latin typeface="Arial" charset="0"/>
                <a:ea typeface="Arial" charset="0"/>
                <a:cs typeface="Arial" charset="0"/>
              </a:rPr>
              <a:t>‹#›</a:t>
            </a:fld>
            <a:endParaRPr lang="en-US" sz="1400" dirty="0">
              <a:solidFill>
                <a:schemeClr val="bg1"/>
              </a:solidFill>
              <a:latin typeface="Arial" charset="0"/>
              <a:ea typeface="Arial" charset="0"/>
              <a:cs typeface="Arial" charset="0"/>
            </a:endParaRPr>
          </a:p>
        </p:txBody>
      </p:sp>
      <p:sp>
        <p:nvSpPr>
          <p:cNvPr id="3" name="Text Placeholder 2"/>
          <p:cNvSpPr>
            <a:spLocks noGrp="1"/>
          </p:cNvSpPr>
          <p:nvPr>
            <p:ph type="body" sz="quarter" idx="10" hasCustomPrompt="1"/>
          </p:nvPr>
        </p:nvSpPr>
        <p:spPr>
          <a:xfrm>
            <a:off x="4440823" y="6510338"/>
            <a:ext cx="5845175" cy="260350"/>
          </a:xfrm>
        </p:spPr>
        <p:txBody>
          <a:bodyPr>
            <a:noAutofit/>
          </a:bodyPr>
          <a:lstStyle>
            <a:lvl1pPr marL="0" indent="0">
              <a:buNone/>
              <a:defRPr sz="1300" baseline="0">
                <a:solidFill>
                  <a:schemeClr val="bg1"/>
                </a:solidFill>
              </a:defRPr>
            </a:lvl1pPr>
          </a:lstStyle>
          <a:p>
            <a:pPr lvl="0"/>
            <a:r>
              <a:rPr lang="en-US" sz="1300" dirty="0"/>
              <a:t>Office or Division Name goes </a:t>
            </a:r>
            <a:r>
              <a:rPr lang="en-US" sz="1300" dirty="0" err="1"/>
              <a:t>herey</a:t>
            </a:r>
            <a:endParaRPr lang="en-US" dirty="0"/>
          </a:p>
        </p:txBody>
      </p:sp>
      <p:sp>
        <p:nvSpPr>
          <p:cNvPr id="2" name="Date Placeholder 1"/>
          <p:cNvSpPr>
            <a:spLocks noGrp="1"/>
          </p:cNvSpPr>
          <p:nvPr>
            <p:ph type="dt" sz="half" idx="11"/>
          </p:nvPr>
        </p:nvSpPr>
        <p:spPr>
          <a:xfrm>
            <a:off x="10007601" y="6458363"/>
            <a:ext cx="1258924" cy="365125"/>
          </a:xfrm>
        </p:spPr>
        <p:txBody>
          <a:bodyPr/>
          <a:lstStyle>
            <a:lvl1pPr algn="r">
              <a:defRPr sz="1300">
                <a:solidFill>
                  <a:schemeClr val="bg1"/>
                </a:solidFill>
              </a:defRPr>
            </a:lvl1pPr>
          </a:lstStyle>
          <a:p>
            <a:fld id="{680381CD-5519-6F4B-A70D-C0DB24136884}" type="datetime1">
              <a:rPr lang="en-US" smtClean="0"/>
              <a:pPr/>
              <a:t>3/8/2022</a:t>
            </a:fld>
            <a:endParaRPr lang="en-US" dirty="0"/>
          </a:p>
        </p:txBody>
      </p:sp>
      <p:pic>
        <p:nvPicPr>
          <p:cNvPr id="13" name="Picture 12"/>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1275" y="6231013"/>
            <a:ext cx="600075" cy="600075"/>
          </a:xfrm>
          <a:prstGeom prst="rect">
            <a:avLst/>
          </a:prstGeom>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Vision Statement 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AF14CC-2750-3D4B-9BE5-80C98A5173D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332"/>
          <a:stretch/>
        </p:blipFill>
        <p:spPr>
          <a:xfrm>
            <a:off x="-28875" y="163630"/>
            <a:ext cx="12231716" cy="6275156"/>
          </a:xfrm>
          <a:prstGeom prst="rect">
            <a:avLst/>
          </a:prstGeom>
        </p:spPr>
      </p:pic>
      <p:pic>
        <p:nvPicPr>
          <p:cNvPr id="6" name="Picture 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149" y="6241153"/>
            <a:ext cx="584948" cy="584948"/>
          </a:xfrm>
          <a:prstGeom prst="rect">
            <a:avLst/>
          </a:prstGeom>
        </p:spPr>
      </p:pic>
      <p:sp>
        <p:nvSpPr>
          <p:cNvPr id="7" name="TextBox 6"/>
          <p:cNvSpPr txBox="1"/>
          <p:nvPr userDrawn="1"/>
        </p:nvSpPr>
        <p:spPr>
          <a:xfrm>
            <a:off x="642097" y="6492037"/>
            <a:ext cx="3976202" cy="292388"/>
          </a:xfrm>
          <a:prstGeom prst="rect">
            <a:avLst/>
          </a:prstGeom>
          <a:noFill/>
        </p:spPr>
        <p:txBody>
          <a:bodyPr wrap="square" rtlCol="0">
            <a:spAutoFit/>
          </a:bodyPr>
          <a:lstStyle/>
          <a:p>
            <a:r>
              <a:rPr lang="en-US" sz="1300" b="1" i="0" dirty="0">
                <a:solidFill>
                  <a:schemeClr val="bg1"/>
                </a:solidFill>
                <a:latin typeface="Arial Black" charset="0"/>
                <a:ea typeface="Arial Black" charset="0"/>
                <a:cs typeface="Arial Black" charset="0"/>
              </a:rPr>
              <a:t>Georgia Department of Human Services </a:t>
            </a:r>
            <a:r>
              <a:rPr lang="en-US" sz="1300" b="0" i="0" dirty="0">
                <a:solidFill>
                  <a:schemeClr val="bg1"/>
                </a:solidFill>
                <a:latin typeface="Arial Black" charset="0"/>
                <a:ea typeface="Arial Black" charset="0"/>
                <a:cs typeface="Arial Black" charset="0"/>
              </a:rPr>
              <a:t>| </a:t>
            </a:r>
            <a:endParaRPr lang="en-US" sz="1300" b="1" i="0" dirty="0">
              <a:solidFill>
                <a:schemeClr val="bg1"/>
              </a:solidFill>
              <a:latin typeface="Arial Black" charset="0"/>
              <a:ea typeface="Arial Black" charset="0"/>
              <a:cs typeface="Arial Black" charset="0"/>
            </a:endParaRPr>
          </a:p>
        </p:txBody>
      </p:sp>
      <p:cxnSp>
        <p:nvCxnSpPr>
          <p:cNvPr id="9" name="Straight Connector 8"/>
          <p:cNvCxnSpPr/>
          <p:nvPr userDrawn="1"/>
        </p:nvCxnSpPr>
        <p:spPr>
          <a:xfrm>
            <a:off x="11376837" y="6510940"/>
            <a:ext cx="0" cy="259972"/>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11487150" y="6480462"/>
            <a:ext cx="585788" cy="307777"/>
          </a:xfrm>
          <a:prstGeom prst="rect">
            <a:avLst/>
          </a:prstGeom>
          <a:noFill/>
        </p:spPr>
        <p:txBody>
          <a:bodyPr wrap="square" rtlCol="0">
            <a:spAutoFit/>
          </a:bodyPr>
          <a:lstStyle/>
          <a:p>
            <a:fld id="{15209312-FEBA-6D4B-8361-CC24BE43BAEF}" type="slidenum">
              <a:rPr lang="en-US" sz="1400" smtClean="0">
                <a:solidFill>
                  <a:schemeClr val="bg1"/>
                </a:solidFill>
                <a:latin typeface="Arial" charset="0"/>
                <a:ea typeface="Arial" charset="0"/>
                <a:cs typeface="Arial" charset="0"/>
              </a:rPr>
              <a:t>‹#›</a:t>
            </a:fld>
            <a:endParaRPr lang="en-US" sz="1400" dirty="0">
              <a:solidFill>
                <a:schemeClr val="bg1"/>
              </a:solidFill>
              <a:latin typeface="Arial" charset="0"/>
              <a:ea typeface="Arial" charset="0"/>
              <a:cs typeface="Arial" charset="0"/>
            </a:endParaRPr>
          </a:p>
        </p:txBody>
      </p:sp>
      <p:sp>
        <p:nvSpPr>
          <p:cNvPr id="3" name="Text Placeholder 2"/>
          <p:cNvSpPr>
            <a:spLocks noGrp="1"/>
          </p:cNvSpPr>
          <p:nvPr>
            <p:ph type="body" sz="quarter" idx="10" hasCustomPrompt="1"/>
          </p:nvPr>
        </p:nvSpPr>
        <p:spPr>
          <a:xfrm>
            <a:off x="4440823" y="6510338"/>
            <a:ext cx="5845175" cy="260350"/>
          </a:xfrm>
        </p:spPr>
        <p:txBody>
          <a:bodyPr>
            <a:noAutofit/>
          </a:bodyPr>
          <a:lstStyle>
            <a:lvl1pPr marL="0" indent="0">
              <a:buNone/>
              <a:defRPr sz="1300" baseline="0">
                <a:solidFill>
                  <a:schemeClr val="bg1"/>
                </a:solidFill>
              </a:defRPr>
            </a:lvl1pPr>
          </a:lstStyle>
          <a:p>
            <a:pPr lvl="0"/>
            <a:r>
              <a:rPr lang="en-US" sz="1300" dirty="0"/>
              <a:t>Office or Division Name goes </a:t>
            </a:r>
            <a:r>
              <a:rPr lang="en-US" sz="1300" dirty="0" err="1"/>
              <a:t>herey</a:t>
            </a:r>
            <a:endParaRPr lang="en-US" dirty="0"/>
          </a:p>
        </p:txBody>
      </p:sp>
      <p:sp>
        <p:nvSpPr>
          <p:cNvPr id="2" name="Date Placeholder 1"/>
          <p:cNvSpPr>
            <a:spLocks noGrp="1"/>
          </p:cNvSpPr>
          <p:nvPr>
            <p:ph type="dt" sz="half" idx="11"/>
          </p:nvPr>
        </p:nvSpPr>
        <p:spPr>
          <a:xfrm>
            <a:off x="10007601" y="6458363"/>
            <a:ext cx="1258924" cy="365125"/>
          </a:xfrm>
        </p:spPr>
        <p:txBody>
          <a:bodyPr/>
          <a:lstStyle>
            <a:lvl1pPr algn="r">
              <a:defRPr sz="1300">
                <a:solidFill>
                  <a:schemeClr val="bg1"/>
                </a:solidFill>
              </a:defRPr>
            </a:lvl1pPr>
          </a:lstStyle>
          <a:p>
            <a:fld id="{680381CD-5519-6F4B-A70D-C0DB24136884}" type="datetime1">
              <a:rPr lang="en-US" smtClean="0"/>
              <a:pPr/>
              <a:t>3/8/2022</a:t>
            </a:fld>
            <a:endParaRPr lang="en-US" dirty="0"/>
          </a:p>
        </p:txBody>
      </p:sp>
      <p:pic>
        <p:nvPicPr>
          <p:cNvPr id="13" name="Picture 12"/>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1275" y="6231013"/>
            <a:ext cx="600075" cy="600075"/>
          </a:xfrm>
          <a:prstGeom prst="rect">
            <a:avLst/>
          </a:prstGeom>
        </p:spPr>
      </p:pic>
    </p:spTree>
    <p:extLst>
      <p:ext uri="{BB962C8B-B14F-4D97-AF65-F5344CB8AC3E}">
        <p14:creationId xmlns:p14="http://schemas.microsoft.com/office/powerpoint/2010/main" val="13662565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Vision Statement 3">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AF14CC-2750-3D4B-9BE5-80C98A5173D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182880"/>
            <a:ext cx="12231716" cy="6273657"/>
          </a:xfrm>
          <a:prstGeom prst="rect">
            <a:avLst/>
          </a:prstGeom>
        </p:spPr>
      </p:pic>
      <p:pic>
        <p:nvPicPr>
          <p:cNvPr id="6" name="Picture 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149" y="6241153"/>
            <a:ext cx="584948" cy="584948"/>
          </a:xfrm>
          <a:prstGeom prst="rect">
            <a:avLst/>
          </a:prstGeom>
        </p:spPr>
      </p:pic>
      <p:sp>
        <p:nvSpPr>
          <p:cNvPr id="7" name="TextBox 6"/>
          <p:cNvSpPr txBox="1"/>
          <p:nvPr userDrawn="1"/>
        </p:nvSpPr>
        <p:spPr>
          <a:xfrm>
            <a:off x="642097" y="6492037"/>
            <a:ext cx="3976202" cy="292388"/>
          </a:xfrm>
          <a:prstGeom prst="rect">
            <a:avLst/>
          </a:prstGeom>
          <a:noFill/>
        </p:spPr>
        <p:txBody>
          <a:bodyPr wrap="square" rtlCol="0">
            <a:spAutoFit/>
          </a:bodyPr>
          <a:lstStyle/>
          <a:p>
            <a:r>
              <a:rPr lang="en-US" sz="1300" b="1" i="0" dirty="0">
                <a:solidFill>
                  <a:schemeClr val="bg1"/>
                </a:solidFill>
                <a:latin typeface="Arial Black" charset="0"/>
                <a:ea typeface="Arial Black" charset="0"/>
                <a:cs typeface="Arial Black" charset="0"/>
              </a:rPr>
              <a:t>Georgia Department of Human Services </a:t>
            </a:r>
            <a:r>
              <a:rPr lang="en-US" sz="1300" b="0" i="0" dirty="0">
                <a:solidFill>
                  <a:schemeClr val="bg1"/>
                </a:solidFill>
                <a:latin typeface="Arial Black" charset="0"/>
                <a:ea typeface="Arial Black" charset="0"/>
                <a:cs typeface="Arial Black" charset="0"/>
              </a:rPr>
              <a:t>| </a:t>
            </a:r>
            <a:endParaRPr lang="en-US" sz="1300" b="1" i="0" dirty="0">
              <a:solidFill>
                <a:schemeClr val="bg1"/>
              </a:solidFill>
              <a:latin typeface="Arial Black" charset="0"/>
              <a:ea typeface="Arial Black" charset="0"/>
              <a:cs typeface="Arial Black" charset="0"/>
            </a:endParaRPr>
          </a:p>
        </p:txBody>
      </p:sp>
      <p:cxnSp>
        <p:nvCxnSpPr>
          <p:cNvPr id="9" name="Straight Connector 8"/>
          <p:cNvCxnSpPr/>
          <p:nvPr userDrawn="1"/>
        </p:nvCxnSpPr>
        <p:spPr>
          <a:xfrm>
            <a:off x="11376837" y="6510940"/>
            <a:ext cx="0" cy="259972"/>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11487150" y="6480462"/>
            <a:ext cx="585788" cy="307777"/>
          </a:xfrm>
          <a:prstGeom prst="rect">
            <a:avLst/>
          </a:prstGeom>
          <a:noFill/>
        </p:spPr>
        <p:txBody>
          <a:bodyPr wrap="square" rtlCol="0">
            <a:spAutoFit/>
          </a:bodyPr>
          <a:lstStyle/>
          <a:p>
            <a:fld id="{15209312-FEBA-6D4B-8361-CC24BE43BAEF}" type="slidenum">
              <a:rPr lang="en-US" sz="1400" smtClean="0">
                <a:solidFill>
                  <a:schemeClr val="bg1"/>
                </a:solidFill>
                <a:latin typeface="Arial" charset="0"/>
                <a:ea typeface="Arial" charset="0"/>
                <a:cs typeface="Arial" charset="0"/>
              </a:rPr>
              <a:t>‹#›</a:t>
            </a:fld>
            <a:endParaRPr lang="en-US" sz="1400" dirty="0">
              <a:solidFill>
                <a:schemeClr val="bg1"/>
              </a:solidFill>
              <a:latin typeface="Arial" charset="0"/>
              <a:ea typeface="Arial" charset="0"/>
              <a:cs typeface="Arial" charset="0"/>
            </a:endParaRPr>
          </a:p>
        </p:txBody>
      </p:sp>
      <p:sp>
        <p:nvSpPr>
          <p:cNvPr id="3" name="Text Placeholder 2"/>
          <p:cNvSpPr>
            <a:spLocks noGrp="1"/>
          </p:cNvSpPr>
          <p:nvPr>
            <p:ph type="body" sz="quarter" idx="10" hasCustomPrompt="1"/>
          </p:nvPr>
        </p:nvSpPr>
        <p:spPr>
          <a:xfrm>
            <a:off x="4440823" y="6510338"/>
            <a:ext cx="5845175" cy="260350"/>
          </a:xfrm>
        </p:spPr>
        <p:txBody>
          <a:bodyPr>
            <a:noAutofit/>
          </a:bodyPr>
          <a:lstStyle>
            <a:lvl1pPr marL="0" indent="0">
              <a:buNone/>
              <a:defRPr sz="1300" baseline="0">
                <a:solidFill>
                  <a:schemeClr val="bg1"/>
                </a:solidFill>
              </a:defRPr>
            </a:lvl1pPr>
          </a:lstStyle>
          <a:p>
            <a:pPr lvl="0"/>
            <a:r>
              <a:rPr lang="en-US" sz="1300" dirty="0"/>
              <a:t>Office or Division Name goes </a:t>
            </a:r>
            <a:r>
              <a:rPr lang="en-US" sz="1300" dirty="0" err="1"/>
              <a:t>herey</a:t>
            </a:r>
            <a:endParaRPr lang="en-US" dirty="0"/>
          </a:p>
        </p:txBody>
      </p:sp>
      <p:sp>
        <p:nvSpPr>
          <p:cNvPr id="2" name="Date Placeholder 1"/>
          <p:cNvSpPr>
            <a:spLocks noGrp="1"/>
          </p:cNvSpPr>
          <p:nvPr>
            <p:ph type="dt" sz="half" idx="11"/>
          </p:nvPr>
        </p:nvSpPr>
        <p:spPr>
          <a:xfrm>
            <a:off x="10007601" y="6458363"/>
            <a:ext cx="1258924" cy="365125"/>
          </a:xfrm>
        </p:spPr>
        <p:txBody>
          <a:bodyPr/>
          <a:lstStyle>
            <a:lvl1pPr algn="r">
              <a:defRPr sz="1300">
                <a:solidFill>
                  <a:schemeClr val="bg1"/>
                </a:solidFill>
              </a:defRPr>
            </a:lvl1pPr>
          </a:lstStyle>
          <a:p>
            <a:fld id="{680381CD-5519-6F4B-A70D-C0DB24136884}" type="datetime1">
              <a:rPr lang="en-US" smtClean="0"/>
              <a:pPr/>
              <a:t>3/8/2022</a:t>
            </a:fld>
            <a:endParaRPr lang="en-US" dirty="0"/>
          </a:p>
        </p:txBody>
      </p:sp>
      <p:pic>
        <p:nvPicPr>
          <p:cNvPr id="13" name="Picture 12"/>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1275" y="6231013"/>
            <a:ext cx="600075" cy="600075"/>
          </a:xfrm>
          <a:prstGeom prst="rect">
            <a:avLst/>
          </a:prstGeom>
        </p:spPr>
      </p:pic>
    </p:spTree>
    <p:extLst>
      <p:ext uri="{BB962C8B-B14F-4D97-AF65-F5344CB8AC3E}">
        <p14:creationId xmlns:p14="http://schemas.microsoft.com/office/powerpoint/2010/main" val="232792552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Vision Statement 4">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AF14CC-2750-3D4B-9BE5-80C98A5173D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9625" y="182879"/>
            <a:ext cx="12201625" cy="6244783"/>
          </a:xfrm>
          <a:prstGeom prst="rect">
            <a:avLst/>
          </a:prstGeom>
        </p:spPr>
      </p:pic>
      <p:pic>
        <p:nvPicPr>
          <p:cNvPr id="6" name="Picture 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149" y="6241153"/>
            <a:ext cx="584948" cy="584948"/>
          </a:xfrm>
          <a:prstGeom prst="rect">
            <a:avLst/>
          </a:prstGeom>
        </p:spPr>
      </p:pic>
      <p:sp>
        <p:nvSpPr>
          <p:cNvPr id="7" name="TextBox 6"/>
          <p:cNvSpPr txBox="1"/>
          <p:nvPr userDrawn="1"/>
        </p:nvSpPr>
        <p:spPr>
          <a:xfrm>
            <a:off x="642097" y="6492037"/>
            <a:ext cx="3976202" cy="292388"/>
          </a:xfrm>
          <a:prstGeom prst="rect">
            <a:avLst/>
          </a:prstGeom>
          <a:noFill/>
        </p:spPr>
        <p:txBody>
          <a:bodyPr wrap="square" rtlCol="0">
            <a:spAutoFit/>
          </a:bodyPr>
          <a:lstStyle/>
          <a:p>
            <a:r>
              <a:rPr lang="en-US" sz="1300" b="1" i="0" dirty="0">
                <a:solidFill>
                  <a:schemeClr val="bg1"/>
                </a:solidFill>
                <a:latin typeface="Arial Black" charset="0"/>
                <a:ea typeface="Arial Black" charset="0"/>
                <a:cs typeface="Arial Black" charset="0"/>
              </a:rPr>
              <a:t>Georgia Department of Human Services </a:t>
            </a:r>
            <a:r>
              <a:rPr lang="en-US" sz="1300" b="0" i="0" dirty="0">
                <a:solidFill>
                  <a:schemeClr val="bg1"/>
                </a:solidFill>
                <a:latin typeface="Arial Black" charset="0"/>
                <a:ea typeface="Arial Black" charset="0"/>
                <a:cs typeface="Arial Black" charset="0"/>
              </a:rPr>
              <a:t>| </a:t>
            </a:r>
            <a:endParaRPr lang="en-US" sz="1300" b="1" i="0" dirty="0">
              <a:solidFill>
                <a:schemeClr val="bg1"/>
              </a:solidFill>
              <a:latin typeface="Arial Black" charset="0"/>
              <a:ea typeface="Arial Black" charset="0"/>
              <a:cs typeface="Arial Black" charset="0"/>
            </a:endParaRPr>
          </a:p>
        </p:txBody>
      </p:sp>
      <p:cxnSp>
        <p:nvCxnSpPr>
          <p:cNvPr id="9" name="Straight Connector 8"/>
          <p:cNvCxnSpPr/>
          <p:nvPr userDrawn="1"/>
        </p:nvCxnSpPr>
        <p:spPr>
          <a:xfrm>
            <a:off x="11376837" y="6510940"/>
            <a:ext cx="0" cy="259972"/>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11487150" y="6480462"/>
            <a:ext cx="585788" cy="307777"/>
          </a:xfrm>
          <a:prstGeom prst="rect">
            <a:avLst/>
          </a:prstGeom>
          <a:noFill/>
        </p:spPr>
        <p:txBody>
          <a:bodyPr wrap="square" rtlCol="0">
            <a:spAutoFit/>
          </a:bodyPr>
          <a:lstStyle/>
          <a:p>
            <a:fld id="{15209312-FEBA-6D4B-8361-CC24BE43BAEF}" type="slidenum">
              <a:rPr lang="en-US" sz="1400" smtClean="0">
                <a:solidFill>
                  <a:schemeClr val="bg1"/>
                </a:solidFill>
                <a:latin typeface="Arial" charset="0"/>
                <a:ea typeface="Arial" charset="0"/>
                <a:cs typeface="Arial" charset="0"/>
              </a:rPr>
              <a:t>‹#›</a:t>
            </a:fld>
            <a:endParaRPr lang="en-US" sz="1400" dirty="0">
              <a:solidFill>
                <a:schemeClr val="bg1"/>
              </a:solidFill>
              <a:latin typeface="Arial" charset="0"/>
              <a:ea typeface="Arial" charset="0"/>
              <a:cs typeface="Arial" charset="0"/>
            </a:endParaRPr>
          </a:p>
        </p:txBody>
      </p:sp>
      <p:sp>
        <p:nvSpPr>
          <p:cNvPr id="3" name="Text Placeholder 2"/>
          <p:cNvSpPr>
            <a:spLocks noGrp="1"/>
          </p:cNvSpPr>
          <p:nvPr>
            <p:ph type="body" sz="quarter" idx="10" hasCustomPrompt="1"/>
          </p:nvPr>
        </p:nvSpPr>
        <p:spPr>
          <a:xfrm>
            <a:off x="4440823" y="6510338"/>
            <a:ext cx="5845175" cy="260350"/>
          </a:xfrm>
        </p:spPr>
        <p:txBody>
          <a:bodyPr>
            <a:noAutofit/>
          </a:bodyPr>
          <a:lstStyle>
            <a:lvl1pPr marL="0" indent="0">
              <a:buNone/>
              <a:defRPr sz="1300" baseline="0">
                <a:solidFill>
                  <a:schemeClr val="bg1"/>
                </a:solidFill>
              </a:defRPr>
            </a:lvl1pPr>
          </a:lstStyle>
          <a:p>
            <a:pPr lvl="0"/>
            <a:r>
              <a:rPr lang="en-US" sz="1300" dirty="0"/>
              <a:t>Office or Division Name goes </a:t>
            </a:r>
            <a:r>
              <a:rPr lang="en-US" sz="1300" dirty="0" err="1"/>
              <a:t>herey</a:t>
            </a:r>
            <a:endParaRPr lang="en-US" dirty="0"/>
          </a:p>
        </p:txBody>
      </p:sp>
      <p:sp>
        <p:nvSpPr>
          <p:cNvPr id="2" name="Date Placeholder 1"/>
          <p:cNvSpPr>
            <a:spLocks noGrp="1"/>
          </p:cNvSpPr>
          <p:nvPr>
            <p:ph type="dt" sz="half" idx="11"/>
          </p:nvPr>
        </p:nvSpPr>
        <p:spPr>
          <a:xfrm>
            <a:off x="10007601" y="6458363"/>
            <a:ext cx="1258924" cy="365125"/>
          </a:xfrm>
        </p:spPr>
        <p:txBody>
          <a:bodyPr/>
          <a:lstStyle>
            <a:lvl1pPr algn="r">
              <a:defRPr sz="1300">
                <a:solidFill>
                  <a:schemeClr val="bg1"/>
                </a:solidFill>
              </a:defRPr>
            </a:lvl1pPr>
          </a:lstStyle>
          <a:p>
            <a:fld id="{680381CD-5519-6F4B-A70D-C0DB24136884}" type="datetime1">
              <a:rPr lang="en-US" smtClean="0"/>
              <a:pPr/>
              <a:t>3/8/2022</a:t>
            </a:fld>
            <a:endParaRPr lang="en-US" dirty="0"/>
          </a:p>
        </p:txBody>
      </p:sp>
      <p:pic>
        <p:nvPicPr>
          <p:cNvPr id="13" name="Picture 12"/>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1275" y="6231013"/>
            <a:ext cx="600075" cy="600075"/>
          </a:xfrm>
          <a:prstGeom prst="rect">
            <a:avLst/>
          </a:prstGeom>
        </p:spPr>
      </p:pic>
    </p:spTree>
    <p:extLst>
      <p:ext uri="{BB962C8B-B14F-4D97-AF65-F5344CB8AC3E}">
        <p14:creationId xmlns:p14="http://schemas.microsoft.com/office/powerpoint/2010/main" val="1531091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Slide_OIG Option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2" name="TextBox 1"/>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Inspector General</a:t>
            </a:r>
          </a:p>
        </p:txBody>
      </p:sp>
      <p:sp>
        <p:nvSpPr>
          <p:cNvPr id="10"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175364862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Vision Statement 5">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AF14CC-2750-3D4B-9BE5-80C98A5173D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188536"/>
            <a:ext cx="12208767" cy="6264841"/>
          </a:xfrm>
          <a:prstGeom prst="rect">
            <a:avLst/>
          </a:prstGeom>
        </p:spPr>
      </p:pic>
      <p:pic>
        <p:nvPicPr>
          <p:cNvPr id="6" name="Picture 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149" y="6241153"/>
            <a:ext cx="584948" cy="584948"/>
          </a:xfrm>
          <a:prstGeom prst="rect">
            <a:avLst/>
          </a:prstGeom>
        </p:spPr>
      </p:pic>
      <p:sp>
        <p:nvSpPr>
          <p:cNvPr id="7" name="TextBox 6"/>
          <p:cNvSpPr txBox="1"/>
          <p:nvPr userDrawn="1"/>
        </p:nvSpPr>
        <p:spPr>
          <a:xfrm>
            <a:off x="642097" y="6492037"/>
            <a:ext cx="3976202" cy="292388"/>
          </a:xfrm>
          <a:prstGeom prst="rect">
            <a:avLst/>
          </a:prstGeom>
          <a:noFill/>
        </p:spPr>
        <p:txBody>
          <a:bodyPr wrap="square" rtlCol="0">
            <a:spAutoFit/>
          </a:bodyPr>
          <a:lstStyle/>
          <a:p>
            <a:r>
              <a:rPr lang="en-US" sz="1300" b="1" i="0" dirty="0">
                <a:solidFill>
                  <a:schemeClr val="bg1"/>
                </a:solidFill>
                <a:latin typeface="Arial Black" charset="0"/>
                <a:ea typeface="Arial Black" charset="0"/>
                <a:cs typeface="Arial Black" charset="0"/>
              </a:rPr>
              <a:t>Georgia Department of Human Services </a:t>
            </a:r>
            <a:r>
              <a:rPr lang="en-US" sz="1300" b="0" i="0" dirty="0">
                <a:solidFill>
                  <a:schemeClr val="bg1"/>
                </a:solidFill>
                <a:latin typeface="Arial Black" charset="0"/>
                <a:ea typeface="Arial Black" charset="0"/>
                <a:cs typeface="Arial Black" charset="0"/>
              </a:rPr>
              <a:t>| </a:t>
            </a:r>
            <a:endParaRPr lang="en-US" sz="1300" b="1" i="0" dirty="0">
              <a:solidFill>
                <a:schemeClr val="bg1"/>
              </a:solidFill>
              <a:latin typeface="Arial Black" charset="0"/>
              <a:ea typeface="Arial Black" charset="0"/>
              <a:cs typeface="Arial Black" charset="0"/>
            </a:endParaRPr>
          </a:p>
        </p:txBody>
      </p:sp>
      <p:cxnSp>
        <p:nvCxnSpPr>
          <p:cNvPr id="9" name="Straight Connector 8"/>
          <p:cNvCxnSpPr/>
          <p:nvPr userDrawn="1"/>
        </p:nvCxnSpPr>
        <p:spPr>
          <a:xfrm>
            <a:off x="11376837" y="6510940"/>
            <a:ext cx="0" cy="259972"/>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11487150" y="6480462"/>
            <a:ext cx="585788" cy="307777"/>
          </a:xfrm>
          <a:prstGeom prst="rect">
            <a:avLst/>
          </a:prstGeom>
          <a:noFill/>
        </p:spPr>
        <p:txBody>
          <a:bodyPr wrap="square" rtlCol="0">
            <a:spAutoFit/>
          </a:bodyPr>
          <a:lstStyle/>
          <a:p>
            <a:fld id="{15209312-FEBA-6D4B-8361-CC24BE43BAEF}" type="slidenum">
              <a:rPr lang="en-US" sz="1400" smtClean="0">
                <a:solidFill>
                  <a:schemeClr val="bg1"/>
                </a:solidFill>
                <a:latin typeface="Arial" charset="0"/>
                <a:ea typeface="Arial" charset="0"/>
                <a:cs typeface="Arial" charset="0"/>
              </a:rPr>
              <a:t>‹#›</a:t>
            </a:fld>
            <a:endParaRPr lang="en-US" sz="1400" dirty="0">
              <a:solidFill>
                <a:schemeClr val="bg1"/>
              </a:solidFill>
              <a:latin typeface="Arial" charset="0"/>
              <a:ea typeface="Arial" charset="0"/>
              <a:cs typeface="Arial" charset="0"/>
            </a:endParaRPr>
          </a:p>
        </p:txBody>
      </p:sp>
      <p:sp>
        <p:nvSpPr>
          <p:cNvPr id="3" name="Text Placeholder 2"/>
          <p:cNvSpPr>
            <a:spLocks noGrp="1"/>
          </p:cNvSpPr>
          <p:nvPr>
            <p:ph type="body" sz="quarter" idx="10" hasCustomPrompt="1"/>
          </p:nvPr>
        </p:nvSpPr>
        <p:spPr>
          <a:xfrm>
            <a:off x="4440823" y="6510338"/>
            <a:ext cx="5845175" cy="260350"/>
          </a:xfrm>
        </p:spPr>
        <p:txBody>
          <a:bodyPr>
            <a:noAutofit/>
          </a:bodyPr>
          <a:lstStyle>
            <a:lvl1pPr marL="0" indent="0">
              <a:buNone/>
              <a:defRPr sz="1300" baseline="0">
                <a:solidFill>
                  <a:schemeClr val="bg1"/>
                </a:solidFill>
              </a:defRPr>
            </a:lvl1pPr>
          </a:lstStyle>
          <a:p>
            <a:pPr lvl="0"/>
            <a:r>
              <a:rPr lang="en-US" sz="1300" dirty="0"/>
              <a:t>Office or Division Name goes </a:t>
            </a:r>
            <a:r>
              <a:rPr lang="en-US" sz="1300" dirty="0" err="1"/>
              <a:t>herey</a:t>
            </a:r>
            <a:endParaRPr lang="en-US" dirty="0"/>
          </a:p>
        </p:txBody>
      </p:sp>
      <p:sp>
        <p:nvSpPr>
          <p:cNvPr id="2" name="Date Placeholder 1"/>
          <p:cNvSpPr>
            <a:spLocks noGrp="1"/>
          </p:cNvSpPr>
          <p:nvPr>
            <p:ph type="dt" sz="half" idx="11"/>
          </p:nvPr>
        </p:nvSpPr>
        <p:spPr>
          <a:xfrm>
            <a:off x="10007601" y="6458363"/>
            <a:ext cx="1258924" cy="365125"/>
          </a:xfrm>
        </p:spPr>
        <p:txBody>
          <a:bodyPr/>
          <a:lstStyle>
            <a:lvl1pPr algn="r">
              <a:defRPr sz="1300">
                <a:solidFill>
                  <a:schemeClr val="bg1"/>
                </a:solidFill>
              </a:defRPr>
            </a:lvl1pPr>
          </a:lstStyle>
          <a:p>
            <a:fld id="{680381CD-5519-6F4B-A70D-C0DB24136884}" type="datetime1">
              <a:rPr lang="en-US" smtClean="0"/>
              <a:pPr/>
              <a:t>3/8/2022</a:t>
            </a:fld>
            <a:endParaRPr lang="en-US" dirty="0"/>
          </a:p>
        </p:txBody>
      </p:sp>
      <p:pic>
        <p:nvPicPr>
          <p:cNvPr id="13" name="Picture 12"/>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1275" y="6231013"/>
            <a:ext cx="600075" cy="600075"/>
          </a:xfrm>
          <a:prstGeom prst="rect">
            <a:avLst/>
          </a:prstGeom>
        </p:spPr>
      </p:pic>
    </p:spTree>
    <p:extLst>
      <p:ext uri="{BB962C8B-B14F-4D97-AF65-F5344CB8AC3E}">
        <p14:creationId xmlns:p14="http://schemas.microsoft.com/office/powerpoint/2010/main" val="36883302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Vision Statement 6">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AF14CC-2750-3D4B-9BE5-80C98A5173D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180752"/>
            <a:ext cx="12192000" cy="6246909"/>
          </a:xfrm>
          <a:prstGeom prst="rect">
            <a:avLst/>
          </a:prstGeom>
        </p:spPr>
      </p:pic>
      <p:pic>
        <p:nvPicPr>
          <p:cNvPr id="6" name="Picture 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149" y="6241153"/>
            <a:ext cx="584948" cy="584948"/>
          </a:xfrm>
          <a:prstGeom prst="rect">
            <a:avLst/>
          </a:prstGeom>
        </p:spPr>
      </p:pic>
      <p:sp>
        <p:nvSpPr>
          <p:cNvPr id="7" name="TextBox 6"/>
          <p:cNvSpPr txBox="1"/>
          <p:nvPr userDrawn="1"/>
        </p:nvSpPr>
        <p:spPr>
          <a:xfrm>
            <a:off x="642097" y="6492037"/>
            <a:ext cx="3976202" cy="292388"/>
          </a:xfrm>
          <a:prstGeom prst="rect">
            <a:avLst/>
          </a:prstGeom>
          <a:noFill/>
        </p:spPr>
        <p:txBody>
          <a:bodyPr wrap="square" rtlCol="0">
            <a:spAutoFit/>
          </a:bodyPr>
          <a:lstStyle/>
          <a:p>
            <a:r>
              <a:rPr lang="en-US" sz="1300" b="1" i="0" dirty="0">
                <a:solidFill>
                  <a:schemeClr val="bg1"/>
                </a:solidFill>
                <a:latin typeface="Arial Black" charset="0"/>
                <a:ea typeface="Arial Black" charset="0"/>
                <a:cs typeface="Arial Black" charset="0"/>
              </a:rPr>
              <a:t>Georgia Department of Human Services </a:t>
            </a:r>
            <a:r>
              <a:rPr lang="en-US" sz="1300" b="0" i="0" dirty="0">
                <a:solidFill>
                  <a:schemeClr val="bg1"/>
                </a:solidFill>
                <a:latin typeface="Arial Black" charset="0"/>
                <a:ea typeface="Arial Black" charset="0"/>
                <a:cs typeface="Arial Black" charset="0"/>
              </a:rPr>
              <a:t>| </a:t>
            </a:r>
            <a:endParaRPr lang="en-US" sz="1300" b="1" i="0" dirty="0">
              <a:solidFill>
                <a:schemeClr val="bg1"/>
              </a:solidFill>
              <a:latin typeface="Arial Black" charset="0"/>
              <a:ea typeface="Arial Black" charset="0"/>
              <a:cs typeface="Arial Black" charset="0"/>
            </a:endParaRPr>
          </a:p>
        </p:txBody>
      </p:sp>
      <p:cxnSp>
        <p:nvCxnSpPr>
          <p:cNvPr id="9" name="Straight Connector 8"/>
          <p:cNvCxnSpPr/>
          <p:nvPr userDrawn="1"/>
        </p:nvCxnSpPr>
        <p:spPr>
          <a:xfrm>
            <a:off x="11376837" y="6510940"/>
            <a:ext cx="0" cy="259972"/>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11487150" y="6480462"/>
            <a:ext cx="585788" cy="307777"/>
          </a:xfrm>
          <a:prstGeom prst="rect">
            <a:avLst/>
          </a:prstGeom>
          <a:noFill/>
        </p:spPr>
        <p:txBody>
          <a:bodyPr wrap="square" rtlCol="0">
            <a:spAutoFit/>
          </a:bodyPr>
          <a:lstStyle/>
          <a:p>
            <a:fld id="{15209312-FEBA-6D4B-8361-CC24BE43BAEF}" type="slidenum">
              <a:rPr lang="en-US" sz="1400" smtClean="0">
                <a:solidFill>
                  <a:schemeClr val="bg1"/>
                </a:solidFill>
                <a:latin typeface="Arial" charset="0"/>
                <a:ea typeface="Arial" charset="0"/>
                <a:cs typeface="Arial" charset="0"/>
              </a:rPr>
              <a:t>‹#›</a:t>
            </a:fld>
            <a:endParaRPr lang="en-US" sz="1400" dirty="0">
              <a:solidFill>
                <a:schemeClr val="bg1"/>
              </a:solidFill>
              <a:latin typeface="Arial" charset="0"/>
              <a:ea typeface="Arial" charset="0"/>
              <a:cs typeface="Arial" charset="0"/>
            </a:endParaRPr>
          </a:p>
        </p:txBody>
      </p:sp>
      <p:sp>
        <p:nvSpPr>
          <p:cNvPr id="3" name="Text Placeholder 2"/>
          <p:cNvSpPr>
            <a:spLocks noGrp="1"/>
          </p:cNvSpPr>
          <p:nvPr>
            <p:ph type="body" sz="quarter" idx="10" hasCustomPrompt="1"/>
          </p:nvPr>
        </p:nvSpPr>
        <p:spPr>
          <a:xfrm>
            <a:off x="4440823" y="6510338"/>
            <a:ext cx="5845175" cy="260350"/>
          </a:xfrm>
        </p:spPr>
        <p:txBody>
          <a:bodyPr>
            <a:noAutofit/>
          </a:bodyPr>
          <a:lstStyle>
            <a:lvl1pPr marL="0" indent="0">
              <a:buNone/>
              <a:defRPr sz="1300" baseline="0">
                <a:solidFill>
                  <a:schemeClr val="bg1"/>
                </a:solidFill>
              </a:defRPr>
            </a:lvl1pPr>
          </a:lstStyle>
          <a:p>
            <a:pPr lvl="0"/>
            <a:r>
              <a:rPr lang="en-US" sz="1300" dirty="0"/>
              <a:t>Office or Division Name goes </a:t>
            </a:r>
            <a:r>
              <a:rPr lang="en-US" sz="1300" dirty="0" err="1"/>
              <a:t>herey</a:t>
            </a:r>
            <a:endParaRPr lang="en-US" dirty="0"/>
          </a:p>
        </p:txBody>
      </p:sp>
      <p:sp>
        <p:nvSpPr>
          <p:cNvPr id="2" name="Date Placeholder 1"/>
          <p:cNvSpPr>
            <a:spLocks noGrp="1"/>
          </p:cNvSpPr>
          <p:nvPr>
            <p:ph type="dt" sz="half" idx="11"/>
          </p:nvPr>
        </p:nvSpPr>
        <p:spPr>
          <a:xfrm>
            <a:off x="10007601" y="6458363"/>
            <a:ext cx="1258924" cy="365125"/>
          </a:xfrm>
        </p:spPr>
        <p:txBody>
          <a:bodyPr/>
          <a:lstStyle>
            <a:lvl1pPr algn="r">
              <a:defRPr sz="1300">
                <a:solidFill>
                  <a:schemeClr val="bg1"/>
                </a:solidFill>
              </a:defRPr>
            </a:lvl1pPr>
          </a:lstStyle>
          <a:p>
            <a:fld id="{680381CD-5519-6F4B-A70D-C0DB24136884}" type="datetime1">
              <a:rPr lang="en-US" smtClean="0"/>
              <a:pPr/>
              <a:t>3/8/2022</a:t>
            </a:fld>
            <a:endParaRPr lang="en-US" dirty="0"/>
          </a:p>
        </p:txBody>
      </p:sp>
      <p:pic>
        <p:nvPicPr>
          <p:cNvPr id="13" name="Picture 12"/>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1275" y="6231013"/>
            <a:ext cx="600075" cy="600075"/>
          </a:xfrm>
          <a:prstGeom prst="rect">
            <a:avLst/>
          </a:prstGeom>
        </p:spPr>
      </p:pic>
    </p:spTree>
    <p:extLst>
      <p:ext uri="{BB962C8B-B14F-4D97-AF65-F5344CB8AC3E}">
        <p14:creationId xmlns:p14="http://schemas.microsoft.com/office/powerpoint/2010/main" val="33927452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Vision Statement 7">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AF14CC-2750-3D4B-9BE5-80C98A5173D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37071" y="185350"/>
            <a:ext cx="12293416" cy="6253435"/>
          </a:xfrm>
          <a:prstGeom prst="rect">
            <a:avLst/>
          </a:prstGeom>
        </p:spPr>
      </p:pic>
      <p:pic>
        <p:nvPicPr>
          <p:cNvPr id="6" name="Picture 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149" y="6241153"/>
            <a:ext cx="584948" cy="584948"/>
          </a:xfrm>
          <a:prstGeom prst="rect">
            <a:avLst/>
          </a:prstGeom>
        </p:spPr>
      </p:pic>
      <p:sp>
        <p:nvSpPr>
          <p:cNvPr id="7" name="TextBox 6"/>
          <p:cNvSpPr txBox="1"/>
          <p:nvPr userDrawn="1"/>
        </p:nvSpPr>
        <p:spPr>
          <a:xfrm>
            <a:off x="642097" y="6492037"/>
            <a:ext cx="3976202" cy="292388"/>
          </a:xfrm>
          <a:prstGeom prst="rect">
            <a:avLst/>
          </a:prstGeom>
          <a:noFill/>
        </p:spPr>
        <p:txBody>
          <a:bodyPr wrap="square" rtlCol="0">
            <a:spAutoFit/>
          </a:bodyPr>
          <a:lstStyle/>
          <a:p>
            <a:r>
              <a:rPr lang="en-US" sz="1300" b="1" i="0" dirty="0">
                <a:solidFill>
                  <a:schemeClr val="bg1"/>
                </a:solidFill>
                <a:latin typeface="Arial Black" charset="0"/>
                <a:ea typeface="Arial Black" charset="0"/>
                <a:cs typeface="Arial Black" charset="0"/>
              </a:rPr>
              <a:t>Georgia Department of Human Services </a:t>
            </a:r>
            <a:r>
              <a:rPr lang="en-US" sz="1300" b="0" i="0" dirty="0">
                <a:solidFill>
                  <a:schemeClr val="bg1"/>
                </a:solidFill>
                <a:latin typeface="Arial Black" charset="0"/>
                <a:ea typeface="Arial Black" charset="0"/>
                <a:cs typeface="Arial Black" charset="0"/>
              </a:rPr>
              <a:t>| </a:t>
            </a:r>
            <a:endParaRPr lang="en-US" sz="1300" b="1" i="0" dirty="0">
              <a:solidFill>
                <a:schemeClr val="bg1"/>
              </a:solidFill>
              <a:latin typeface="Arial Black" charset="0"/>
              <a:ea typeface="Arial Black" charset="0"/>
              <a:cs typeface="Arial Black" charset="0"/>
            </a:endParaRPr>
          </a:p>
        </p:txBody>
      </p:sp>
      <p:cxnSp>
        <p:nvCxnSpPr>
          <p:cNvPr id="9" name="Straight Connector 8"/>
          <p:cNvCxnSpPr/>
          <p:nvPr userDrawn="1"/>
        </p:nvCxnSpPr>
        <p:spPr>
          <a:xfrm>
            <a:off x="11376837" y="6510940"/>
            <a:ext cx="0" cy="259972"/>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11487150" y="6480462"/>
            <a:ext cx="585788" cy="307777"/>
          </a:xfrm>
          <a:prstGeom prst="rect">
            <a:avLst/>
          </a:prstGeom>
          <a:noFill/>
        </p:spPr>
        <p:txBody>
          <a:bodyPr wrap="square" rtlCol="0">
            <a:spAutoFit/>
          </a:bodyPr>
          <a:lstStyle/>
          <a:p>
            <a:fld id="{15209312-FEBA-6D4B-8361-CC24BE43BAEF}" type="slidenum">
              <a:rPr lang="en-US" sz="1400" smtClean="0">
                <a:solidFill>
                  <a:schemeClr val="bg1"/>
                </a:solidFill>
                <a:latin typeface="Arial" charset="0"/>
                <a:ea typeface="Arial" charset="0"/>
                <a:cs typeface="Arial" charset="0"/>
              </a:rPr>
              <a:t>‹#›</a:t>
            </a:fld>
            <a:endParaRPr lang="en-US" sz="1400" dirty="0">
              <a:solidFill>
                <a:schemeClr val="bg1"/>
              </a:solidFill>
              <a:latin typeface="Arial" charset="0"/>
              <a:ea typeface="Arial" charset="0"/>
              <a:cs typeface="Arial" charset="0"/>
            </a:endParaRPr>
          </a:p>
        </p:txBody>
      </p:sp>
      <p:sp>
        <p:nvSpPr>
          <p:cNvPr id="3" name="Text Placeholder 2"/>
          <p:cNvSpPr>
            <a:spLocks noGrp="1"/>
          </p:cNvSpPr>
          <p:nvPr>
            <p:ph type="body" sz="quarter" idx="10" hasCustomPrompt="1"/>
          </p:nvPr>
        </p:nvSpPr>
        <p:spPr>
          <a:xfrm>
            <a:off x="4440823" y="6510338"/>
            <a:ext cx="5845175" cy="260350"/>
          </a:xfrm>
        </p:spPr>
        <p:txBody>
          <a:bodyPr>
            <a:noAutofit/>
          </a:bodyPr>
          <a:lstStyle>
            <a:lvl1pPr marL="0" indent="0">
              <a:buNone/>
              <a:defRPr sz="1300" baseline="0">
                <a:solidFill>
                  <a:schemeClr val="bg1"/>
                </a:solidFill>
              </a:defRPr>
            </a:lvl1pPr>
          </a:lstStyle>
          <a:p>
            <a:pPr lvl="0"/>
            <a:r>
              <a:rPr lang="en-US" sz="1300" dirty="0"/>
              <a:t>Office or Division Name goes </a:t>
            </a:r>
            <a:r>
              <a:rPr lang="en-US" sz="1300" dirty="0" err="1"/>
              <a:t>herey</a:t>
            </a:r>
            <a:endParaRPr lang="en-US" dirty="0"/>
          </a:p>
        </p:txBody>
      </p:sp>
      <p:sp>
        <p:nvSpPr>
          <p:cNvPr id="2" name="Date Placeholder 1"/>
          <p:cNvSpPr>
            <a:spLocks noGrp="1"/>
          </p:cNvSpPr>
          <p:nvPr>
            <p:ph type="dt" sz="half" idx="11"/>
          </p:nvPr>
        </p:nvSpPr>
        <p:spPr>
          <a:xfrm>
            <a:off x="10007601" y="6458363"/>
            <a:ext cx="1258924" cy="365125"/>
          </a:xfrm>
        </p:spPr>
        <p:txBody>
          <a:bodyPr/>
          <a:lstStyle>
            <a:lvl1pPr algn="r">
              <a:defRPr sz="1300">
                <a:solidFill>
                  <a:schemeClr val="bg1"/>
                </a:solidFill>
              </a:defRPr>
            </a:lvl1pPr>
          </a:lstStyle>
          <a:p>
            <a:fld id="{680381CD-5519-6F4B-A70D-C0DB24136884}" type="datetime1">
              <a:rPr lang="en-US" smtClean="0"/>
              <a:pPr/>
              <a:t>3/8/2022</a:t>
            </a:fld>
            <a:endParaRPr lang="en-US" dirty="0"/>
          </a:p>
        </p:txBody>
      </p:sp>
      <p:pic>
        <p:nvPicPr>
          <p:cNvPr id="13" name="Picture 12"/>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1275" y="6231013"/>
            <a:ext cx="600075" cy="600075"/>
          </a:xfrm>
          <a:prstGeom prst="rect">
            <a:avLst/>
          </a:prstGeom>
        </p:spPr>
      </p:pic>
    </p:spTree>
    <p:extLst>
      <p:ext uri="{BB962C8B-B14F-4D97-AF65-F5344CB8AC3E}">
        <p14:creationId xmlns:p14="http://schemas.microsoft.com/office/powerpoint/2010/main" val="44490922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Vision Statement 8">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AF14CC-2750-3D4B-9BE5-80C98A5173D5}"/>
              </a:ext>
            </a:extLst>
          </p:cNvPr>
          <p:cNvPicPr>
            <a:picLocks noChangeAspect="1"/>
          </p:cNvPicPr>
          <p:nvPr userDrawn="1"/>
        </p:nvPicPr>
        <p:blipFill rotWithShape="1">
          <a:blip r:embed="rId3"/>
          <a:srcRect b="4575"/>
          <a:stretch/>
        </p:blipFill>
        <p:spPr>
          <a:xfrm>
            <a:off x="0" y="174227"/>
            <a:ext cx="12192000" cy="6264559"/>
          </a:xfrm>
          <a:prstGeom prst="rect">
            <a:avLst/>
          </a:prstGeom>
        </p:spPr>
      </p:pic>
      <p:pic>
        <p:nvPicPr>
          <p:cNvPr id="6" name="Picture 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149" y="6241153"/>
            <a:ext cx="584948" cy="584948"/>
          </a:xfrm>
          <a:prstGeom prst="rect">
            <a:avLst/>
          </a:prstGeom>
        </p:spPr>
      </p:pic>
      <p:sp>
        <p:nvSpPr>
          <p:cNvPr id="7" name="TextBox 6"/>
          <p:cNvSpPr txBox="1"/>
          <p:nvPr userDrawn="1"/>
        </p:nvSpPr>
        <p:spPr>
          <a:xfrm>
            <a:off x="642097" y="6492037"/>
            <a:ext cx="3976202" cy="292388"/>
          </a:xfrm>
          <a:prstGeom prst="rect">
            <a:avLst/>
          </a:prstGeom>
          <a:noFill/>
        </p:spPr>
        <p:txBody>
          <a:bodyPr wrap="square" rtlCol="0">
            <a:spAutoFit/>
          </a:bodyPr>
          <a:lstStyle/>
          <a:p>
            <a:r>
              <a:rPr lang="en-US" sz="1300" b="1" i="0" dirty="0">
                <a:solidFill>
                  <a:schemeClr val="bg1"/>
                </a:solidFill>
                <a:latin typeface="Arial Black" charset="0"/>
                <a:ea typeface="Arial Black" charset="0"/>
                <a:cs typeface="Arial Black" charset="0"/>
              </a:rPr>
              <a:t>Georgia Department of Human Services </a:t>
            </a:r>
            <a:r>
              <a:rPr lang="en-US" sz="1300" b="0" i="0" dirty="0">
                <a:solidFill>
                  <a:schemeClr val="bg1"/>
                </a:solidFill>
                <a:latin typeface="Arial Black" charset="0"/>
                <a:ea typeface="Arial Black" charset="0"/>
                <a:cs typeface="Arial Black" charset="0"/>
              </a:rPr>
              <a:t>| </a:t>
            </a:r>
            <a:endParaRPr lang="en-US" sz="1300" b="1" i="0" dirty="0">
              <a:solidFill>
                <a:schemeClr val="bg1"/>
              </a:solidFill>
              <a:latin typeface="Arial Black" charset="0"/>
              <a:ea typeface="Arial Black" charset="0"/>
              <a:cs typeface="Arial Black" charset="0"/>
            </a:endParaRPr>
          </a:p>
        </p:txBody>
      </p:sp>
      <p:cxnSp>
        <p:nvCxnSpPr>
          <p:cNvPr id="9" name="Straight Connector 8"/>
          <p:cNvCxnSpPr/>
          <p:nvPr userDrawn="1"/>
        </p:nvCxnSpPr>
        <p:spPr>
          <a:xfrm>
            <a:off x="11376837" y="6510940"/>
            <a:ext cx="0" cy="259972"/>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11487150" y="6480462"/>
            <a:ext cx="585788" cy="307777"/>
          </a:xfrm>
          <a:prstGeom prst="rect">
            <a:avLst/>
          </a:prstGeom>
          <a:noFill/>
        </p:spPr>
        <p:txBody>
          <a:bodyPr wrap="square" rtlCol="0">
            <a:spAutoFit/>
          </a:bodyPr>
          <a:lstStyle/>
          <a:p>
            <a:fld id="{15209312-FEBA-6D4B-8361-CC24BE43BAEF}" type="slidenum">
              <a:rPr lang="en-US" sz="1400" smtClean="0">
                <a:solidFill>
                  <a:schemeClr val="bg1"/>
                </a:solidFill>
                <a:latin typeface="Arial" charset="0"/>
                <a:ea typeface="Arial" charset="0"/>
                <a:cs typeface="Arial" charset="0"/>
              </a:rPr>
              <a:t>‹#›</a:t>
            </a:fld>
            <a:endParaRPr lang="en-US" sz="1400" dirty="0">
              <a:solidFill>
                <a:schemeClr val="bg1"/>
              </a:solidFill>
              <a:latin typeface="Arial" charset="0"/>
              <a:ea typeface="Arial" charset="0"/>
              <a:cs typeface="Arial" charset="0"/>
            </a:endParaRPr>
          </a:p>
        </p:txBody>
      </p:sp>
      <p:sp>
        <p:nvSpPr>
          <p:cNvPr id="3" name="Text Placeholder 2"/>
          <p:cNvSpPr>
            <a:spLocks noGrp="1"/>
          </p:cNvSpPr>
          <p:nvPr>
            <p:ph type="body" sz="quarter" idx="10" hasCustomPrompt="1"/>
          </p:nvPr>
        </p:nvSpPr>
        <p:spPr>
          <a:xfrm>
            <a:off x="4440823" y="6510338"/>
            <a:ext cx="5845175" cy="260350"/>
          </a:xfrm>
        </p:spPr>
        <p:txBody>
          <a:bodyPr>
            <a:noAutofit/>
          </a:bodyPr>
          <a:lstStyle>
            <a:lvl1pPr marL="0" indent="0">
              <a:buNone/>
              <a:defRPr sz="1300" baseline="0">
                <a:solidFill>
                  <a:schemeClr val="bg1"/>
                </a:solidFill>
              </a:defRPr>
            </a:lvl1pPr>
          </a:lstStyle>
          <a:p>
            <a:pPr lvl="0"/>
            <a:r>
              <a:rPr lang="en-US" sz="1300" dirty="0"/>
              <a:t>Office or Division Name goes </a:t>
            </a:r>
            <a:r>
              <a:rPr lang="en-US" sz="1300" dirty="0" err="1"/>
              <a:t>herey</a:t>
            </a:r>
            <a:endParaRPr lang="en-US" dirty="0"/>
          </a:p>
        </p:txBody>
      </p:sp>
      <p:sp>
        <p:nvSpPr>
          <p:cNvPr id="2" name="Date Placeholder 1"/>
          <p:cNvSpPr>
            <a:spLocks noGrp="1"/>
          </p:cNvSpPr>
          <p:nvPr>
            <p:ph type="dt" sz="half" idx="11"/>
          </p:nvPr>
        </p:nvSpPr>
        <p:spPr>
          <a:xfrm>
            <a:off x="10007601" y="6458363"/>
            <a:ext cx="1258924" cy="365125"/>
          </a:xfrm>
        </p:spPr>
        <p:txBody>
          <a:bodyPr/>
          <a:lstStyle>
            <a:lvl1pPr algn="r">
              <a:defRPr sz="1300">
                <a:solidFill>
                  <a:schemeClr val="bg1"/>
                </a:solidFill>
              </a:defRPr>
            </a:lvl1pPr>
          </a:lstStyle>
          <a:p>
            <a:fld id="{680381CD-5519-6F4B-A70D-C0DB24136884}" type="datetime1">
              <a:rPr lang="en-US" smtClean="0"/>
              <a:pPr/>
              <a:t>3/8/2022</a:t>
            </a:fld>
            <a:endParaRPr lang="en-US" dirty="0"/>
          </a:p>
        </p:txBody>
      </p:sp>
      <p:pic>
        <p:nvPicPr>
          <p:cNvPr id="13" name="Picture 12"/>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1275" y="6231013"/>
            <a:ext cx="600075" cy="600075"/>
          </a:xfrm>
          <a:prstGeom prst="rect">
            <a:avLst/>
          </a:prstGeom>
        </p:spPr>
      </p:pic>
    </p:spTree>
    <p:extLst>
      <p:ext uri="{BB962C8B-B14F-4D97-AF65-F5344CB8AC3E}">
        <p14:creationId xmlns:p14="http://schemas.microsoft.com/office/powerpoint/2010/main" val="177220620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Vision Statement 9">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AF14CC-2750-3D4B-9BE5-80C98A5173D5}"/>
              </a:ext>
            </a:extLst>
          </p:cNvPr>
          <p:cNvPicPr>
            <a:picLocks noChangeAspect="1"/>
          </p:cNvPicPr>
          <p:nvPr userDrawn="1"/>
        </p:nvPicPr>
        <p:blipFill rotWithShape="1">
          <a:blip r:embed="rId3"/>
          <a:srcRect b="5200"/>
          <a:stretch/>
        </p:blipFill>
        <p:spPr>
          <a:xfrm>
            <a:off x="0" y="174228"/>
            <a:ext cx="12250570" cy="6253434"/>
          </a:xfrm>
          <a:prstGeom prst="rect">
            <a:avLst/>
          </a:prstGeom>
        </p:spPr>
      </p:pic>
      <p:pic>
        <p:nvPicPr>
          <p:cNvPr id="6" name="Picture 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149" y="6241153"/>
            <a:ext cx="584948" cy="584948"/>
          </a:xfrm>
          <a:prstGeom prst="rect">
            <a:avLst/>
          </a:prstGeom>
        </p:spPr>
      </p:pic>
      <p:sp>
        <p:nvSpPr>
          <p:cNvPr id="7" name="TextBox 6"/>
          <p:cNvSpPr txBox="1"/>
          <p:nvPr userDrawn="1"/>
        </p:nvSpPr>
        <p:spPr>
          <a:xfrm>
            <a:off x="642097" y="6492037"/>
            <a:ext cx="3976202" cy="292388"/>
          </a:xfrm>
          <a:prstGeom prst="rect">
            <a:avLst/>
          </a:prstGeom>
          <a:noFill/>
        </p:spPr>
        <p:txBody>
          <a:bodyPr wrap="square" rtlCol="0">
            <a:spAutoFit/>
          </a:bodyPr>
          <a:lstStyle/>
          <a:p>
            <a:r>
              <a:rPr lang="en-US" sz="1300" b="1" i="0" dirty="0">
                <a:solidFill>
                  <a:schemeClr val="bg1"/>
                </a:solidFill>
                <a:latin typeface="Arial Black" charset="0"/>
                <a:ea typeface="Arial Black" charset="0"/>
                <a:cs typeface="Arial Black" charset="0"/>
              </a:rPr>
              <a:t>Georgia Department of Human Services </a:t>
            </a:r>
            <a:r>
              <a:rPr lang="en-US" sz="1300" b="0" i="0" dirty="0">
                <a:solidFill>
                  <a:schemeClr val="bg1"/>
                </a:solidFill>
                <a:latin typeface="Arial Black" charset="0"/>
                <a:ea typeface="Arial Black" charset="0"/>
                <a:cs typeface="Arial Black" charset="0"/>
              </a:rPr>
              <a:t>| </a:t>
            </a:r>
            <a:endParaRPr lang="en-US" sz="1300" b="1" i="0" dirty="0">
              <a:solidFill>
                <a:schemeClr val="bg1"/>
              </a:solidFill>
              <a:latin typeface="Arial Black" charset="0"/>
              <a:ea typeface="Arial Black" charset="0"/>
              <a:cs typeface="Arial Black" charset="0"/>
            </a:endParaRPr>
          </a:p>
        </p:txBody>
      </p:sp>
      <p:cxnSp>
        <p:nvCxnSpPr>
          <p:cNvPr id="9" name="Straight Connector 8"/>
          <p:cNvCxnSpPr/>
          <p:nvPr userDrawn="1"/>
        </p:nvCxnSpPr>
        <p:spPr>
          <a:xfrm>
            <a:off x="11376837" y="6510940"/>
            <a:ext cx="0" cy="259972"/>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11487150" y="6480462"/>
            <a:ext cx="585788" cy="307777"/>
          </a:xfrm>
          <a:prstGeom prst="rect">
            <a:avLst/>
          </a:prstGeom>
          <a:noFill/>
        </p:spPr>
        <p:txBody>
          <a:bodyPr wrap="square" rtlCol="0">
            <a:spAutoFit/>
          </a:bodyPr>
          <a:lstStyle/>
          <a:p>
            <a:fld id="{15209312-FEBA-6D4B-8361-CC24BE43BAEF}" type="slidenum">
              <a:rPr lang="en-US" sz="1400" smtClean="0">
                <a:solidFill>
                  <a:schemeClr val="bg1"/>
                </a:solidFill>
                <a:latin typeface="Arial" charset="0"/>
                <a:ea typeface="Arial" charset="0"/>
                <a:cs typeface="Arial" charset="0"/>
              </a:rPr>
              <a:t>‹#›</a:t>
            </a:fld>
            <a:endParaRPr lang="en-US" sz="1400" dirty="0">
              <a:solidFill>
                <a:schemeClr val="bg1"/>
              </a:solidFill>
              <a:latin typeface="Arial" charset="0"/>
              <a:ea typeface="Arial" charset="0"/>
              <a:cs typeface="Arial" charset="0"/>
            </a:endParaRPr>
          </a:p>
        </p:txBody>
      </p:sp>
      <p:sp>
        <p:nvSpPr>
          <p:cNvPr id="3" name="Text Placeholder 2"/>
          <p:cNvSpPr>
            <a:spLocks noGrp="1"/>
          </p:cNvSpPr>
          <p:nvPr>
            <p:ph type="body" sz="quarter" idx="10" hasCustomPrompt="1"/>
          </p:nvPr>
        </p:nvSpPr>
        <p:spPr>
          <a:xfrm>
            <a:off x="4440823" y="6510338"/>
            <a:ext cx="5845175" cy="260350"/>
          </a:xfrm>
        </p:spPr>
        <p:txBody>
          <a:bodyPr>
            <a:noAutofit/>
          </a:bodyPr>
          <a:lstStyle>
            <a:lvl1pPr marL="0" indent="0">
              <a:buNone/>
              <a:defRPr sz="1300" baseline="0">
                <a:solidFill>
                  <a:schemeClr val="bg1"/>
                </a:solidFill>
              </a:defRPr>
            </a:lvl1pPr>
          </a:lstStyle>
          <a:p>
            <a:pPr lvl="0"/>
            <a:r>
              <a:rPr lang="en-US" sz="1300" dirty="0"/>
              <a:t>Office or Division Name goes </a:t>
            </a:r>
            <a:r>
              <a:rPr lang="en-US" sz="1300" dirty="0" err="1"/>
              <a:t>herey</a:t>
            </a:r>
            <a:endParaRPr lang="en-US" dirty="0"/>
          </a:p>
        </p:txBody>
      </p:sp>
      <p:sp>
        <p:nvSpPr>
          <p:cNvPr id="2" name="Date Placeholder 1"/>
          <p:cNvSpPr>
            <a:spLocks noGrp="1"/>
          </p:cNvSpPr>
          <p:nvPr>
            <p:ph type="dt" sz="half" idx="11"/>
          </p:nvPr>
        </p:nvSpPr>
        <p:spPr>
          <a:xfrm>
            <a:off x="10007601" y="6458363"/>
            <a:ext cx="1258924" cy="365125"/>
          </a:xfrm>
        </p:spPr>
        <p:txBody>
          <a:bodyPr/>
          <a:lstStyle>
            <a:lvl1pPr algn="r">
              <a:defRPr sz="1300">
                <a:solidFill>
                  <a:schemeClr val="bg1"/>
                </a:solidFill>
              </a:defRPr>
            </a:lvl1pPr>
          </a:lstStyle>
          <a:p>
            <a:fld id="{680381CD-5519-6F4B-A70D-C0DB24136884}" type="datetime1">
              <a:rPr lang="en-US" smtClean="0"/>
              <a:pPr/>
              <a:t>3/8/2022</a:t>
            </a:fld>
            <a:endParaRPr lang="en-US" dirty="0"/>
          </a:p>
        </p:txBody>
      </p:sp>
      <p:pic>
        <p:nvPicPr>
          <p:cNvPr id="13" name="Picture 12"/>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1275" y="6231013"/>
            <a:ext cx="600075" cy="600075"/>
          </a:xfrm>
          <a:prstGeom prst="rect">
            <a:avLst/>
          </a:prstGeom>
        </p:spPr>
      </p:pic>
    </p:spTree>
    <p:extLst>
      <p:ext uri="{BB962C8B-B14F-4D97-AF65-F5344CB8AC3E}">
        <p14:creationId xmlns:p14="http://schemas.microsoft.com/office/powerpoint/2010/main" val="332734340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ntent Slide 1 Column Blue Multicolor">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7149" y="6241153"/>
            <a:ext cx="584948" cy="584948"/>
          </a:xfrm>
          <a:prstGeom prst="rect">
            <a:avLst/>
          </a:prstGeom>
        </p:spPr>
      </p:pic>
      <p:sp>
        <p:nvSpPr>
          <p:cNvPr id="7" name="TextBox 6"/>
          <p:cNvSpPr txBox="1"/>
          <p:nvPr userDrawn="1"/>
        </p:nvSpPr>
        <p:spPr>
          <a:xfrm>
            <a:off x="642097" y="6492037"/>
            <a:ext cx="3976202" cy="292388"/>
          </a:xfrm>
          <a:prstGeom prst="rect">
            <a:avLst/>
          </a:prstGeom>
          <a:noFill/>
        </p:spPr>
        <p:txBody>
          <a:bodyPr wrap="square" rtlCol="0">
            <a:spAutoFit/>
          </a:bodyPr>
          <a:lstStyle/>
          <a:p>
            <a:r>
              <a:rPr lang="en-US" sz="1300" b="1" i="0" dirty="0">
                <a:solidFill>
                  <a:schemeClr val="bg1"/>
                </a:solidFill>
                <a:latin typeface="Arial Black" charset="0"/>
                <a:ea typeface="Arial Black" charset="0"/>
                <a:cs typeface="Arial Black" charset="0"/>
              </a:rPr>
              <a:t>Georgia Department of Human Services </a:t>
            </a:r>
            <a:r>
              <a:rPr lang="en-US" sz="1300" b="0" i="0" dirty="0">
                <a:solidFill>
                  <a:schemeClr val="bg1"/>
                </a:solidFill>
                <a:latin typeface="Arial Black" charset="0"/>
                <a:ea typeface="Arial Black" charset="0"/>
                <a:cs typeface="Arial Black" charset="0"/>
              </a:rPr>
              <a:t>| </a:t>
            </a:r>
            <a:endParaRPr lang="en-US" sz="1300" b="1" i="0" dirty="0">
              <a:solidFill>
                <a:schemeClr val="bg1"/>
              </a:solidFill>
              <a:latin typeface="Arial Black" charset="0"/>
              <a:ea typeface="Arial Black" charset="0"/>
              <a:cs typeface="Arial Black" charset="0"/>
            </a:endParaRPr>
          </a:p>
        </p:txBody>
      </p:sp>
      <p:cxnSp>
        <p:nvCxnSpPr>
          <p:cNvPr id="9" name="Straight Connector 8"/>
          <p:cNvCxnSpPr/>
          <p:nvPr userDrawn="1"/>
        </p:nvCxnSpPr>
        <p:spPr>
          <a:xfrm>
            <a:off x="11376837" y="6510940"/>
            <a:ext cx="0" cy="259972"/>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11487150" y="6480462"/>
            <a:ext cx="585788" cy="307777"/>
          </a:xfrm>
          <a:prstGeom prst="rect">
            <a:avLst/>
          </a:prstGeom>
          <a:noFill/>
        </p:spPr>
        <p:txBody>
          <a:bodyPr wrap="square" rtlCol="0">
            <a:spAutoFit/>
          </a:bodyPr>
          <a:lstStyle/>
          <a:p>
            <a:fld id="{15209312-FEBA-6D4B-8361-CC24BE43BAEF}" type="slidenum">
              <a:rPr lang="en-US" sz="1400" smtClean="0">
                <a:solidFill>
                  <a:schemeClr val="bg1"/>
                </a:solidFill>
                <a:latin typeface="Arial" charset="0"/>
                <a:ea typeface="Arial" charset="0"/>
                <a:cs typeface="Arial" charset="0"/>
              </a:rPr>
              <a:t>‹#›</a:t>
            </a:fld>
            <a:endParaRPr lang="en-US" sz="1400" dirty="0">
              <a:solidFill>
                <a:schemeClr val="bg1"/>
              </a:solidFill>
              <a:latin typeface="Arial" charset="0"/>
              <a:ea typeface="Arial" charset="0"/>
              <a:cs typeface="Arial" charset="0"/>
            </a:endParaRPr>
          </a:p>
        </p:txBody>
      </p:sp>
      <p:sp>
        <p:nvSpPr>
          <p:cNvPr id="10" name="Title 1"/>
          <p:cNvSpPr>
            <a:spLocks noGrp="1"/>
          </p:cNvSpPr>
          <p:nvPr>
            <p:ph type="title" hasCustomPrompt="1"/>
          </p:nvPr>
        </p:nvSpPr>
        <p:spPr>
          <a:xfrm>
            <a:off x="349623" y="256185"/>
            <a:ext cx="11497235" cy="1033368"/>
          </a:xfrm>
        </p:spPr>
        <p:txBody>
          <a:bodyPr>
            <a:normAutofit/>
          </a:bodyPr>
          <a:lstStyle>
            <a:lvl1pPr algn="ctr">
              <a:defRPr sz="4000" b="1" i="0">
                <a:latin typeface="Arial Black" charset="0"/>
                <a:ea typeface="Arial Black" charset="0"/>
                <a:cs typeface="Arial Black" charset="0"/>
              </a:defRPr>
            </a:lvl1pPr>
          </a:lstStyle>
          <a:p>
            <a:r>
              <a:rPr lang="en-US" dirty="0"/>
              <a:t>Slide title goes here</a:t>
            </a:r>
          </a:p>
        </p:txBody>
      </p:sp>
      <p:sp>
        <p:nvSpPr>
          <p:cNvPr id="11" name="Content Placeholder 2"/>
          <p:cNvSpPr>
            <a:spLocks noGrp="1"/>
          </p:cNvSpPr>
          <p:nvPr>
            <p:ph sz="half" idx="1"/>
          </p:nvPr>
        </p:nvSpPr>
        <p:spPr>
          <a:xfrm>
            <a:off x="349623" y="1289553"/>
            <a:ext cx="11497235" cy="4913738"/>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p:cNvSpPr>
            <a:spLocks noGrp="1"/>
          </p:cNvSpPr>
          <p:nvPr>
            <p:ph type="body" sz="quarter" idx="10" hasCustomPrompt="1"/>
          </p:nvPr>
        </p:nvSpPr>
        <p:spPr>
          <a:xfrm>
            <a:off x="4440823" y="6510338"/>
            <a:ext cx="5845175" cy="260350"/>
          </a:xfrm>
        </p:spPr>
        <p:txBody>
          <a:bodyPr>
            <a:noAutofit/>
          </a:bodyPr>
          <a:lstStyle>
            <a:lvl1pPr marL="0" indent="0">
              <a:buNone/>
              <a:defRPr sz="1300" baseline="0">
                <a:solidFill>
                  <a:schemeClr val="bg1"/>
                </a:solidFill>
              </a:defRPr>
            </a:lvl1pPr>
          </a:lstStyle>
          <a:p>
            <a:pPr lvl="0"/>
            <a:r>
              <a:rPr lang="en-US" sz="1300" dirty="0"/>
              <a:t>Office or Division Name goes </a:t>
            </a:r>
            <a:r>
              <a:rPr lang="en-US" sz="1300" dirty="0" err="1"/>
              <a:t>herey</a:t>
            </a:r>
            <a:endParaRPr lang="en-US" dirty="0"/>
          </a:p>
        </p:txBody>
      </p:sp>
      <p:sp>
        <p:nvSpPr>
          <p:cNvPr id="2" name="Date Placeholder 1"/>
          <p:cNvSpPr>
            <a:spLocks noGrp="1"/>
          </p:cNvSpPr>
          <p:nvPr>
            <p:ph type="dt" sz="half" idx="11"/>
          </p:nvPr>
        </p:nvSpPr>
        <p:spPr>
          <a:xfrm>
            <a:off x="10007601" y="6458363"/>
            <a:ext cx="1258924" cy="365125"/>
          </a:xfrm>
        </p:spPr>
        <p:txBody>
          <a:bodyPr/>
          <a:lstStyle>
            <a:lvl1pPr algn="r">
              <a:defRPr sz="1300">
                <a:solidFill>
                  <a:schemeClr val="bg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34870593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ent Slide 1 Column Green">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349623" y="256185"/>
            <a:ext cx="11497235" cy="1033368"/>
          </a:xfrm>
        </p:spPr>
        <p:txBody>
          <a:bodyPr>
            <a:normAutofit/>
          </a:bodyPr>
          <a:lstStyle>
            <a:lvl1pPr algn="ctr">
              <a:defRPr sz="4000" b="1" i="0">
                <a:latin typeface="Arial Black" charset="0"/>
                <a:ea typeface="Arial Black" charset="0"/>
                <a:cs typeface="Arial Black" charset="0"/>
              </a:defRPr>
            </a:lvl1pPr>
          </a:lstStyle>
          <a:p>
            <a:r>
              <a:rPr lang="en-US" dirty="0"/>
              <a:t>Slide title goes here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7149" y="6241153"/>
            <a:ext cx="584948" cy="584948"/>
          </a:xfrm>
          <a:prstGeom prst="rect">
            <a:avLst/>
          </a:prstGeom>
        </p:spPr>
      </p:pic>
      <p:cxnSp>
        <p:nvCxnSpPr>
          <p:cNvPr id="9" name="Straight Connector 8"/>
          <p:cNvCxnSpPr/>
          <p:nvPr userDrawn="1"/>
        </p:nvCxnSpPr>
        <p:spPr>
          <a:xfrm>
            <a:off x="11376837" y="6510940"/>
            <a:ext cx="0" cy="259972"/>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nvSpPr>
        <p:spPr>
          <a:xfrm>
            <a:off x="11487150" y="6480462"/>
            <a:ext cx="585788" cy="307777"/>
          </a:xfrm>
          <a:prstGeom prst="rect">
            <a:avLst/>
          </a:prstGeom>
          <a:noFill/>
        </p:spPr>
        <p:txBody>
          <a:bodyPr wrap="square" rtlCol="0">
            <a:spAutoFit/>
          </a:bodyPr>
          <a:lstStyle/>
          <a:p>
            <a:fld id="{15209312-FEBA-6D4B-8361-CC24BE43BAEF}" type="slidenum">
              <a:rPr lang="en-US" sz="1400" smtClean="0">
                <a:solidFill>
                  <a:schemeClr val="bg1"/>
                </a:solidFill>
                <a:latin typeface="Arial" charset="0"/>
                <a:ea typeface="Arial" charset="0"/>
                <a:cs typeface="Arial" charset="0"/>
              </a:rPr>
              <a:t>‹#›</a:t>
            </a:fld>
            <a:endParaRPr lang="en-US" sz="1400" dirty="0">
              <a:solidFill>
                <a:schemeClr val="bg1"/>
              </a:solidFill>
              <a:latin typeface="Arial" charset="0"/>
              <a:ea typeface="Arial" charset="0"/>
              <a:cs typeface="Arial" charset="0"/>
            </a:endParaRPr>
          </a:p>
        </p:txBody>
      </p:sp>
      <p:sp>
        <p:nvSpPr>
          <p:cNvPr id="15" name="Content Placeholder 2"/>
          <p:cNvSpPr>
            <a:spLocks noGrp="1"/>
          </p:cNvSpPr>
          <p:nvPr>
            <p:ph sz="half" idx="1"/>
          </p:nvPr>
        </p:nvSpPr>
        <p:spPr>
          <a:xfrm>
            <a:off x="349623" y="1289553"/>
            <a:ext cx="11497235" cy="4887411"/>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642097" y="6492037"/>
            <a:ext cx="3976202" cy="292388"/>
          </a:xfrm>
          <a:prstGeom prst="rect">
            <a:avLst/>
          </a:prstGeom>
          <a:noFill/>
        </p:spPr>
        <p:txBody>
          <a:bodyPr wrap="square" rtlCol="0">
            <a:spAutoFit/>
          </a:bodyPr>
          <a:lstStyle/>
          <a:p>
            <a:r>
              <a:rPr lang="en-US" sz="1300" b="1" i="0" dirty="0">
                <a:solidFill>
                  <a:schemeClr val="bg1"/>
                </a:solidFill>
                <a:latin typeface="Arial Black" charset="0"/>
                <a:ea typeface="Arial Black" charset="0"/>
                <a:cs typeface="Arial Black" charset="0"/>
              </a:rPr>
              <a:t>Georgia Department of Human Services </a:t>
            </a:r>
            <a:r>
              <a:rPr lang="en-US" sz="1300" b="0" i="0" dirty="0">
                <a:solidFill>
                  <a:schemeClr val="bg1"/>
                </a:solidFill>
                <a:latin typeface="Arial Black" charset="0"/>
                <a:ea typeface="Arial Black" charset="0"/>
                <a:cs typeface="Arial Black" charset="0"/>
              </a:rPr>
              <a:t>| </a:t>
            </a:r>
            <a:endParaRPr lang="en-US" sz="1300" b="1" i="0" dirty="0">
              <a:solidFill>
                <a:schemeClr val="bg1"/>
              </a:solidFill>
              <a:latin typeface="Arial Black" charset="0"/>
              <a:ea typeface="Arial Black" charset="0"/>
              <a:cs typeface="Arial Black" charset="0"/>
            </a:endParaRPr>
          </a:p>
        </p:txBody>
      </p:sp>
      <p:sp>
        <p:nvSpPr>
          <p:cNvPr id="13" name="Text Placeholder 2"/>
          <p:cNvSpPr>
            <a:spLocks noGrp="1"/>
          </p:cNvSpPr>
          <p:nvPr>
            <p:ph type="body" sz="quarter" idx="10" hasCustomPrompt="1"/>
          </p:nvPr>
        </p:nvSpPr>
        <p:spPr>
          <a:xfrm>
            <a:off x="4440823" y="6510338"/>
            <a:ext cx="5845175" cy="260350"/>
          </a:xfrm>
        </p:spPr>
        <p:txBody>
          <a:bodyPr>
            <a:noAutofit/>
          </a:bodyPr>
          <a:lstStyle>
            <a:lvl1pPr marL="0" indent="0">
              <a:buNone/>
              <a:defRPr sz="1300" baseline="0">
                <a:solidFill>
                  <a:schemeClr val="bg1"/>
                </a:solidFill>
              </a:defRPr>
            </a:lvl1pPr>
          </a:lstStyle>
          <a:p>
            <a:pPr lvl="0"/>
            <a:r>
              <a:rPr lang="en-US" sz="1300" dirty="0"/>
              <a:t>Office or Division Name goes </a:t>
            </a:r>
            <a:r>
              <a:rPr lang="en-US" sz="1300" dirty="0" err="1"/>
              <a:t>herey</a:t>
            </a:r>
            <a:endParaRPr lang="en-US" dirty="0"/>
          </a:p>
        </p:txBody>
      </p:sp>
      <p:sp>
        <p:nvSpPr>
          <p:cNvPr id="17" name="Date Placeholder 1"/>
          <p:cNvSpPr>
            <a:spLocks noGrp="1"/>
          </p:cNvSpPr>
          <p:nvPr>
            <p:ph type="dt" sz="half" idx="11"/>
          </p:nvPr>
        </p:nvSpPr>
        <p:spPr>
          <a:xfrm>
            <a:off x="9969501" y="6458363"/>
            <a:ext cx="1297024" cy="365125"/>
          </a:xfrm>
        </p:spPr>
        <p:txBody>
          <a:bodyPr/>
          <a:lstStyle>
            <a:lvl1pPr algn="r">
              <a:defRPr sz="1300">
                <a:solidFill>
                  <a:schemeClr val="bg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52148250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ntent Slide 1 Column Orang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349623" y="256185"/>
            <a:ext cx="11497235" cy="1033368"/>
          </a:xfrm>
        </p:spPr>
        <p:txBody>
          <a:bodyPr>
            <a:normAutofit/>
          </a:bodyPr>
          <a:lstStyle>
            <a:lvl1pPr algn="ctr">
              <a:defRPr sz="4000" b="1" i="0">
                <a:latin typeface="Arial Black" charset="0"/>
                <a:ea typeface="Arial Black" charset="0"/>
                <a:cs typeface="Arial Black" charset="0"/>
              </a:defRPr>
            </a:lvl1pPr>
          </a:lstStyle>
          <a:p>
            <a:r>
              <a:rPr lang="en-US" dirty="0"/>
              <a:t>Slide title goes here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7149" y="6241153"/>
            <a:ext cx="584948" cy="584948"/>
          </a:xfrm>
          <a:prstGeom prst="rect">
            <a:avLst/>
          </a:prstGeom>
        </p:spPr>
      </p:pic>
      <p:cxnSp>
        <p:nvCxnSpPr>
          <p:cNvPr id="9" name="Straight Connector 8"/>
          <p:cNvCxnSpPr/>
          <p:nvPr userDrawn="1"/>
        </p:nvCxnSpPr>
        <p:spPr>
          <a:xfrm>
            <a:off x="11376837" y="6510940"/>
            <a:ext cx="0" cy="259972"/>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nvSpPr>
        <p:spPr>
          <a:xfrm>
            <a:off x="11487150" y="6480462"/>
            <a:ext cx="585788" cy="307777"/>
          </a:xfrm>
          <a:prstGeom prst="rect">
            <a:avLst/>
          </a:prstGeom>
          <a:noFill/>
        </p:spPr>
        <p:txBody>
          <a:bodyPr wrap="square" rtlCol="0">
            <a:spAutoFit/>
          </a:bodyPr>
          <a:lstStyle/>
          <a:p>
            <a:fld id="{15209312-FEBA-6D4B-8361-CC24BE43BAEF}" type="slidenum">
              <a:rPr lang="en-US" sz="1400" smtClean="0">
                <a:solidFill>
                  <a:schemeClr val="bg1"/>
                </a:solidFill>
                <a:latin typeface="Arial" charset="0"/>
                <a:ea typeface="Arial" charset="0"/>
                <a:cs typeface="Arial" charset="0"/>
              </a:rPr>
              <a:t>‹#›</a:t>
            </a:fld>
            <a:endParaRPr lang="en-US" sz="1400" dirty="0">
              <a:solidFill>
                <a:schemeClr val="bg1"/>
              </a:solidFill>
              <a:latin typeface="Arial" charset="0"/>
              <a:ea typeface="Arial" charset="0"/>
              <a:cs typeface="Arial" charset="0"/>
            </a:endParaRPr>
          </a:p>
        </p:txBody>
      </p:sp>
      <p:sp>
        <p:nvSpPr>
          <p:cNvPr id="13" name="Content Placeholder 2"/>
          <p:cNvSpPr>
            <a:spLocks noGrp="1"/>
          </p:cNvSpPr>
          <p:nvPr>
            <p:ph sz="half" idx="1"/>
          </p:nvPr>
        </p:nvSpPr>
        <p:spPr>
          <a:xfrm>
            <a:off x="349623" y="1289553"/>
            <a:ext cx="11497235" cy="4887411"/>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642097" y="6492037"/>
            <a:ext cx="3976202" cy="292388"/>
          </a:xfrm>
          <a:prstGeom prst="rect">
            <a:avLst/>
          </a:prstGeom>
          <a:noFill/>
        </p:spPr>
        <p:txBody>
          <a:bodyPr wrap="square" rtlCol="0">
            <a:spAutoFit/>
          </a:bodyPr>
          <a:lstStyle/>
          <a:p>
            <a:r>
              <a:rPr lang="en-US" sz="1300" b="1" i="0" dirty="0">
                <a:solidFill>
                  <a:schemeClr val="bg1"/>
                </a:solidFill>
                <a:latin typeface="Arial Black" charset="0"/>
                <a:ea typeface="Arial Black" charset="0"/>
                <a:cs typeface="Arial Black" charset="0"/>
              </a:rPr>
              <a:t>Georgia Department of Human Services </a:t>
            </a:r>
            <a:r>
              <a:rPr lang="en-US" sz="1300" b="0" i="0" dirty="0">
                <a:solidFill>
                  <a:schemeClr val="bg1"/>
                </a:solidFill>
                <a:latin typeface="Arial Black" charset="0"/>
                <a:ea typeface="Arial Black" charset="0"/>
                <a:cs typeface="Arial Black" charset="0"/>
              </a:rPr>
              <a:t>| </a:t>
            </a:r>
            <a:endParaRPr lang="en-US" sz="1300" b="1" i="0" dirty="0">
              <a:solidFill>
                <a:schemeClr val="bg1"/>
              </a:solidFill>
              <a:latin typeface="Arial Black" charset="0"/>
              <a:ea typeface="Arial Black" charset="0"/>
              <a:cs typeface="Arial Black" charset="0"/>
            </a:endParaRPr>
          </a:p>
        </p:txBody>
      </p:sp>
      <p:sp>
        <p:nvSpPr>
          <p:cNvPr id="14" name="Text Placeholder 2"/>
          <p:cNvSpPr>
            <a:spLocks noGrp="1"/>
          </p:cNvSpPr>
          <p:nvPr>
            <p:ph type="body" sz="quarter" idx="10" hasCustomPrompt="1"/>
          </p:nvPr>
        </p:nvSpPr>
        <p:spPr>
          <a:xfrm>
            <a:off x="4440823" y="6510338"/>
            <a:ext cx="5845175" cy="260350"/>
          </a:xfrm>
        </p:spPr>
        <p:txBody>
          <a:bodyPr>
            <a:noAutofit/>
          </a:bodyPr>
          <a:lstStyle>
            <a:lvl1pPr marL="0" indent="0">
              <a:buNone/>
              <a:defRPr sz="1300" baseline="0">
                <a:solidFill>
                  <a:schemeClr val="bg1"/>
                </a:solidFill>
              </a:defRPr>
            </a:lvl1pPr>
          </a:lstStyle>
          <a:p>
            <a:pPr lvl="0"/>
            <a:r>
              <a:rPr lang="en-US" sz="1300" dirty="0"/>
              <a:t>Office or Division Name goes </a:t>
            </a:r>
            <a:r>
              <a:rPr lang="en-US" sz="1300" dirty="0" err="1"/>
              <a:t>herey</a:t>
            </a:r>
            <a:endParaRPr lang="en-US" dirty="0"/>
          </a:p>
        </p:txBody>
      </p:sp>
      <p:sp>
        <p:nvSpPr>
          <p:cNvPr id="16" name="Date Placeholder 1"/>
          <p:cNvSpPr>
            <a:spLocks noGrp="1"/>
          </p:cNvSpPr>
          <p:nvPr>
            <p:ph type="dt" sz="half" idx="11"/>
          </p:nvPr>
        </p:nvSpPr>
        <p:spPr>
          <a:xfrm>
            <a:off x="10083801" y="6458363"/>
            <a:ext cx="1182724" cy="365125"/>
          </a:xfrm>
        </p:spPr>
        <p:txBody>
          <a:bodyPr/>
          <a:lstStyle>
            <a:lvl1pPr algn="r">
              <a:defRPr sz="1300">
                <a:solidFill>
                  <a:schemeClr val="bg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92679255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ntent Slide 2 Column Blu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349623" y="256185"/>
            <a:ext cx="11497235" cy="1033368"/>
          </a:xfrm>
        </p:spPr>
        <p:txBody>
          <a:bodyPr>
            <a:normAutofit/>
          </a:bodyPr>
          <a:lstStyle>
            <a:lvl1pPr algn="ctr">
              <a:defRPr sz="4000" b="1" i="0">
                <a:latin typeface="Arial Black" charset="0"/>
                <a:ea typeface="Arial Black" charset="0"/>
                <a:cs typeface="Arial Black" charset="0"/>
              </a:defRPr>
            </a:lvl1pPr>
          </a:lstStyle>
          <a:p>
            <a:r>
              <a:rPr lang="en-US" dirty="0"/>
              <a:t>Slide title goes here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7149" y="6241153"/>
            <a:ext cx="584948" cy="584948"/>
          </a:xfrm>
          <a:prstGeom prst="rect">
            <a:avLst/>
          </a:prstGeom>
        </p:spPr>
      </p:pic>
      <p:cxnSp>
        <p:nvCxnSpPr>
          <p:cNvPr id="9" name="Straight Connector 8"/>
          <p:cNvCxnSpPr/>
          <p:nvPr userDrawn="1"/>
        </p:nvCxnSpPr>
        <p:spPr>
          <a:xfrm>
            <a:off x="11376837" y="6510940"/>
            <a:ext cx="0" cy="259972"/>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nvSpPr>
        <p:spPr>
          <a:xfrm>
            <a:off x="11487150" y="6480462"/>
            <a:ext cx="585788" cy="307777"/>
          </a:xfrm>
          <a:prstGeom prst="rect">
            <a:avLst/>
          </a:prstGeom>
          <a:noFill/>
        </p:spPr>
        <p:txBody>
          <a:bodyPr wrap="square" rtlCol="0">
            <a:spAutoFit/>
          </a:bodyPr>
          <a:lstStyle/>
          <a:p>
            <a:fld id="{15209312-FEBA-6D4B-8361-CC24BE43BAEF}" type="slidenum">
              <a:rPr lang="en-US" sz="1400" smtClean="0">
                <a:solidFill>
                  <a:schemeClr val="bg1"/>
                </a:solidFill>
                <a:latin typeface="Arial" charset="0"/>
                <a:ea typeface="Arial" charset="0"/>
                <a:cs typeface="Arial" charset="0"/>
              </a:rPr>
              <a:t>‹#›</a:t>
            </a:fld>
            <a:endParaRPr lang="en-US" sz="1400" dirty="0">
              <a:solidFill>
                <a:schemeClr val="bg1"/>
              </a:solidFill>
              <a:latin typeface="Arial" charset="0"/>
              <a:ea typeface="Arial" charset="0"/>
              <a:cs typeface="Arial" charset="0"/>
            </a:endParaRPr>
          </a:p>
        </p:txBody>
      </p:sp>
      <p:sp>
        <p:nvSpPr>
          <p:cNvPr id="15" name="Content Placeholder 2"/>
          <p:cNvSpPr>
            <a:spLocks noGrp="1"/>
          </p:cNvSpPr>
          <p:nvPr>
            <p:ph sz="half" idx="1"/>
          </p:nvPr>
        </p:nvSpPr>
        <p:spPr>
          <a:xfrm>
            <a:off x="349623" y="1289553"/>
            <a:ext cx="5441577" cy="4887411"/>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p:cNvSpPr>
            <a:spLocks noGrp="1"/>
          </p:cNvSpPr>
          <p:nvPr>
            <p:ph sz="half" idx="2"/>
          </p:nvPr>
        </p:nvSpPr>
        <p:spPr>
          <a:xfrm>
            <a:off x="5976730" y="1289553"/>
            <a:ext cx="5870128" cy="4887411"/>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642097" y="6492037"/>
            <a:ext cx="3976202" cy="292388"/>
          </a:xfrm>
          <a:prstGeom prst="rect">
            <a:avLst/>
          </a:prstGeom>
          <a:noFill/>
        </p:spPr>
        <p:txBody>
          <a:bodyPr wrap="square" rtlCol="0">
            <a:spAutoFit/>
          </a:bodyPr>
          <a:lstStyle/>
          <a:p>
            <a:r>
              <a:rPr lang="en-US" sz="1300" b="1" i="0" dirty="0">
                <a:solidFill>
                  <a:schemeClr val="bg1"/>
                </a:solidFill>
                <a:latin typeface="Arial Black" charset="0"/>
                <a:ea typeface="Arial Black" charset="0"/>
                <a:cs typeface="Arial Black" charset="0"/>
              </a:rPr>
              <a:t>Georgia Department of Human Services </a:t>
            </a:r>
            <a:r>
              <a:rPr lang="en-US" sz="1300" b="0" i="0" dirty="0">
                <a:solidFill>
                  <a:schemeClr val="bg1"/>
                </a:solidFill>
                <a:latin typeface="Arial Black" charset="0"/>
                <a:ea typeface="Arial Black" charset="0"/>
                <a:cs typeface="Arial Black" charset="0"/>
              </a:rPr>
              <a:t>| </a:t>
            </a:r>
            <a:endParaRPr lang="en-US" sz="1300" b="1" i="0" dirty="0">
              <a:solidFill>
                <a:schemeClr val="bg1"/>
              </a:solidFill>
              <a:latin typeface="Arial Black" charset="0"/>
              <a:ea typeface="Arial Black" charset="0"/>
              <a:cs typeface="Arial Black" charset="0"/>
            </a:endParaRPr>
          </a:p>
        </p:txBody>
      </p:sp>
      <p:sp>
        <p:nvSpPr>
          <p:cNvPr id="13" name="Text Placeholder 2"/>
          <p:cNvSpPr>
            <a:spLocks noGrp="1"/>
          </p:cNvSpPr>
          <p:nvPr>
            <p:ph type="body" sz="quarter" idx="10" hasCustomPrompt="1"/>
          </p:nvPr>
        </p:nvSpPr>
        <p:spPr>
          <a:xfrm>
            <a:off x="4440823" y="6510338"/>
            <a:ext cx="5845175" cy="260350"/>
          </a:xfrm>
        </p:spPr>
        <p:txBody>
          <a:bodyPr>
            <a:noAutofit/>
          </a:bodyPr>
          <a:lstStyle>
            <a:lvl1pPr marL="0" indent="0">
              <a:buNone/>
              <a:defRPr sz="1300" baseline="0">
                <a:solidFill>
                  <a:schemeClr val="bg1"/>
                </a:solidFill>
              </a:defRPr>
            </a:lvl1pPr>
          </a:lstStyle>
          <a:p>
            <a:pPr lvl="0"/>
            <a:r>
              <a:rPr lang="en-US" sz="1300" dirty="0"/>
              <a:t>Office or Division Name goes </a:t>
            </a:r>
            <a:r>
              <a:rPr lang="en-US" sz="1300" dirty="0" err="1"/>
              <a:t>herey</a:t>
            </a:r>
            <a:endParaRPr lang="en-US" dirty="0"/>
          </a:p>
        </p:txBody>
      </p:sp>
      <p:sp>
        <p:nvSpPr>
          <p:cNvPr id="18" name="Date Placeholder 1"/>
          <p:cNvSpPr>
            <a:spLocks noGrp="1"/>
          </p:cNvSpPr>
          <p:nvPr>
            <p:ph type="dt" sz="half" idx="11"/>
          </p:nvPr>
        </p:nvSpPr>
        <p:spPr>
          <a:xfrm>
            <a:off x="9994901" y="6458363"/>
            <a:ext cx="1271624" cy="365125"/>
          </a:xfrm>
        </p:spPr>
        <p:txBody>
          <a:bodyPr/>
          <a:lstStyle>
            <a:lvl1pPr algn="r">
              <a:defRPr sz="1300">
                <a:solidFill>
                  <a:schemeClr val="bg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56464269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ntent Slide 2 Column Green">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349623" y="256185"/>
            <a:ext cx="11497235" cy="1033368"/>
          </a:xfrm>
        </p:spPr>
        <p:txBody>
          <a:bodyPr>
            <a:normAutofit/>
          </a:bodyPr>
          <a:lstStyle>
            <a:lvl1pPr algn="ctr">
              <a:defRPr sz="4000" b="1" i="0">
                <a:latin typeface="Arial Black" charset="0"/>
                <a:ea typeface="Arial Black" charset="0"/>
                <a:cs typeface="Arial Black" charset="0"/>
              </a:defRPr>
            </a:lvl1pPr>
          </a:lstStyle>
          <a:p>
            <a:r>
              <a:rPr lang="en-US" dirty="0"/>
              <a:t>Slide title goes here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7149" y="6241153"/>
            <a:ext cx="584948" cy="584948"/>
          </a:xfrm>
          <a:prstGeom prst="rect">
            <a:avLst/>
          </a:prstGeom>
        </p:spPr>
      </p:pic>
      <p:cxnSp>
        <p:nvCxnSpPr>
          <p:cNvPr id="9" name="Straight Connector 8"/>
          <p:cNvCxnSpPr/>
          <p:nvPr userDrawn="1"/>
        </p:nvCxnSpPr>
        <p:spPr>
          <a:xfrm>
            <a:off x="11376837" y="6510940"/>
            <a:ext cx="0" cy="259972"/>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nvSpPr>
        <p:spPr>
          <a:xfrm>
            <a:off x="11487150" y="6480462"/>
            <a:ext cx="585788" cy="307777"/>
          </a:xfrm>
          <a:prstGeom prst="rect">
            <a:avLst/>
          </a:prstGeom>
          <a:noFill/>
        </p:spPr>
        <p:txBody>
          <a:bodyPr wrap="square" rtlCol="0">
            <a:spAutoFit/>
          </a:bodyPr>
          <a:lstStyle/>
          <a:p>
            <a:fld id="{15209312-FEBA-6D4B-8361-CC24BE43BAEF}" type="slidenum">
              <a:rPr lang="en-US" sz="1400" smtClean="0">
                <a:solidFill>
                  <a:schemeClr val="bg1"/>
                </a:solidFill>
                <a:latin typeface="Arial" charset="0"/>
                <a:ea typeface="Arial" charset="0"/>
                <a:cs typeface="Arial" charset="0"/>
              </a:rPr>
              <a:t>‹#›</a:t>
            </a:fld>
            <a:endParaRPr lang="en-US" sz="1400" dirty="0">
              <a:solidFill>
                <a:schemeClr val="bg1"/>
              </a:solidFill>
              <a:latin typeface="Arial" charset="0"/>
              <a:ea typeface="Arial" charset="0"/>
              <a:cs typeface="Arial" charset="0"/>
            </a:endParaRPr>
          </a:p>
        </p:txBody>
      </p:sp>
      <p:sp>
        <p:nvSpPr>
          <p:cNvPr id="15" name="Content Placeholder 2"/>
          <p:cNvSpPr>
            <a:spLocks noGrp="1"/>
          </p:cNvSpPr>
          <p:nvPr>
            <p:ph sz="half" idx="1"/>
          </p:nvPr>
        </p:nvSpPr>
        <p:spPr>
          <a:xfrm>
            <a:off x="349623" y="1289553"/>
            <a:ext cx="5441577" cy="4887411"/>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p:cNvSpPr>
            <a:spLocks noGrp="1"/>
          </p:cNvSpPr>
          <p:nvPr>
            <p:ph sz="half" idx="2"/>
          </p:nvPr>
        </p:nvSpPr>
        <p:spPr>
          <a:xfrm>
            <a:off x="5976730" y="1289553"/>
            <a:ext cx="5870128" cy="4887411"/>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642097" y="6492037"/>
            <a:ext cx="3976202" cy="292388"/>
          </a:xfrm>
          <a:prstGeom prst="rect">
            <a:avLst/>
          </a:prstGeom>
          <a:noFill/>
        </p:spPr>
        <p:txBody>
          <a:bodyPr wrap="square" rtlCol="0">
            <a:spAutoFit/>
          </a:bodyPr>
          <a:lstStyle/>
          <a:p>
            <a:r>
              <a:rPr lang="en-US" sz="1300" b="1" i="0" dirty="0">
                <a:solidFill>
                  <a:schemeClr val="bg1"/>
                </a:solidFill>
                <a:latin typeface="Arial Black" charset="0"/>
                <a:ea typeface="Arial Black" charset="0"/>
                <a:cs typeface="Arial Black" charset="0"/>
              </a:rPr>
              <a:t>Georgia Department of Human Services </a:t>
            </a:r>
            <a:r>
              <a:rPr lang="en-US" sz="1300" b="0" i="0" dirty="0">
                <a:solidFill>
                  <a:schemeClr val="bg1"/>
                </a:solidFill>
                <a:latin typeface="Arial Black" charset="0"/>
                <a:ea typeface="Arial Black" charset="0"/>
                <a:cs typeface="Arial Black" charset="0"/>
              </a:rPr>
              <a:t>| </a:t>
            </a:r>
            <a:endParaRPr lang="en-US" sz="1300" b="1" i="0" dirty="0">
              <a:solidFill>
                <a:schemeClr val="bg1"/>
              </a:solidFill>
              <a:latin typeface="Arial Black" charset="0"/>
              <a:ea typeface="Arial Black" charset="0"/>
              <a:cs typeface="Arial Black" charset="0"/>
            </a:endParaRPr>
          </a:p>
        </p:txBody>
      </p:sp>
      <p:sp>
        <p:nvSpPr>
          <p:cNvPr id="13" name="Text Placeholder 2"/>
          <p:cNvSpPr>
            <a:spLocks noGrp="1"/>
          </p:cNvSpPr>
          <p:nvPr>
            <p:ph type="body" sz="quarter" idx="10" hasCustomPrompt="1"/>
          </p:nvPr>
        </p:nvSpPr>
        <p:spPr>
          <a:xfrm>
            <a:off x="4440823" y="6510338"/>
            <a:ext cx="5845175" cy="260350"/>
          </a:xfrm>
        </p:spPr>
        <p:txBody>
          <a:bodyPr>
            <a:noAutofit/>
          </a:bodyPr>
          <a:lstStyle>
            <a:lvl1pPr marL="0" indent="0">
              <a:buNone/>
              <a:defRPr sz="1300" baseline="0">
                <a:solidFill>
                  <a:schemeClr val="bg1"/>
                </a:solidFill>
              </a:defRPr>
            </a:lvl1pPr>
          </a:lstStyle>
          <a:p>
            <a:pPr lvl="0"/>
            <a:r>
              <a:rPr lang="en-US" sz="1300" dirty="0"/>
              <a:t>Office or Division Name goes </a:t>
            </a:r>
            <a:r>
              <a:rPr lang="en-US" sz="1300" dirty="0" err="1"/>
              <a:t>herey</a:t>
            </a:r>
            <a:endParaRPr lang="en-US" dirty="0"/>
          </a:p>
        </p:txBody>
      </p:sp>
      <p:sp>
        <p:nvSpPr>
          <p:cNvPr id="17" name="Date Placeholder 1"/>
          <p:cNvSpPr>
            <a:spLocks noGrp="1"/>
          </p:cNvSpPr>
          <p:nvPr>
            <p:ph type="dt" sz="half" idx="11"/>
          </p:nvPr>
        </p:nvSpPr>
        <p:spPr>
          <a:xfrm>
            <a:off x="10071101" y="6458363"/>
            <a:ext cx="1195424" cy="365125"/>
          </a:xfrm>
        </p:spPr>
        <p:txBody>
          <a:bodyPr/>
          <a:lstStyle>
            <a:lvl1pPr algn="r">
              <a:defRPr sz="1300">
                <a:solidFill>
                  <a:schemeClr val="bg1"/>
                </a:solidFill>
              </a:defRPr>
            </a:lvl1p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144864432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slideLayout" Target="../slideLayouts/slideLayout87.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103" Type="http://schemas.openxmlformats.org/officeDocument/2006/relationships/slideLayout" Target="../slideLayouts/slideLayout103.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ea typeface="Arial" charset="0"/>
                <a:cs typeface="Arial" charset="0"/>
              </a:defRPr>
            </a:lvl1pPr>
          </a:lstStyle>
          <a:p>
            <a:fld id="{680381CD-5519-6F4B-A70D-C0DB24136884}" type="datetime1">
              <a:rPr lang="en-US" smtClean="0"/>
              <a:t>3/8/2022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rial" charset="0"/>
                <a:ea typeface="Arial" charset="0"/>
                <a:cs typeface="Arial"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charset="0"/>
                <a:ea typeface="Arial" charset="0"/>
                <a:cs typeface="Arial" charset="0"/>
              </a:defRPr>
            </a:lvl1pPr>
          </a:lstStyle>
          <a:p>
            <a:fld id="{F0B861D7-C454-6040-B128-EC713BA7AF5D}" type="slidenum">
              <a:rPr lang="en-US" smtClean="0"/>
              <a:pPr/>
              <a:t>‹#›</a:t>
            </a:fld>
            <a:endParaRPr lang="en-US"/>
          </a:p>
        </p:txBody>
      </p:sp>
    </p:spTree>
    <p:extLst>
      <p:ext uri="{BB962C8B-B14F-4D97-AF65-F5344CB8AC3E}">
        <p14:creationId xmlns:p14="http://schemas.microsoft.com/office/powerpoint/2010/main" val="2047418769"/>
      </p:ext>
    </p:extLst>
  </p:cSld>
  <p:clrMap bg1="lt1" tx1="dk1" bg2="lt2" tx2="dk2" accent1="accent1" accent2="accent2" accent3="accent3" accent4="accent4" accent5="accent5" accent6="accent6" hlink="hlink" folHlink="folHlink"/>
  <p:sldLayoutIdLst>
    <p:sldLayoutId id="2147483649" r:id="rId1"/>
    <p:sldLayoutId id="2147483678"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756" r:id="rId11"/>
    <p:sldLayoutId id="2147483696" r:id="rId12"/>
    <p:sldLayoutId id="2147483697" r:id="rId13"/>
    <p:sldLayoutId id="2147483748" r:id="rId14"/>
    <p:sldLayoutId id="2147483674" r:id="rId15"/>
    <p:sldLayoutId id="2147483679" r:id="rId16"/>
    <p:sldLayoutId id="2147483698" r:id="rId17"/>
    <p:sldLayoutId id="2147483699" r:id="rId18"/>
    <p:sldLayoutId id="2147483700" r:id="rId19"/>
    <p:sldLayoutId id="2147483701" r:id="rId20"/>
    <p:sldLayoutId id="2147483702" r:id="rId21"/>
    <p:sldLayoutId id="2147483703" r:id="rId22"/>
    <p:sldLayoutId id="2147483704" r:id="rId23"/>
    <p:sldLayoutId id="2147483705" r:id="rId24"/>
    <p:sldLayoutId id="2147483757" r:id="rId25"/>
    <p:sldLayoutId id="2147483706" r:id="rId26"/>
    <p:sldLayoutId id="2147483707" r:id="rId27"/>
    <p:sldLayoutId id="2147483749" r:id="rId28"/>
    <p:sldLayoutId id="2147483680" r:id="rId29"/>
    <p:sldLayoutId id="2147483675" r:id="rId30"/>
    <p:sldLayoutId id="2147483708" r:id="rId31"/>
    <p:sldLayoutId id="2147483709" r:id="rId32"/>
    <p:sldLayoutId id="2147483710" r:id="rId33"/>
    <p:sldLayoutId id="2147483711" r:id="rId34"/>
    <p:sldLayoutId id="2147483712" r:id="rId35"/>
    <p:sldLayoutId id="2147483713" r:id="rId36"/>
    <p:sldLayoutId id="2147483714" r:id="rId37"/>
    <p:sldLayoutId id="2147483715" r:id="rId38"/>
    <p:sldLayoutId id="2147483758" r:id="rId39"/>
    <p:sldLayoutId id="2147483716" r:id="rId40"/>
    <p:sldLayoutId id="2147483717" r:id="rId41"/>
    <p:sldLayoutId id="2147483750" r:id="rId42"/>
    <p:sldLayoutId id="2147483754" r:id="rId43"/>
    <p:sldLayoutId id="2147483663" r:id="rId44"/>
    <p:sldLayoutId id="2147483681" r:id="rId45"/>
    <p:sldLayoutId id="2147483718" r:id="rId46"/>
    <p:sldLayoutId id="2147483719" r:id="rId47"/>
    <p:sldLayoutId id="2147483720" r:id="rId48"/>
    <p:sldLayoutId id="2147483721" r:id="rId49"/>
    <p:sldLayoutId id="2147483722" r:id="rId50"/>
    <p:sldLayoutId id="2147483723" r:id="rId51"/>
    <p:sldLayoutId id="2147483724" r:id="rId52"/>
    <p:sldLayoutId id="2147483725" r:id="rId53"/>
    <p:sldLayoutId id="2147483759" r:id="rId54"/>
    <p:sldLayoutId id="2147483726" r:id="rId55"/>
    <p:sldLayoutId id="2147483727" r:id="rId56"/>
    <p:sldLayoutId id="2147483751" r:id="rId57"/>
    <p:sldLayoutId id="2147483682" r:id="rId58"/>
    <p:sldLayoutId id="2147483676" r:id="rId59"/>
    <p:sldLayoutId id="2147483728" r:id="rId60"/>
    <p:sldLayoutId id="2147483729" r:id="rId61"/>
    <p:sldLayoutId id="2147483730" r:id="rId62"/>
    <p:sldLayoutId id="2147483731" r:id="rId63"/>
    <p:sldLayoutId id="2147483732" r:id="rId64"/>
    <p:sldLayoutId id="2147483733" r:id="rId65"/>
    <p:sldLayoutId id="2147483734" r:id="rId66"/>
    <p:sldLayoutId id="2147483735" r:id="rId67"/>
    <p:sldLayoutId id="2147483760" r:id="rId68"/>
    <p:sldLayoutId id="2147483736" r:id="rId69"/>
    <p:sldLayoutId id="2147483737" r:id="rId70"/>
    <p:sldLayoutId id="2147483752" r:id="rId71"/>
    <p:sldLayoutId id="2147483677" r:id="rId72"/>
    <p:sldLayoutId id="2147483683" r:id="rId73"/>
    <p:sldLayoutId id="2147483738" r:id="rId74"/>
    <p:sldLayoutId id="2147483739" r:id="rId75"/>
    <p:sldLayoutId id="2147483740" r:id="rId76"/>
    <p:sldLayoutId id="2147483741" r:id="rId77"/>
    <p:sldLayoutId id="2147483742" r:id="rId78"/>
    <p:sldLayoutId id="2147483743" r:id="rId79"/>
    <p:sldLayoutId id="2147483744" r:id="rId80"/>
    <p:sldLayoutId id="2147483745" r:id="rId81"/>
    <p:sldLayoutId id="2147483761" r:id="rId82"/>
    <p:sldLayoutId id="2147483746" r:id="rId83"/>
    <p:sldLayoutId id="2147483753" r:id="rId84"/>
    <p:sldLayoutId id="2147483747" r:id="rId85"/>
    <p:sldLayoutId id="2147483762" r:id="rId86"/>
    <p:sldLayoutId id="2147483763" r:id="rId87"/>
    <p:sldLayoutId id="2147483764" r:id="rId88"/>
    <p:sldLayoutId id="2147483765" r:id="rId89"/>
    <p:sldLayoutId id="2147483766" r:id="rId90"/>
    <p:sldLayoutId id="2147483767" r:id="rId91"/>
    <p:sldLayoutId id="2147483768" r:id="rId92"/>
    <p:sldLayoutId id="2147483769" r:id="rId93"/>
    <p:sldLayoutId id="2147483770" r:id="rId94"/>
    <p:sldLayoutId id="2147483661" r:id="rId95"/>
    <p:sldLayoutId id="2147483686" r:id="rId96"/>
    <p:sldLayoutId id="2147483687" r:id="rId97"/>
    <p:sldLayoutId id="2147483666" r:id="rId98"/>
    <p:sldLayoutId id="2147483667" r:id="rId99"/>
    <p:sldLayoutId id="2147483668" r:id="rId100"/>
    <p:sldLayoutId id="2147483670" r:id="rId101"/>
    <p:sldLayoutId id="2147483671" r:id="rId102"/>
    <p:sldLayoutId id="2147483672" r:id="rId103"/>
    <p:sldLayoutId id="2147483772" r:id="rId104"/>
    <p:sldLayoutId id="2147483773" r:id="rId105"/>
  </p:sldLayoutIdLst>
  <p:hf sldNum="0" hdr="0" ftr="0"/>
  <p:txStyles>
    <p:titleStyle>
      <a:lvl1pPr algn="l" defTabSz="914400" rtl="0" eaLnBrk="1" latinLnBrk="0" hangingPunct="1">
        <a:lnSpc>
          <a:spcPct val="90000"/>
        </a:lnSpc>
        <a:spcBef>
          <a:spcPct val="0"/>
        </a:spcBef>
        <a:buNone/>
        <a:defRPr sz="4400" b="1" i="0" kern="1200">
          <a:solidFill>
            <a:schemeClr val="tx1"/>
          </a:solidFill>
          <a:latin typeface="Arial Black" charset="0"/>
          <a:ea typeface="Arial Black" charset="0"/>
          <a:cs typeface="Arial Black"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chart" Target="../charts/chart1.xml"/><Relationship Id="rId1" Type="http://schemas.openxmlformats.org/officeDocument/2006/relationships/slideLayout" Target="../slideLayouts/slideLayout104.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chart" Target="../charts/chart2.xml"/><Relationship Id="rId1" Type="http://schemas.openxmlformats.org/officeDocument/2006/relationships/slideLayout" Target="../slideLayouts/slideLayout104.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04.xml"/><Relationship Id="rId4" Type="http://schemas.openxmlformats.org/officeDocument/2006/relationships/chart" Target="../charts/chart3.xml"/></Relationships>
</file>

<file path=ppt/slides/_rels/slide1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31.png"/><Relationship Id="rId1" Type="http://schemas.openxmlformats.org/officeDocument/2006/relationships/slideLayout" Target="../slideLayouts/slideLayout104.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04.xml"/><Relationship Id="rId4" Type="http://schemas.openxmlformats.org/officeDocument/2006/relationships/chart" Target="../charts/chart5.xml"/></Relationships>
</file>

<file path=ppt/slides/_rels/slide1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31.png"/><Relationship Id="rId1" Type="http://schemas.openxmlformats.org/officeDocument/2006/relationships/slideLayout" Target="../slideLayouts/slideLayout104.xml"/></Relationships>
</file>

<file path=ppt/slides/_rels/slide1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31.png"/><Relationship Id="rId1" Type="http://schemas.openxmlformats.org/officeDocument/2006/relationships/slideLayout" Target="../slideLayouts/slideLayout104.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04.xml"/><Relationship Id="rId4" Type="http://schemas.openxmlformats.org/officeDocument/2006/relationships/chart" Target="../charts/char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04.xml"/><Relationship Id="rId4" Type="http://schemas.openxmlformats.org/officeDocument/2006/relationships/chart" Target="../charts/chart9.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04.xml"/><Relationship Id="rId4" Type="http://schemas.openxmlformats.org/officeDocument/2006/relationships/chart" Target="../charts/chart10.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04.xml"/><Relationship Id="rId4" Type="http://schemas.openxmlformats.org/officeDocument/2006/relationships/chart" Target="../charts/chart11.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04.xml"/><Relationship Id="rId4" Type="http://schemas.openxmlformats.org/officeDocument/2006/relationships/chart" Target="../charts/char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04.xml"/><Relationship Id="rId4" Type="http://schemas.openxmlformats.org/officeDocument/2006/relationships/chart" Target="../charts/char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chart" Target="../charts/chart14.xml"/><Relationship Id="rId1" Type="http://schemas.openxmlformats.org/officeDocument/2006/relationships/slideLayout" Target="../slideLayouts/slideLayout10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04.xml"/><Relationship Id="rId4" Type="http://schemas.openxmlformats.org/officeDocument/2006/relationships/chart" Target="../charts/chart15.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04.xml"/><Relationship Id="rId4" Type="http://schemas.openxmlformats.org/officeDocument/2006/relationships/chart" Target="../charts/chart16.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04.xml"/><Relationship Id="rId4" Type="http://schemas.openxmlformats.org/officeDocument/2006/relationships/chart" Target="../charts/chart17.xml"/></Relationships>
</file>

<file path=ppt/slides/_rels/slide3.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95.xml"/><Relationship Id="rId1" Type="http://schemas.openxmlformats.org/officeDocument/2006/relationships/vmlDrawing" Target="../drawings/vmlDrawing1.vml"/><Relationship Id="rId4" Type="http://schemas.openxmlformats.org/officeDocument/2006/relationships/image" Target="../media/image26.emf"/></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04.xml"/><Relationship Id="rId4" Type="http://schemas.openxmlformats.org/officeDocument/2006/relationships/chart" Target="../charts/chart18.xml"/></Relationships>
</file>

<file path=ppt/slides/_rels/slide31.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image" Target="../media/image31.png"/><Relationship Id="rId1" Type="http://schemas.openxmlformats.org/officeDocument/2006/relationships/slideLayout" Target="../slideLayouts/slideLayout104.xml"/></Relationships>
</file>

<file path=ppt/slides/_rels/slide32.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image" Target="../media/image31.png"/><Relationship Id="rId1" Type="http://schemas.openxmlformats.org/officeDocument/2006/relationships/slideLayout" Target="../slideLayouts/slideLayout104.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04.xml"/><Relationship Id="rId4" Type="http://schemas.openxmlformats.org/officeDocument/2006/relationships/chart" Target="../charts/chart21.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04.xml"/><Relationship Id="rId4" Type="http://schemas.openxmlformats.org/officeDocument/2006/relationships/chart" Target="../charts/chart2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04.xml"/><Relationship Id="rId4" Type="http://schemas.openxmlformats.org/officeDocument/2006/relationships/chart" Target="../charts/chart23.xml"/></Relationships>
</file>

<file path=ppt/slides/_rels/slide36.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image" Target="../media/image31.png"/><Relationship Id="rId1" Type="http://schemas.openxmlformats.org/officeDocument/2006/relationships/slideLayout" Target="../slideLayouts/slideLayout104.xml"/></Relationships>
</file>

<file path=ppt/slides/_rels/slide37.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image" Target="../media/image31.png"/><Relationship Id="rId1" Type="http://schemas.openxmlformats.org/officeDocument/2006/relationships/slideLayout" Target="../slideLayouts/slideLayout10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19.xml"/><Relationship Id="rId1" Type="http://schemas.openxmlformats.org/officeDocument/2006/relationships/slideLayout" Target="../slideLayouts/slideLayout10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5.xml"/></Relationships>
</file>

<file path=ppt/slides/_rels/slide46.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25.xml"/><Relationship Id="rId1" Type="http://schemas.openxmlformats.org/officeDocument/2006/relationships/slideLayout" Target="../slideLayouts/slideLayout102.xml"/></Relationships>
</file>

<file path=ppt/slides/_rels/slide47.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26.xml"/><Relationship Id="rId1" Type="http://schemas.openxmlformats.org/officeDocument/2006/relationships/slideLayout" Target="../slideLayouts/slideLayout102.xml"/></Relationships>
</file>

<file path=ppt/slides/_rels/slide48.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27.xml"/><Relationship Id="rId1" Type="http://schemas.openxmlformats.org/officeDocument/2006/relationships/slideLayout" Target="../slideLayouts/slideLayout102.xml"/><Relationship Id="rId4" Type="http://schemas.openxmlformats.org/officeDocument/2006/relationships/chart" Target="../charts/chart30.xml"/></Relationships>
</file>

<file path=ppt/slides/_rels/slide49.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9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6.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95.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9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61.xml.rels><?xml version="1.0" encoding="UTF-8" standalone="yes"?>
<Relationships xmlns="http://schemas.openxmlformats.org/package/2006/relationships"><Relationship Id="rId2" Type="http://schemas.openxmlformats.org/officeDocument/2006/relationships/hyperlink" Target="mailto:ann.burris@dhs.ga.gov" TargetMode="External"/><Relationship Id="rId1" Type="http://schemas.openxmlformats.org/officeDocument/2006/relationships/slideLayout" Target="../slideLayouts/slideLayout95.xml"/></Relationships>
</file>

<file path=ppt/slides/_rels/slide6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5.xml"/></Relationships>
</file>

<file path=ppt/slides/_rels/slide7.xml.rels><?xml version="1.0" encoding="UTF-8" standalone="yes"?>
<Relationships xmlns="http://schemas.openxmlformats.org/package/2006/relationships"><Relationship Id="rId3" Type="http://schemas.openxmlformats.org/officeDocument/2006/relationships/image" Target="../media/image27.jfif"/><Relationship Id="rId2" Type="http://schemas.openxmlformats.org/officeDocument/2006/relationships/notesSlide" Target="../notesSlides/notesSlide2.xml"/><Relationship Id="rId1" Type="http://schemas.openxmlformats.org/officeDocument/2006/relationships/slideLayout" Target="../slideLayouts/slideLayout95.xml"/><Relationship Id="rId4" Type="http://schemas.openxmlformats.org/officeDocument/2006/relationships/image" Target="../media/image28.jfi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9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5BC5BB-9565-42AF-B68A-DF9D7F7F37C9}"/>
              </a:ext>
            </a:extLst>
          </p:cNvPr>
          <p:cNvSpPr>
            <a:spLocks noGrp="1"/>
          </p:cNvSpPr>
          <p:nvPr>
            <p:ph type="title"/>
          </p:nvPr>
        </p:nvSpPr>
        <p:spPr>
          <a:xfrm>
            <a:off x="5124089" y="3345526"/>
            <a:ext cx="6832122" cy="869381"/>
          </a:xfrm>
        </p:spPr>
        <p:txBody>
          <a:bodyPr>
            <a:normAutofit fontScale="90000"/>
          </a:bodyPr>
          <a:lstStyle/>
          <a:p>
            <a:pPr marL="0" marR="0">
              <a:spcBef>
                <a:spcPts val="0"/>
              </a:spcBef>
              <a:spcAft>
                <a:spcPts val="0"/>
              </a:spcAft>
            </a:pPr>
            <a:r>
              <a:rPr lang="en-US" dirty="0"/>
              <a:t>State Advisory Board Meeting</a:t>
            </a:r>
            <a:br>
              <a:rPr lang="en-US" dirty="0"/>
            </a:br>
            <a:br>
              <a:rPr lang="en-US" dirty="0"/>
            </a:br>
            <a:r>
              <a:rPr lang="en-US" dirty="0"/>
              <a:t>March 8, 2022</a:t>
            </a:r>
          </a:p>
        </p:txBody>
      </p:sp>
      <p:sp>
        <p:nvSpPr>
          <p:cNvPr id="5" name="Text Placeholder 4">
            <a:extLst>
              <a:ext uri="{FF2B5EF4-FFF2-40B4-BE49-F238E27FC236}">
                <a16:creationId xmlns:a16="http://schemas.microsoft.com/office/drawing/2014/main" id="{9E8F753C-35B2-4622-AB5D-8B5DC7A4B490}"/>
              </a:ext>
            </a:extLst>
          </p:cNvPr>
          <p:cNvSpPr>
            <a:spLocks noGrp="1"/>
          </p:cNvSpPr>
          <p:nvPr>
            <p:ph type="body" sz="quarter" idx="12"/>
          </p:nvPr>
        </p:nvSpPr>
        <p:spPr/>
        <p:txBody>
          <a:bodyPr>
            <a:noAutofit/>
          </a:bodyPr>
          <a:lstStyle/>
          <a:p>
            <a:r>
              <a:rPr lang="en-US" sz="2000" dirty="0">
                <a:latin typeface="Arial" panose="020B0604020202020204" pitchFamily="34" charset="0"/>
              </a:rPr>
              <a:t> </a:t>
            </a:r>
            <a:endParaRPr lang="en-US" sz="2000" dirty="0"/>
          </a:p>
        </p:txBody>
      </p:sp>
      <p:sp>
        <p:nvSpPr>
          <p:cNvPr id="6" name="Date Placeholder 5">
            <a:extLst>
              <a:ext uri="{FF2B5EF4-FFF2-40B4-BE49-F238E27FC236}">
                <a16:creationId xmlns:a16="http://schemas.microsoft.com/office/drawing/2014/main" id="{182C6074-209A-4F8B-88A3-20FEBA243D74}"/>
              </a:ext>
            </a:extLst>
          </p:cNvPr>
          <p:cNvSpPr>
            <a:spLocks noGrp="1"/>
          </p:cNvSpPr>
          <p:nvPr>
            <p:ph type="dt" sz="half" idx="13"/>
          </p:nvPr>
        </p:nvSpPr>
        <p:spPr/>
        <p:txBody>
          <a:body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35757690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5BC5BB-9565-42AF-B68A-DF9D7F7F37C9}"/>
              </a:ext>
            </a:extLst>
          </p:cNvPr>
          <p:cNvSpPr>
            <a:spLocks noGrp="1"/>
          </p:cNvSpPr>
          <p:nvPr>
            <p:ph type="title"/>
          </p:nvPr>
        </p:nvSpPr>
        <p:spPr/>
        <p:txBody>
          <a:bodyPr/>
          <a:lstStyle/>
          <a:p>
            <a:r>
              <a:rPr lang="en-US" dirty="0"/>
              <a:t>Legislative Update		</a:t>
            </a:r>
          </a:p>
        </p:txBody>
      </p:sp>
      <p:sp>
        <p:nvSpPr>
          <p:cNvPr id="6" name="Date Placeholder 5">
            <a:extLst>
              <a:ext uri="{FF2B5EF4-FFF2-40B4-BE49-F238E27FC236}">
                <a16:creationId xmlns:a16="http://schemas.microsoft.com/office/drawing/2014/main" id="{182C6074-209A-4F8B-88A3-20FEBA243D74}"/>
              </a:ext>
            </a:extLst>
          </p:cNvPr>
          <p:cNvSpPr>
            <a:spLocks noGrp="1"/>
          </p:cNvSpPr>
          <p:nvPr>
            <p:ph type="dt" sz="half" idx="13"/>
          </p:nvPr>
        </p:nvSpPr>
        <p:spPr/>
        <p:txBody>
          <a:body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1725832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5BC5BB-9565-42AF-B68A-DF9D7F7F37C9}"/>
              </a:ext>
            </a:extLst>
          </p:cNvPr>
          <p:cNvSpPr>
            <a:spLocks noGrp="1"/>
          </p:cNvSpPr>
          <p:nvPr>
            <p:ph type="title"/>
          </p:nvPr>
        </p:nvSpPr>
        <p:spPr/>
        <p:txBody>
          <a:bodyPr/>
          <a:lstStyle/>
          <a:p>
            <a:r>
              <a:rPr lang="en-US" dirty="0"/>
              <a:t>Child Welfare Update	</a:t>
            </a:r>
          </a:p>
        </p:txBody>
      </p:sp>
      <p:sp>
        <p:nvSpPr>
          <p:cNvPr id="4" name="Text Placeholder 3">
            <a:extLst>
              <a:ext uri="{FF2B5EF4-FFF2-40B4-BE49-F238E27FC236}">
                <a16:creationId xmlns:a16="http://schemas.microsoft.com/office/drawing/2014/main" id="{4722CFFD-4C9E-48CC-A85B-04339F75A4F1}"/>
              </a:ext>
            </a:extLst>
          </p:cNvPr>
          <p:cNvSpPr>
            <a:spLocks noGrp="1"/>
          </p:cNvSpPr>
          <p:nvPr>
            <p:ph type="body" sz="quarter" idx="11"/>
          </p:nvPr>
        </p:nvSpPr>
        <p:spPr/>
        <p:txBody>
          <a:bodyPr>
            <a:normAutofit fontScale="92500" lnSpcReduction="20000"/>
          </a:bodyPr>
          <a:lstStyle/>
          <a:p>
            <a:r>
              <a:rPr lang="en-US" dirty="0"/>
              <a:t>Mary Havick</a:t>
            </a:r>
          </a:p>
        </p:txBody>
      </p:sp>
      <p:sp>
        <p:nvSpPr>
          <p:cNvPr id="5" name="Text Placeholder 4">
            <a:extLst>
              <a:ext uri="{FF2B5EF4-FFF2-40B4-BE49-F238E27FC236}">
                <a16:creationId xmlns:a16="http://schemas.microsoft.com/office/drawing/2014/main" id="{9E8F753C-35B2-4622-AB5D-8B5DC7A4B490}"/>
              </a:ext>
            </a:extLst>
          </p:cNvPr>
          <p:cNvSpPr>
            <a:spLocks noGrp="1"/>
          </p:cNvSpPr>
          <p:nvPr>
            <p:ph type="body" sz="quarter" idx="12"/>
          </p:nvPr>
        </p:nvSpPr>
        <p:spPr/>
        <p:txBody>
          <a:bodyPr>
            <a:normAutofit fontScale="70000" lnSpcReduction="20000"/>
          </a:bodyPr>
          <a:lstStyle/>
          <a:p>
            <a:r>
              <a:rPr lang="en-US" dirty="0"/>
              <a:t>DHS Deputy Commissioner-Child Welfare</a:t>
            </a:r>
          </a:p>
        </p:txBody>
      </p:sp>
      <p:sp>
        <p:nvSpPr>
          <p:cNvPr id="6" name="Date Placeholder 5">
            <a:extLst>
              <a:ext uri="{FF2B5EF4-FFF2-40B4-BE49-F238E27FC236}">
                <a16:creationId xmlns:a16="http://schemas.microsoft.com/office/drawing/2014/main" id="{182C6074-209A-4F8B-88A3-20FEBA243D74}"/>
              </a:ext>
            </a:extLst>
          </p:cNvPr>
          <p:cNvSpPr>
            <a:spLocks noGrp="1"/>
          </p:cNvSpPr>
          <p:nvPr>
            <p:ph type="dt" sz="half" idx="13"/>
          </p:nvPr>
        </p:nvSpPr>
        <p:spPr/>
        <p:txBody>
          <a:body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36502450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9DF506-99A8-4117-84A6-57E3C06E1673}"/>
              </a:ext>
            </a:extLst>
          </p:cNvPr>
          <p:cNvSpPr>
            <a:spLocks noGrp="1"/>
          </p:cNvSpPr>
          <p:nvPr>
            <p:ph idx="1"/>
          </p:nvPr>
        </p:nvSpPr>
        <p:spPr>
          <a:xfrm>
            <a:off x="822960" y="6137390"/>
            <a:ext cx="11297153" cy="727656"/>
          </a:xfrm>
        </p:spPr>
        <p:txBody>
          <a:bodyPr anchor="ctr">
            <a:normAutofit lnSpcReduction="10000"/>
          </a:bodyPr>
          <a:lstStyle/>
          <a:p>
            <a:pPr marL="0" indent="0">
              <a:buNone/>
            </a:pPr>
            <a:r>
              <a:rPr lang="en-US" sz="1600" dirty="0"/>
              <a:t>Intakes, or reports of child maltreatment, may be directed to investigation, family support, screened out, or screened out and referred to services. Other intakes, such as Information and Referrals, are not included in these counts.     Data Source: SHINES.</a:t>
            </a:r>
          </a:p>
        </p:txBody>
      </p:sp>
      <p:graphicFrame>
        <p:nvGraphicFramePr>
          <p:cNvPr id="5" name="Chart 4">
            <a:extLst>
              <a:ext uri="{FF2B5EF4-FFF2-40B4-BE49-F238E27FC236}">
                <a16:creationId xmlns:a16="http://schemas.microsoft.com/office/drawing/2014/main" id="{8C2CA25B-C543-47A7-85DB-DC6B926A3939}"/>
              </a:ext>
            </a:extLst>
          </p:cNvPr>
          <p:cNvGraphicFramePr>
            <a:graphicFrameLocks/>
          </p:cNvGraphicFramePr>
          <p:nvPr/>
        </p:nvGraphicFramePr>
        <p:xfrm>
          <a:off x="0" y="581891"/>
          <a:ext cx="12192000" cy="5548453"/>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3">
            <a:extLst>
              <a:ext uri="{FF2B5EF4-FFF2-40B4-BE49-F238E27FC236}">
                <a16:creationId xmlns:a16="http://schemas.microsoft.com/office/drawing/2014/main" id="{A027ECA3-1720-4F14-A04E-61B4D97562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2" y="6123366"/>
            <a:ext cx="734939" cy="734634"/>
          </a:xfrm>
          <a:prstGeom prst="rect">
            <a:avLst/>
          </a:prstGeom>
          <a:solidFill>
            <a:schemeClr val="tx1"/>
          </a:solidFill>
        </p:spPr>
      </p:pic>
    </p:spTree>
    <p:extLst>
      <p:ext uri="{BB962C8B-B14F-4D97-AF65-F5344CB8AC3E}">
        <p14:creationId xmlns:p14="http://schemas.microsoft.com/office/powerpoint/2010/main" val="40851902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9DF506-99A8-4117-84A6-57E3C06E1673}"/>
              </a:ext>
            </a:extLst>
          </p:cNvPr>
          <p:cNvSpPr>
            <a:spLocks noGrp="1"/>
          </p:cNvSpPr>
          <p:nvPr>
            <p:ph idx="1"/>
          </p:nvPr>
        </p:nvSpPr>
        <p:spPr>
          <a:xfrm>
            <a:off x="822120" y="6130344"/>
            <a:ext cx="11369879" cy="727656"/>
          </a:xfrm>
        </p:spPr>
        <p:txBody>
          <a:bodyPr anchor="ctr">
            <a:normAutofit fontScale="62500" lnSpcReduction="20000"/>
          </a:bodyPr>
          <a:lstStyle/>
          <a:p>
            <a:pPr marL="0" indent="0">
              <a:buNone/>
            </a:pPr>
            <a:r>
              <a:rPr lang="en-US" dirty="0"/>
              <a:t>Intakes, or reports of child maltreatment, may be directed to investigation, family support, screened out, or screened out and referred to services. Other intakes, such as Information and Referrals, are not included in these counts.     Data Source: SHINES.</a:t>
            </a:r>
          </a:p>
        </p:txBody>
      </p:sp>
      <p:graphicFrame>
        <p:nvGraphicFramePr>
          <p:cNvPr id="4" name="Chart 3">
            <a:extLst>
              <a:ext uri="{FF2B5EF4-FFF2-40B4-BE49-F238E27FC236}">
                <a16:creationId xmlns:a16="http://schemas.microsoft.com/office/drawing/2014/main" id="{D14C0394-0873-4138-8542-60A85ADB5D60}"/>
              </a:ext>
            </a:extLst>
          </p:cNvPr>
          <p:cNvGraphicFramePr>
            <a:graphicFrameLocks/>
          </p:cNvGraphicFramePr>
          <p:nvPr/>
        </p:nvGraphicFramePr>
        <p:xfrm>
          <a:off x="0" y="611472"/>
          <a:ext cx="12192000" cy="5518872"/>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a:extLst>
              <a:ext uri="{FF2B5EF4-FFF2-40B4-BE49-F238E27FC236}">
                <a16:creationId xmlns:a16="http://schemas.microsoft.com/office/drawing/2014/main" id="{138F0A22-D143-457E-8615-AEA9392E0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2" y="6123366"/>
            <a:ext cx="734939" cy="734634"/>
          </a:xfrm>
          <a:prstGeom prst="rect">
            <a:avLst/>
          </a:prstGeom>
          <a:solidFill>
            <a:schemeClr val="tx1"/>
          </a:solidFill>
        </p:spPr>
      </p:pic>
    </p:spTree>
    <p:extLst>
      <p:ext uri="{BB962C8B-B14F-4D97-AF65-F5344CB8AC3E}">
        <p14:creationId xmlns:p14="http://schemas.microsoft.com/office/powerpoint/2010/main" val="2863004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9DF483-B194-463F-8F23-3FB4D5B950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2" y="6123366"/>
            <a:ext cx="734939" cy="734634"/>
          </a:xfrm>
          <a:prstGeom prst="rect">
            <a:avLst/>
          </a:prstGeom>
          <a:solidFill>
            <a:schemeClr val="tx1"/>
          </a:solidFill>
        </p:spPr>
      </p:pic>
      <p:sp>
        <p:nvSpPr>
          <p:cNvPr id="2" name="TextBox 1">
            <a:extLst>
              <a:ext uri="{FF2B5EF4-FFF2-40B4-BE49-F238E27FC236}">
                <a16:creationId xmlns:a16="http://schemas.microsoft.com/office/drawing/2014/main" id="{C3C41AF8-3D2E-4FE8-BD35-BE7D239F4147}"/>
              </a:ext>
            </a:extLst>
          </p:cNvPr>
          <p:cNvSpPr txBox="1"/>
          <p:nvPr/>
        </p:nvSpPr>
        <p:spPr>
          <a:xfrm>
            <a:off x="740520" y="6151868"/>
            <a:ext cx="11445897" cy="646331"/>
          </a:xfrm>
          <a:prstGeom prst="rect">
            <a:avLst/>
          </a:prstGeom>
          <a:noFill/>
        </p:spPr>
        <p:txBody>
          <a:bodyPr wrap="square" rtlCol="0">
            <a:spAutoFit/>
          </a:bodyPr>
          <a:lstStyle/>
          <a:p>
            <a:r>
              <a:rPr lang="en-US" dirty="0"/>
              <a:t>Family Support Cases are opportunities to assist families where concerns exist but can be managed with only minimal DFCS involvement, usually through referrals to community services</a:t>
            </a:r>
            <a:r>
              <a:rPr lang="en-US" sz="1100" b="1" dirty="0"/>
              <a:t>.                                                          Data Source: Shines                                                                                                                                                               </a:t>
            </a:r>
            <a:endParaRPr lang="en-US" b="1" dirty="0"/>
          </a:p>
        </p:txBody>
      </p:sp>
      <p:graphicFrame>
        <p:nvGraphicFramePr>
          <p:cNvPr id="5" name="Chart 4">
            <a:extLst>
              <a:ext uri="{FF2B5EF4-FFF2-40B4-BE49-F238E27FC236}">
                <a16:creationId xmlns:a16="http://schemas.microsoft.com/office/drawing/2014/main" id="{2C8A2809-C029-4C0D-AAC3-783C7A0C4E63}"/>
              </a:ext>
            </a:extLst>
          </p:cNvPr>
          <p:cNvGraphicFramePr>
            <a:graphicFrameLocks/>
          </p:cNvGraphicFramePr>
          <p:nvPr/>
        </p:nvGraphicFramePr>
        <p:xfrm>
          <a:off x="1" y="571500"/>
          <a:ext cx="12186416" cy="555186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983850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C6FEE3-1946-494D-A638-E343413B25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40484"/>
            <a:ext cx="746862" cy="596930"/>
          </a:xfrm>
          <a:prstGeom prst="rect">
            <a:avLst/>
          </a:prstGeom>
          <a:solidFill>
            <a:schemeClr val="tx1"/>
          </a:solidFill>
        </p:spPr>
      </p:pic>
      <p:sp>
        <p:nvSpPr>
          <p:cNvPr id="6" name="TextBox 1">
            <a:extLst>
              <a:ext uri="{FF2B5EF4-FFF2-40B4-BE49-F238E27FC236}">
                <a16:creationId xmlns:a16="http://schemas.microsoft.com/office/drawing/2014/main" id="{3001277E-DF1C-4025-A63C-56E77DFADF1E}"/>
              </a:ext>
            </a:extLst>
          </p:cNvPr>
          <p:cNvSpPr txBox="1"/>
          <p:nvPr/>
        </p:nvSpPr>
        <p:spPr>
          <a:xfrm>
            <a:off x="746861" y="6226959"/>
            <a:ext cx="11445137" cy="64633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dirty="0"/>
              <a:t>Investigations seek to determine the safety of children where an allegation of abuse or neglect has been received by DFCS.  This measure helps DFCS to measure workloads.                                           </a:t>
            </a:r>
            <a:r>
              <a:rPr lang="en-US" sz="1800" b="1" dirty="0"/>
              <a:t>Data Source: Shines</a:t>
            </a:r>
          </a:p>
        </p:txBody>
      </p:sp>
      <p:graphicFrame>
        <p:nvGraphicFramePr>
          <p:cNvPr id="7" name="Chart 6">
            <a:extLst>
              <a:ext uri="{FF2B5EF4-FFF2-40B4-BE49-F238E27FC236}">
                <a16:creationId xmlns:a16="http://schemas.microsoft.com/office/drawing/2014/main" id="{9997056F-B577-4C9B-B0E8-5D2F4808C537}"/>
              </a:ext>
            </a:extLst>
          </p:cNvPr>
          <p:cNvGraphicFramePr>
            <a:graphicFrameLocks/>
          </p:cNvGraphicFramePr>
          <p:nvPr/>
        </p:nvGraphicFramePr>
        <p:xfrm>
          <a:off x="0" y="592282"/>
          <a:ext cx="12192000" cy="559880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639337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888591-E66E-4A69-BA0F-21A2AF57D5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23366"/>
            <a:ext cx="741345" cy="734634"/>
          </a:xfrm>
          <a:prstGeom prst="rect">
            <a:avLst/>
          </a:prstGeom>
          <a:solidFill>
            <a:schemeClr val="tx1"/>
          </a:solidFill>
        </p:spPr>
      </p:pic>
      <p:sp>
        <p:nvSpPr>
          <p:cNvPr id="5" name="TextBox 1">
            <a:extLst>
              <a:ext uri="{FF2B5EF4-FFF2-40B4-BE49-F238E27FC236}">
                <a16:creationId xmlns:a16="http://schemas.microsoft.com/office/drawing/2014/main" id="{B7F20A47-348E-4F22-AF74-D47C364115DC}"/>
              </a:ext>
            </a:extLst>
          </p:cNvPr>
          <p:cNvSpPr txBox="1"/>
          <p:nvPr/>
        </p:nvSpPr>
        <p:spPr>
          <a:xfrm>
            <a:off x="741345" y="6167517"/>
            <a:ext cx="11450655" cy="64633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dirty="0"/>
              <a:t>Family Preservation is a program designed to continue working with a family where safety concerns have been identified with the children remaining in the home.                                                                                   </a:t>
            </a:r>
            <a:r>
              <a:rPr lang="en-US" sz="1100" b="1" dirty="0"/>
              <a:t>Data Source: Shines</a:t>
            </a:r>
            <a:endParaRPr lang="en-US" b="1" dirty="0"/>
          </a:p>
        </p:txBody>
      </p:sp>
      <p:graphicFrame>
        <p:nvGraphicFramePr>
          <p:cNvPr id="7" name="Chart 6">
            <a:extLst>
              <a:ext uri="{FF2B5EF4-FFF2-40B4-BE49-F238E27FC236}">
                <a16:creationId xmlns:a16="http://schemas.microsoft.com/office/drawing/2014/main" id="{9265563E-177A-4EBB-BE63-010D365AC6B8}"/>
              </a:ext>
            </a:extLst>
          </p:cNvPr>
          <p:cNvGraphicFramePr>
            <a:graphicFrameLocks/>
          </p:cNvGraphicFramePr>
          <p:nvPr/>
        </p:nvGraphicFramePr>
        <p:xfrm>
          <a:off x="0" y="592282"/>
          <a:ext cx="12192000" cy="548693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727884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888591-E66E-4A69-BA0F-21A2AF57D5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23366"/>
            <a:ext cx="741345" cy="734634"/>
          </a:xfrm>
          <a:prstGeom prst="rect">
            <a:avLst/>
          </a:prstGeom>
          <a:solidFill>
            <a:schemeClr val="tx1"/>
          </a:solidFill>
        </p:spPr>
      </p:pic>
      <p:sp>
        <p:nvSpPr>
          <p:cNvPr id="5" name="TextBox 1">
            <a:extLst>
              <a:ext uri="{FF2B5EF4-FFF2-40B4-BE49-F238E27FC236}">
                <a16:creationId xmlns:a16="http://schemas.microsoft.com/office/drawing/2014/main" id="{B7F20A47-348E-4F22-AF74-D47C364115DC}"/>
              </a:ext>
            </a:extLst>
          </p:cNvPr>
          <p:cNvSpPr txBox="1"/>
          <p:nvPr/>
        </p:nvSpPr>
        <p:spPr>
          <a:xfrm>
            <a:off x="741345" y="6167517"/>
            <a:ext cx="11450655" cy="64633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dirty="0"/>
              <a:t>Family Preservation is a program designed to continue working with a family where safety concerns have been identified with the children remaining in the home.                                                                                   </a:t>
            </a:r>
            <a:r>
              <a:rPr lang="en-US" sz="1100" b="1" dirty="0"/>
              <a:t>Data Source: Shines</a:t>
            </a:r>
            <a:endParaRPr lang="en-US" b="1" dirty="0"/>
          </a:p>
        </p:txBody>
      </p:sp>
      <p:graphicFrame>
        <p:nvGraphicFramePr>
          <p:cNvPr id="6" name="Chart 5">
            <a:extLst>
              <a:ext uri="{FF2B5EF4-FFF2-40B4-BE49-F238E27FC236}">
                <a16:creationId xmlns:a16="http://schemas.microsoft.com/office/drawing/2014/main" id="{030D49C8-F66E-49A3-8E51-D99AE19DD693}"/>
              </a:ext>
            </a:extLst>
          </p:cNvPr>
          <p:cNvGraphicFramePr>
            <a:graphicFrameLocks/>
          </p:cNvGraphicFramePr>
          <p:nvPr/>
        </p:nvGraphicFramePr>
        <p:xfrm>
          <a:off x="0" y="605307"/>
          <a:ext cx="12192000" cy="551805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732426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54E647-CF84-4EF4-AB64-C786DAD056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45056"/>
            <a:ext cx="820369" cy="812943"/>
          </a:xfrm>
          <a:prstGeom prst="rect">
            <a:avLst/>
          </a:prstGeom>
          <a:solidFill>
            <a:schemeClr val="tx1"/>
          </a:solidFill>
        </p:spPr>
      </p:pic>
      <p:sp>
        <p:nvSpPr>
          <p:cNvPr id="5" name="TextBox 1">
            <a:extLst>
              <a:ext uri="{FF2B5EF4-FFF2-40B4-BE49-F238E27FC236}">
                <a16:creationId xmlns:a16="http://schemas.microsoft.com/office/drawing/2014/main" id="{C5CE9F55-4BFB-4CC5-989E-CC3F0751ACF0}"/>
              </a:ext>
            </a:extLst>
          </p:cNvPr>
          <p:cNvSpPr txBox="1"/>
          <p:nvPr/>
        </p:nvSpPr>
        <p:spPr>
          <a:xfrm>
            <a:off x="820368" y="6045057"/>
            <a:ext cx="11371631" cy="58477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a:t>This chart shows the number of children in active Family Preservation cases at the end of the month.  If not for this program, many of these children would otherwise be in foster care.                                                                                                     </a:t>
            </a:r>
            <a:r>
              <a:rPr lang="en-US" sz="1100" b="1" dirty="0"/>
              <a:t>Data Source: Shines</a:t>
            </a:r>
            <a:endParaRPr lang="en-US" b="1" dirty="0"/>
          </a:p>
        </p:txBody>
      </p:sp>
      <p:graphicFrame>
        <p:nvGraphicFramePr>
          <p:cNvPr id="7" name="Chart 6">
            <a:extLst>
              <a:ext uri="{FF2B5EF4-FFF2-40B4-BE49-F238E27FC236}">
                <a16:creationId xmlns:a16="http://schemas.microsoft.com/office/drawing/2014/main" id="{C3A9E7C9-E21F-4475-9F36-98B54654E18E}"/>
              </a:ext>
            </a:extLst>
          </p:cNvPr>
          <p:cNvGraphicFramePr>
            <a:graphicFrameLocks/>
          </p:cNvGraphicFramePr>
          <p:nvPr/>
        </p:nvGraphicFramePr>
        <p:xfrm>
          <a:off x="0" y="592427"/>
          <a:ext cx="12191999" cy="53189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544869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E954C7-E136-4B5D-BCFF-CE1681D857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19986"/>
            <a:ext cx="741345" cy="734634"/>
          </a:xfrm>
          <a:prstGeom prst="rect">
            <a:avLst/>
          </a:prstGeom>
          <a:solidFill>
            <a:schemeClr val="tx1"/>
          </a:solidFill>
        </p:spPr>
      </p:pic>
      <p:sp>
        <p:nvSpPr>
          <p:cNvPr id="5" name="TextBox 1">
            <a:extLst>
              <a:ext uri="{FF2B5EF4-FFF2-40B4-BE49-F238E27FC236}">
                <a16:creationId xmlns:a16="http://schemas.microsoft.com/office/drawing/2014/main" id="{3A18517D-A60F-4ED6-9B79-FDF1D70019EC}"/>
              </a:ext>
            </a:extLst>
          </p:cNvPr>
          <p:cNvSpPr txBox="1"/>
          <p:nvPr/>
        </p:nvSpPr>
        <p:spPr>
          <a:xfrm>
            <a:off x="741345" y="6180107"/>
            <a:ext cx="11450655" cy="58477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a:t>Voluntary Kinship is an innovation used by DFCS over the past several years to provide a safe haven for children involved in an investigation before a final determination can be made regarding the need for foster care.                                       </a:t>
            </a:r>
            <a:r>
              <a:rPr lang="en-US" sz="1100" b="1" dirty="0"/>
              <a:t>Data Source: Shines</a:t>
            </a:r>
            <a:endParaRPr lang="en-US" b="1" dirty="0"/>
          </a:p>
        </p:txBody>
      </p:sp>
      <p:graphicFrame>
        <p:nvGraphicFramePr>
          <p:cNvPr id="7" name="Chart 6">
            <a:extLst>
              <a:ext uri="{FF2B5EF4-FFF2-40B4-BE49-F238E27FC236}">
                <a16:creationId xmlns:a16="http://schemas.microsoft.com/office/drawing/2014/main" id="{A8C79F36-7399-44D7-9B1C-478578E6BAA7}"/>
              </a:ext>
            </a:extLst>
          </p:cNvPr>
          <p:cNvGraphicFramePr>
            <a:graphicFrameLocks/>
          </p:cNvGraphicFramePr>
          <p:nvPr/>
        </p:nvGraphicFramePr>
        <p:xfrm>
          <a:off x="0" y="605307"/>
          <a:ext cx="12192000" cy="55748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15898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5BC5BB-9565-42AF-B68A-DF9D7F7F37C9}"/>
              </a:ext>
            </a:extLst>
          </p:cNvPr>
          <p:cNvSpPr>
            <a:spLocks noGrp="1"/>
          </p:cNvSpPr>
          <p:nvPr>
            <p:ph type="title"/>
          </p:nvPr>
        </p:nvSpPr>
        <p:spPr>
          <a:xfrm>
            <a:off x="5124089" y="3345526"/>
            <a:ext cx="6832122" cy="869381"/>
          </a:xfrm>
        </p:spPr>
        <p:txBody>
          <a:bodyPr>
            <a:normAutofit fontScale="90000"/>
          </a:bodyPr>
          <a:lstStyle/>
          <a:p>
            <a:pPr marL="0" marR="0">
              <a:spcBef>
                <a:spcPts val="0"/>
              </a:spcBef>
              <a:spcAft>
                <a:spcPts val="0"/>
              </a:spcAft>
            </a:pPr>
            <a:r>
              <a:rPr lang="en-US" dirty="0"/>
              <a:t>Welcome and Introductions</a:t>
            </a:r>
          </a:p>
        </p:txBody>
      </p:sp>
      <p:sp>
        <p:nvSpPr>
          <p:cNvPr id="5" name="Text Placeholder 4">
            <a:extLst>
              <a:ext uri="{FF2B5EF4-FFF2-40B4-BE49-F238E27FC236}">
                <a16:creationId xmlns:a16="http://schemas.microsoft.com/office/drawing/2014/main" id="{9E8F753C-35B2-4622-AB5D-8B5DC7A4B490}"/>
              </a:ext>
            </a:extLst>
          </p:cNvPr>
          <p:cNvSpPr>
            <a:spLocks noGrp="1"/>
          </p:cNvSpPr>
          <p:nvPr>
            <p:ph type="body" sz="quarter" idx="12"/>
          </p:nvPr>
        </p:nvSpPr>
        <p:spPr/>
        <p:txBody>
          <a:bodyPr>
            <a:noAutofit/>
          </a:bodyPr>
          <a:lstStyle/>
          <a:p>
            <a:r>
              <a:rPr lang="en-US" sz="2000" dirty="0">
                <a:latin typeface="Arial" panose="020B0604020202020204" pitchFamily="34" charset="0"/>
              </a:rPr>
              <a:t> </a:t>
            </a:r>
            <a:endParaRPr lang="en-US" sz="2000" dirty="0"/>
          </a:p>
        </p:txBody>
      </p:sp>
      <p:sp>
        <p:nvSpPr>
          <p:cNvPr id="6" name="Date Placeholder 5">
            <a:extLst>
              <a:ext uri="{FF2B5EF4-FFF2-40B4-BE49-F238E27FC236}">
                <a16:creationId xmlns:a16="http://schemas.microsoft.com/office/drawing/2014/main" id="{182C6074-209A-4F8B-88A3-20FEBA243D74}"/>
              </a:ext>
            </a:extLst>
          </p:cNvPr>
          <p:cNvSpPr>
            <a:spLocks noGrp="1"/>
          </p:cNvSpPr>
          <p:nvPr>
            <p:ph type="dt" sz="half" idx="13"/>
          </p:nvPr>
        </p:nvSpPr>
        <p:spPr/>
        <p:txBody>
          <a:body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298107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223C36-EFC0-4850-BF60-AED611670D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23366"/>
            <a:ext cx="741345" cy="734634"/>
          </a:xfrm>
          <a:prstGeom prst="rect">
            <a:avLst/>
          </a:prstGeom>
          <a:solidFill>
            <a:schemeClr val="tx1"/>
          </a:solidFill>
        </p:spPr>
      </p:pic>
      <p:sp>
        <p:nvSpPr>
          <p:cNvPr id="6" name="TextBox 1">
            <a:extLst>
              <a:ext uri="{FF2B5EF4-FFF2-40B4-BE49-F238E27FC236}">
                <a16:creationId xmlns:a16="http://schemas.microsoft.com/office/drawing/2014/main" id="{C155F26B-60EC-44AA-99B5-5E417D4F3965}"/>
              </a:ext>
            </a:extLst>
          </p:cNvPr>
          <p:cNvSpPr txBox="1"/>
          <p:nvPr/>
        </p:nvSpPr>
        <p:spPr>
          <a:xfrm>
            <a:off x="741345" y="6134186"/>
            <a:ext cx="11450654" cy="52322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dirty="0"/>
              <a:t>Children may have been in foster care for only part of the year. Each child is counted only once in a year, regardless of the number of foster episodes. Individual children may be counted in more than one year.                                                                                                                                       </a:t>
            </a:r>
            <a:r>
              <a:rPr lang="en-US" sz="1100" b="1" dirty="0"/>
              <a:t>Data Source: Shines</a:t>
            </a:r>
            <a:endParaRPr lang="en-US" b="1" dirty="0"/>
          </a:p>
        </p:txBody>
      </p:sp>
      <p:graphicFrame>
        <p:nvGraphicFramePr>
          <p:cNvPr id="7" name="Chart 6">
            <a:extLst>
              <a:ext uri="{FF2B5EF4-FFF2-40B4-BE49-F238E27FC236}">
                <a16:creationId xmlns:a16="http://schemas.microsoft.com/office/drawing/2014/main" id="{54FAD049-DA14-4904-AB2A-C338BB04E385}"/>
              </a:ext>
            </a:extLst>
          </p:cNvPr>
          <p:cNvGraphicFramePr>
            <a:graphicFrameLocks/>
          </p:cNvGraphicFramePr>
          <p:nvPr/>
        </p:nvGraphicFramePr>
        <p:xfrm>
          <a:off x="-1" y="592282"/>
          <a:ext cx="12191999" cy="553108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0998454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185929-C186-447C-B1B3-F017FC09E2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1" y="6075184"/>
            <a:ext cx="741345" cy="734634"/>
          </a:xfrm>
          <a:prstGeom prst="rect">
            <a:avLst/>
          </a:prstGeom>
          <a:solidFill>
            <a:schemeClr val="tx1"/>
          </a:solidFill>
        </p:spPr>
      </p:pic>
      <p:sp>
        <p:nvSpPr>
          <p:cNvPr id="5" name="TextBox 1">
            <a:extLst>
              <a:ext uri="{FF2B5EF4-FFF2-40B4-BE49-F238E27FC236}">
                <a16:creationId xmlns:a16="http://schemas.microsoft.com/office/drawing/2014/main" id="{FD82FE22-12C8-4FE7-8249-B8DD205BDDD5}"/>
              </a:ext>
            </a:extLst>
          </p:cNvPr>
          <p:cNvSpPr txBox="1"/>
          <p:nvPr/>
        </p:nvSpPr>
        <p:spPr>
          <a:xfrm>
            <a:off x="735434" y="6075185"/>
            <a:ext cx="11456566" cy="73866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dirty="0"/>
              <a:t>This chart shows the number of children in foster care on the last day of each month.  Efforts are made immediately upon entry to pursue reunification when possible.  A portion of the decline in the number of foster children over the past two years is due to the efforts by DFCS to exhaust all possible alternatives to entry.                                                                                                                                                                                                                </a:t>
            </a:r>
            <a:r>
              <a:rPr lang="en-US" sz="1100" b="1" dirty="0"/>
              <a:t>Data Source: Shines</a:t>
            </a:r>
            <a:endParaRPr lang="en-US" b="1" dirty="0"/>
          </a:p>
        </p:txBody>
      </p:sp>
      <p:graphicFrame>
        <p:nvGraphicFramePr>
          <p:cNvPr id="7" name="Chart 6">
            <a:extLst>
              <a:ext uri="{FF2B5EF4-FFF2-40B4-BE49-F238E27FC236}">
                <a16:creationId xmlns:a16="http://schemas.microsoft.com/office/drawing/2014/main" id="{82CD69E1-6CD2-43A4-97BD-727F0E788EF3}"/>
              </a:ext>
            </a:extLst>
          </p:cNvPr>
          <p:cNvGraphicFramePr>
            <a:graphicFrameLocks/>
          </p:cNvGraphicFramePr>
          <p:nvPr/>
        </p:nvGraphicFramePr>
        <p:xfrm>
          <a:off x="0" y="581891"/>
          <a:ext cx="12192000" cy="549329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0440767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223C36-EFC0-4850-BF60-AED611670D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23366"/>
            <a:ext cx="741345" cy="734634"/>
          </a:xfrm>
          <a:prstGeom prst="rect">
            <a:avLst/>
          </a:prstGeom>
          <a:solidFill>
            <a:schemeClr val="tx1"/>
          </a:solidFill>
        </p:spPr>
      </p:pic>
      <p:sp>
        <p:nvSpPr>
          <p:cNvPr id="6" name="TextBox 1">
            <a:extLst>
              <a:ext uri="{FF2B5EF4-FFF2-40B4-BE49-F238E27FC236}">
                <a16:creationId xmlns:a16="http://schemas.microsoft.com/office/drawing/2014/main" id="{C155F26B-60EC-44AA-99B5-5E417D4F3965}"/>
              </a:ext>
            </a:extLst>
          </p:cNvPr>
          <p:cNvSpPr txBox="1"/>
          <p:nvPr/>
        </p:nvSpPr>
        <p:spPr>
          <a:xfrm>
            <a:off x="741345" y="6134186"/>
            <a:ext cx="11450654" cy="47705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dirty="0"/>
              <a:t>This chart compares for each month the number of entries and exits into foster care.  </a:t>
            </a:r>
            <a:r>
              <a:rPr lang="en-US" sz="1200" dirty="0"/>
              <a:t>(2022 February data subject to change due to late date entry).</a:t>
            </a:r>
            <a:r>
              <a:rPr lang="en-US" sz="1300" dirty="0"/>
              <a:t>                 </a:t>
            </a:r>
            <a:r>
              <a:rPr lang="en-US" sz="1100" b="1" dirty="0"/>
              <a:t>Data Source: Shines</a:t>
            </a:r>
            <a:endParaRPr lang="en-US" b="1" dirty="0"/>
          </a:p>
        </p:txBody>
      </p:sp>
      <p:graphicFrame>
        <p:nvGraphicFramePr>
          <p:cNvPr id="5" name="Chart 4">
            <a:extLst>
              <a:ext uri="{FF2B5EF4-FFF2-40B4-BE49-F238E27FC236}">
                <a16:creationId xmlns:a16="http://schemas.microsoft.com/office/drawing/2014/main" id="{DF156C4B-E002-46E3-AE7E-13DFCBF2C8FB}"/>
              </a:ext>
            </a:extLst>
          </p:cNvPr>
          <p:cNvGraphicFramePr>
            <a:graphicFrameLocks/>
          </p:cNvGraphicFramePr>
          <p:nvPr/>
        </p:nvGraphicFramePr>
        <p:xfrm>
          <a:off x="0" y="591670"/>
          <a:ext cx="12191999" cy="553169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967945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2DBC72-25F2-481D-92EC-FDA725E483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23366"/>
            <a:ext cx="741345" cy="734634"/>
          </a:xfrm>
          <a:prstGeom prst="rect">
            <a:avLst/>
          </a:prstGeom>
          <a:solidFill>
            <a:schemeClr val="tx1"/>
          </a:solidFill>
        </p:spPr>
      </p:pic>
      <p:sp>
        <p:nvSpPr>
          <p:cNvPr id="5" name="TextBox 1">
            <a:extLst>
              <a:ext uri="{FF2B5EF4-FFF2-40B4-BE49-F238E27FC236}">
                <a16:creationId xmlns:a16="http://schemas.microsoft.com/office/drawing/2014/main" id="{E5467C2E-91D7-43A8-BD06-32ECE4BD3CB2}"/>
              </a:ext>
            </a:extLst>
          </p:cNvPr>
          <p:cNvSpPr txBox="1"/>
          <p:nvPr/>
        </p:nvSpPr>
        <p:spPr>
          <a:xfrm>
            <a:off x="741344" y="6258561"/>
            <a:ext cx="11450655" cy="58477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a:t>Finding a forever family for each child is the goal of DFCS when it is clear that reunification will not be in the best interest of the child.  These adoption counts show the continuous effort undertaken to help foster children achieve this goal.                </a:t>
            </a:r>
            <a:r>
              <a:rPr lang="en-US" sz="1100" b="1" dirty="0"/>
              <a:t>Data Source: Shines</a:t>
            </a:r>
            <a:endParaRPr lang="en-US" b="1" dirty="0"/>
          </a:p>
        </p:txBody>
      </p:sp>
      <p:graphicFrame>
        <p:nvGraphicFramePr>
          <p:cNvPr id="6" name="Chart 5">
            <a:extLst>
              <a:ext uri="{FF2B5EF4-FFF2-40B4-BE49-F238E27FC236}">
                <a16:creationId xmlns:a16="http://schemas.microsoft.com/office/drawing/2014/main" id="{E2CFF8A0-5D0A-41C5-90E3-CB1BB58B8886}"/>
              </a:ext>
            </a:extLst>
          </p:cNvPr>
          <p:cNvGraphicFramePr>
            <a:graphicFrameLocks/>
          </p:cNvGraphicFramePr>
          <p:nvPr/>
        </p:nvGraphicFramePr>
        <p:xfrm>
          <a:off x="0" y="602673"/>
          <a:ext cx="12192000" cy="552069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536579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2DBC72-25F2-481D-92EC-FDA725E483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23366"/>
            <a:ext cx="741345" cy="734634"/>
          </a:xfrm>
          <a:prstGeom prst="rect">
            <a:avLst/>
          </a:prstGeom>
          <a:solidFill>
            <a:schemeClr val="tx1"/>
          </a:solidFill>
        </p:spPr>
      </p:pic>
      <p:sp>
        <p:nvSpPr>
          <p:cNvPr id="5" name="TextBox 1">
            <a:extLst>
              <a:ext uri="{FF2B5EF4-FFF2-40B4-BE49-F238E27FC236}">
                <a16:creationId xmlns:a16="http://schemas.microsoft.com/office/drawing/2014/main" id="{E5467C2E-91D7-43A8-BD06-32ECE4BD3CB2}"/>
              </a:ext>
            </a:extLst>
          </p:cNvPr>
          <p:cNvSpPr txBox="1"/>
          <p:nvPr/>
        </p:nvSpPr>
        <p:spPr>
          <a:xfrm>
            <a:off x="741344" y="6258561"/>
            <a:ext cx="11450655" cy="58477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a:t>Finding a forever family for each child is the goal of DFCS when it is clear that reunification will not be in the best interest of the child.  These adoption counts by month show the continuous effort undertaken to help foster children achieve this goal.                </a:t>
            </a:r>
            <a:r>
              <a:rPr lang="en-US" sz="1100" b="1" dirty="0"/>
              <a:t>Data Source: Shines</a:t>
            </a:r>
            <a:endParaRPr lang="en-US" b="1" dirty="0"/>
          </a:p>
        </p:txBody>
      </p:sp>
      <p:graphicFrame>
        <p:nvGraphicFramePr>
          <p:cNvPr id="7" name="Chart 6">
            <a:extLst>
              <a:ext uri="{FF2B5EF4-FFF2-40B4-BE49-F238E27FC236}">
                <a16:creationId xmlns:a16="http://schemas.microsoft.com/office/drawing/2014/main" id="{360EFCC6-A340-4AD9-8EF5-E523EDEA44AE}"/>
              </a:ext>
            </a:extLst>
          </p:cNvPr>
          <p:cNvGraphicFramePr>
            <a:graphicFrameLocks/>
          </p:cNvGraphicFramePr>
          <p:nvPr/>
        </p:nvGraphicFramePr>
        <p:xfrm>
          <a:off x="1" y="592283"/>
          <a:ext cx="12191998" cy="565161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610460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A880D749-AFBE-47F5-9C02-05803EC6909B}"/>
              </a:ext>
            </a:extLst>
          </p:cNvPr>
          <p:cNvGraphicFramePr>
            <a:graphicFrameLocks/>
          </p:cNvGraphicFramePr>
          <p:nvPr/>
        </p:nvGraphicFramePr>
        <p:xfrm>
          <a:off x="712925" y="851737"/>
          <a:ext cx="10268264" cy="5685079"/>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1">
            <a:extLst>
              <a:ext uri="{FF2B5EF4-FFF2-40B4-BE49-F238E27FC236}">
                <a16:creationId xmlns:a16="http://schemas.microsoft.com/office/drawing/2014/main" id="{C162FBA5-27C7-4955-833C-4325B9BF7547}"/>
              </a:ext>
            </a:extLst>
          </p:cNvPr>
          <p:cNvSpPr txBox="1"/>
          <p:nvPr/>
        </p:nvSpPr>
        <p:spPr>
          <a:xfrm>
            <a:off x="741345" y="6134186"/>
            <a:ext cx="11450654" cy="73866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dirty="0"/>
              <a:t>This chart shows the counts and percentages of reunifications that have occurred each of the past five years.  By policy, a reunification is, “</a:t>
            </a:r>
            <a:r>
              <a:rPr lang="en-US" sz="1400" i="1" dirty="0">
                <a:effectLst/>
                <a:ea typeface="Calibri" panose="020F0502020204030204" pitchFamily="34" charset="0"/>
              </a:rPr>
              <a:t>The return of a child in the </a:t>
            </a:r>
            <a:r>
              <a:rPr lang="en-US" sz="1400" i="1" u="sng" dirty="0">
                <a:effectLst/>
                <a:ea typeface="Calibri" panose="020F0502020204030204" pitchFamily="34" charset="0"/>
              </a:rPr>
              <a:t>temporary</a:t>
            </a:r>
            <a:r>
              <a:rPr lang="en-US" sz="1400" i="1" dirty="0">
                <a:effectLst/>
                <a:ea typeface="Calibri" panose="020F0502020204030204" pitchFamily="34" charset="0"/>
              </a:rPr>
              <a:t> custody of DFCS to the legal and physical custody of the parent, guardian or legal custodian. Custody to a non-custodial parent is also deemed reunification.”        </a:t>
            </a:r>
            <a:r>
              <a:rPr lang="en-US" sz="1400" dirty="0"/>
              <a:t> </a:t>
            </a:r>
            <a:r>
              <a:rPr lang="en-US" sz="1100" b="1" dirty="0"/>
              <a:t>Data Source: Shines</a:t>
            </a:r>
            <a:endParaRPr lang="en-US" b="1" dirty="0"/>
          </a:p>
        </p:txBody>
      </p:sp>
      <p:pic>
        <p:nvPicPr>
          <p:cNvPr id="6" name="Picture 5">
            <a:extLst>
              <a:ext uri="{FF2B5EF4-FFF2-40B4-BE49-F238E27FC236}">
                <a16:creationId xmlns:a16="http://schemas.microsoft.com/office/drawing/2014/main" id="{35B56A72-399E-4E48-B048-BFE53968F1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23366"/>
            <a:ext cx="741345" cy="734634"/>
          </a:xfrm>
          <a:prstGeom prst="rect">
            <a:avLst/>
          </a:prstGeom>
          <a:solidFill>
            <a:schemeClr val="tx1"/>
          </a:solidFill>
        </p:spPr>
      </p:pic>
    </p:spTree>
    <p:extLst>
      <p:ext uri="{BB962C8B-B14F-4D97-AF65-F5344CB8AC3E}">
        <p14:creationId xmlns:p14="http://schemas.microsoft.com/office/powerpoint/2010/main" val="27133060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5BC5BB-9565-42AF-B68A-DF9D7F7F37C9}"/>
              </a:ext>
            </a:extLst>
          </p:cNvPr>
          <p:cNvSpPr>
            <a:spLocks noGrp="1"/>
          </p:cNvSpPr>
          <p:nvPr>
            <p:ph type="title"/>
          </p:nvPr>
        </p:nvSpPr>
        <p:spPr>
          <a:xfrm>
            <a:off x="5124089" y="2971800"/>
            <a:ext cx="6832122" cy="1243107"/>
          </a:xfrm>
        </p:spPr>
        <p:txBody>
          <a:bodyPr>
            <a:normAutofit/>
          </a:bodyPr>
          <a:lstStyle/>
          <a:p>
            <a:r>
              <a:rPr lang="en-US" dirty="0"/>
              <a:t>Office </a:t>
            </a:r>
            <a:r>
              <a:rPr lang="en-US"/>
              <a:t>of Family </a:t>
            </a:r>
            <a:r>
              <a:rPr lang="en-US" dirty="0"/>
              <a:t>Independence Update	</a:t>
            </a:r>
          </a:p>
        </p:txBody>
      </p:sp>
      <p:sp>
        <p:nvSpPr>
          <p:cNvPr id="4" name="Text Placeholder 3">
            <a:extLst>
              <a:ext uri="{FF2B5EF4-FFF2-40B4-BE49-F238E27FC236}">
                <a16:creationId xmlns:a16="http://schemas.microsoft.com/office/drawing/2014/main" id="{4722CFFD-4C9E-48CC-A85B-04339F75A4F1}"/>
              </a:ext>
            </a:extLst>
          </p:cNvPr>
          <p:cNvSpPr>
            <a:spLocks noGrp="1"/>
          </p:cNvSpPr>
          <p:nvPr>
            <p:ph type="body" sz="quarter" idx="11"/>
          </p:nvPr>
        </p:nvSpPr>
        <p:spPr/>
        <p:txBody>
          <a:bodyPr>
            <a:normAutofit fontScale="92500" lnSpcReduction="20000"/>
          </a:bodyPr>
          <a:lstStyle/>
          <a:p>
            <a:r>
              <a:rPr lang="en-US" dirty="0"/>
              <a:t>Scherie Jeffries</a:t>
            </a:r>
          </a:p>
        </p:txBody>
      </p:sp>
      <p:sp>
        <p:nvSpPr>
          <p:cNvPr id="5" name="Text Placeholder 4">
            <a:extLst>
              <a:ext uri="{FF2B5EF4-FFF2-40B4-BE49-F238E27FC236}">
                <a16:creationId xmlns:a16="http://schemas.microsoft.com/office/drawing/2014/main" id="{9E8F753C-35B2-4622-AB5D-8B5DC7A4B490}"/>
              </a:ext>
            </a:extLst>
          </p:cNvPr>
          <p:cNvSpPr>
            <a:spLocks noGrp="1"/>
          </p:cNvSpPr>
          <p:nvPr>
            <p:ph type="body" sz="quarter" idx="12"/>
          </p:nvPr>
        </p:nvSpPr>
        <p:spPr/>
        <p:txBody>
          <a:bodyPr>
            <a:noAutofit/>
          </a:bodyPr>
          <a:lstStyle/>
          <a:p>
            <a:r>
              <a:rPr lang="en-US" sz="2000" dirty="0">
                <a:effectLst/>
                <a:latin typeface="Arial" panose="020B0604020202020204" pitchFamily="34" charset="0"/>
                <a:ea typeface="Calibri" panose="020F0502020204030204" pitchFamily="34" charset="0"/>
              </a:rPr>
              <a:t>Interim </a:t>
            </a:r>
            <a:r>
              <a:rPr lang="en-US" sz="2000" dirty="0">
                <a:latin typeface="Arial" panose="020B0604020202020204" pitchFamily="34" charset="0"/>
                <a:ea typeface="Calibri" panose="020F0502020204030204" pitchFamily="34" charset="0"/>
              </a:rPr>
              <a:t>DHS </a:t>
            </a:r>
            <a:r>
              <a:rPr lang="en-US" sz="2000" dirty="0">
                <a:effectLst/>
                <a:latin typeface="Arial" panose="020B0604020202020204" pitchFamily="34" charset="0"/>
                <a:ea typeface="Calibri" panose="020F0502020204030204" pitchFamily="34" charset="0"/>
              </a:rPr>
              <a:t>Deputy Commissioner-Family Independence</a:t>
            </a:r>
            <a:endParaRPr lang="en-US" sz="2000" dirty="0"/>
          </a:p>
        </p:txBody>
      </p:sp>
      <p:sp>
        <p:nvSpPr>
          <p:cNvPr id="6" name="Date Placeholder 5">
            <a:extLst>
              <a:ext uri="{FF2B5EF4-FFF2-40B4-BE49-F238E27FC236}">
                <a16:creationId xmlns:a16="http://schemas.microsoft.com/office/drawing/2014/main" id="{182C6074-209A-4F8B-88A3-20FEBA243D74}"/>
              </a:ext>
            </a:extLst>
          </p:cNvPr>
          <p:cNvSpPr>
            <a:spLocks noGrp="1"/>
          </p:cNvSpPr>
          <p:nvPr>
            <p:ph type="dt" sz="half" idx="13"/>
          </p:nvPr>
        </p:nvSpPr>
        <p:spPr/>
        <p:txBody>
          <a:body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25724684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9DF483-B194-463F-8F23-3FB4D5B950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2" y="6123366"/>
            <a:ext cx="734939" cy="734634"/>
          </a:xfrm>
          <a:prstGeom prst="rect">
            <a:avLst/>
          </a:prstGeom>
          <a:solidFill>
            <a:schemeClr val="tx1"/>
          </a:solidFill>
        </p:spPr>
      </p:pic>
      <p:graphicFrame>
        <p:nvGraphicFramePr>
          <p:cNvPr id="8" name="Chart 7">
            <a:extLst>
              <a:ext uri="{FF2B5EF4-FFF2-40B4-BE49-F238E27FC236}">
                <a16:creationId xmlns:a16="http://schemas.microsoft.com/office/drawing/2014/main" id="{70DD7576-05BC-4095-899F-1EB4B0E7295F}"/>
              </a:ext>
            </a:extLst>
          </p:cNvPr>
          <p:cNvGraphicFramePr>
            <a:graphicFrameLocks/>
          </p:cNvGraphicFramePr>
          <p:nvPr/>
        </p:nvGraphicFramePr>
        <p:xfrm>
          <a:off x="100484" y="633046"/>
          <a:ext cx="12091516" cy="5490320"/>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E6A851F7-0C2B-4269-BDF4-B2D9A0E756E1}"/>
              </a:ext>
            </a:extLst>
          </p:cNvPr>
          <p:cNvSpPr txBox="1"/>
          <p:nvPr/>
        </p:nvSpPr>
        <p:spPr>
          <a:xfrm>
            <a:off x="893135" y="6224954"/>
            <a:ext cx="5699051" cy="646331"/>
          </a:xfrm>
          <a:prstGeom prst="rect">
            <a:avLst/>
          </a:prstGeom>
          <a:noFill/>
        </p:spPr>
        <p:txBody>
          <a:bodyPr wrap="square" rtlCol="0">
            <a:spAutoFit/>
          </a:bodyPr>
          <a:lstStyle/>
          <a:p>
            <a:r>
              <a:rPr lang="en-US" dirty="0"/>
              <a:t>1,426,607 Active Unduplicated Families in January 2022.  Source:  DFCS Transparency Data</a:t>
            </a:r>
          </a:p>
        </p:txBody>
      </p:sp>
    </p:spTree>
    <p:extLst>
      <p:ext uri="{BB962C8B-B14F-4D97-AF65-F5344CB8AC3E}">
        <p14:creationId xmlns:p14="http://schemas.microsoft.com/office/powerpoint/2010/main" val="22435666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9DF483-B194-463F-8F23-3FB4D5B950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2" y="6123366"/>
            <a:ext cx="734939" cy="734634"/>
          </a:xfrm>
          <a:prstGeom prst="rect">
            <a:avLst/>
          </a:prstGeom>
          <a:solidFill>
            <a:schemeClr val="tx1"/>
          </a:solidFill>
        </p:spPr>
      </p:pic>
      <p:graphicFrame>
        <p:nvGraphicFramePr>
          <p:cNvPr id="9" name="Chart 8">
            <a:extLst>
              <a:ext uri="{FF2B5EF4-FFF2-40B4-BE49-F238E27FC236}">
                <a16:creationId xmlns:a16="http://schemas.microsoft.com/office/drawing/2014/main" id="{DFDE0388-3F38-4AD6-BC4A-D53A6B4B30E3}"/>
              </a:ext>
            </a:extLst>
          </p:cNvPr>
          <p:cNvGraphicFramePr>
            <a:graphicFrameLocks/>
          </p:cNvGraphicFramePr>
          <p:nvPr/>
        </p:nvGraphicFramePr>
        <p:xfrm>
          <a:off x="90435" y="633046"/>
          <a:ext cx="12007780" cy="5490320"/>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2CC75F17-2D99-407F-8929-13DE6852C642}"/>
              </a:ext>
            </a:extLst>
          </p:cNvPr>
          <p:cNvSpPr txBox="1"/>
          <p:nvPr/>
        </p:nvSpPr>
        <p:spPr>
          <a:xfrm>
            <a:off x="1031358" y="6273209"/>
            <a:ext cx="6018028" cy="646331"/>
          </a:xfrm>
          <a:prstGeom prst="rect">
            <a:avLst/>
          </a:prstGeom>
          <a:noFill/>
        </p:spPr>
        <p:txBody>
          <a:bodyPr wrap="square" rtlCol="0">
            <a:spAutoFit/>
          </a:bodyPr>
          <a:lstStyle/>
          <a:p>
            <a:r>
              <a:rPr lang="en-US" dirty="0"/>
              <a:t>Average Caseload Size in January was 978.  </a:t>
            </a:r>
          </a:p>
          <a:p>
            <a:r>
              <a:rPr lang="en-US" dirty="0"/>
              <a:t>Source: DFCS Transparency Data</a:t>
            </a:r>
          </a:p>
        </p:txBody>
      </p:sp>
    </p:spTree>
    <p:extLst>
      <p:ext uri="{BB962C8B-B14F-4D97-AF65-F5344CB8AC3E}">
        <p14:creationId xmlns:p14="http://schemas.microsoft.com/office/powerpoint/2010/main" val="35760365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9DF483-B194-463F-8F23-3FB4D5B950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2" y="6123366"/>
            <a:ext cx="734939" cy="734634"/>
          </a:xfrm>
          <a:prstGeom prst="rect">
            <a:avLst/>
          </a:prstGeom>
          <a:solidFill>
            <a:schemeClr val="tx1"/>
          </a:solidFill>
        </p:spPr>
      </p:pic>
      <p:graphicFrame>
        <p:nvGraphicFramePr>
          <p:cNvPr id="6" name="Chart 5">
            <a:extLst>
              <a:ext uri="{FF2B5EF4-FFF2-40B4-BE49-F238E27FC236}">
                <a16:creationId xmlns:a16="http://schemas.microsoft.com/office/drawing/2014/main" id="{BC2E1A41-524D-4531-836F-3F8D763E4F5C}"/>
              </a:ext>
            </a:extLst>
          </p:cNvPr>
          <p:cNvGraphicFramePr>
            <a:graphicFrameLocks/>
          </p:cNvGraphicFramePr>
          <p:nvPr/>
        </p:nvGraphicFramePr>
        <p:xfrm>
          <a:off x="130629" y="733530"/>
          <a:ext cx="12055789" cy="5389836"/>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9000CDF8-B583-44B8-A14B-BD3974FFEFA9}"/>
              </a:ext>
            </a:extLst>
          </p:cNvPr>
          <p:cNvSpPr txBox="1"/>
          <p:nvPr/>
        </p:nvSpPr>
        <p:spPr>
          <a:xfrm>
            <a:off x="988828" y="6220047"/>
            <a:ext cx="6507125" cy="646331"/>
          </a:xfrm>
          <a:prstGeom prst="rect">
            <a:avLst/>
          </a:prstGeom>
          <a:noFill/>
        </p:spPr>
        <p:txBody>
          <a:bodyPr wrap="square" rtlCol="0">
            <a:spAutoFit/>
          </a:bodyPr>
          <a:lstStyle/>
          <a:p>
            <a:r>
              <a:rPr lang="en-US" dirty="0"/>
              <a:t>Frontline Staffing level processing cases was 1,458 in January.</a:t>
            </a:r>
          </a:p>
          <a:p>
            <a:r>
              <a:rPr lang="en-US" dirty="0"/>
              <a:t>Source: DFCS Transparency Data</a:t>
            </a:r>
          </a:p>
        </p:txBody>
      </p:sp>
    </p:spTree>
    <p:extLst>
      <p:ext uri="{BB962C8B-B14F-4D97-AF65-F5344CB8AC3E}">
        <p14:creationId xmlns:p14="http://schemas.microsoft.com/office/powerpoint/2010/main" val="2152271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35EA887-E745-41DE-876D-D2FFA988F623}"/>
              </a:ext>
            </a:extLst>
          </p:cNvPr>
          <p:cNvSpPr>
            <a:spLocks noGrp="1"/>
          </p:cNvSpPr>
          <p:nvPr>
            <p:ph type="body" sz="quarter" idx="10"/>
          </p:nvPr>
        </p:nvSpPr>
        <p:spPr/>
        <p:txBody>
          <a:bodyPr/>
          <a:lstStyle/>
          <a:p>
            <a:endParaRPr lang="en-US"/>
          </a:p>
        </p:txBody>
      </p:sp>
      <p:sp>
        <p:nvSpPr>
          <p:cNvPr id="5" name="Date Placeholder 4">
            <a:extLst>
              <a:ext uri="{FF2B5EF4-FFF2-40B4-BE49-F238E27FC236}">
                <a16:creationId xmlns:a16="http://schemas.microsoft.com/office/drawing/2014/main" id="{9BCBBC75-8ED3-46F9-AAB7-B8892A932FD6}"/>
              </a:ext>
            </a:extLst>
          </p:cNvPr>
          <p:cNvSpPr>
            <a:spLocks noGrp="1"/>
          </p:cNvSpPr>
          <p:nvPr>
            <p:ph type="dt" sz="half" idx="11"/>
          </p:nvPr>
        </p:nvSpPr>
        <p:spPr/>
        <p:txBody>
          <a:bodyPr/>
          <a:lstStyle/>
          <a:p>
            <a:fld id="{680381CD-5519-6F4B-A70D-C0DB24136884}" type="datetime1">
              <a:rPr lang="en-US" smtClean="0"/>
              <a:pPr/>
              <a:t>3/8/2022</a:t>
            </a:fld>
            <a:endParaRPr lang="en-US" dirty="0"/>
          </a:p>
        </p:txBody>
      </p:sp>
      <p:graphicFrame>
        <p:nvGraphicFramePr>
          <p:cNvPr id="7" name="Object 6">
            <a:extLst>
              <a:ext uri="{FF2B5EF4-FFF2-40B4-BE49-F238E27FC236}">
                <a16:creationId xmlns:a16="http://schemas.microsoft.com/office/drawing/2014/main" id="{6B463079-FB3D-4544-80E6-57BFEC1260EC}"/>
              </a:ext>
            </a:extLst>
          </p:cNvPr>
          <p:cNvGraphicFramePr>
            <a:graphicFrameLocks noChangeAspect="1"/>
          </p:cNvGraphicFramePr>
          <p:nvPr>
            <p:extLst>
              <p:ext uri="{D42A27DB-BD31-4B8C-83A1-F6EECF244321}">
                <p14:modId xmlns:p14="http://schemas.microsoft.com/office/powerpoint/2010/main" val="989663778"/>
              </p:ext>
            </p:extLst>
          </p:nvPr>
        </p:nvGraphicFramePr>
        <p:xfrm>
          <a:off x="3880847" y="830162"/>
          <a:ext cx="4430305" cy="5680176"/>
        </p:xfrm>
        <a:graphic>
          <a:graphicData uri="http://schemas.openxmlformats.org/presentationml/2006/ole">
            <mc:AlternateContent xmlns:mc="http://schemas.openxmlformats.org/markup-compatibility/2006">
              <mc:Choice xmlns:v="urn:schemas-microsoft-com:vml" Requires="v">
                <p:oleObj spid="_x0000_s1030" name="Document" r:id="rId3" imgW="5942845" imgH="7621431" progId="Word.Document.12">
                  <p:embed/>
                </p:oleObj>
              </mc:Choice>
              <mc:Fallback>
                <p:oleObj name="Document" r:id="rId3" imgW="5942845" imgH="7621431" progId="Word.Document.12">
                  <p:embed/>
                  <p:pic>
                    <p:nvPicPr>
                      <p:cNvPr id="0" name=""/>
                      <p:cNvPicPr/>
                      <p:nvPr/>
                    </p:nvPicPr>
                    <p:blipFill>
                      <a:blip r:embed="rId4"/>
                      <a:stretch>
                        <a:fillRect/>
                      </a:stretch>
                    </p:blipFill>
                    <p:spPr>
                      <a:xfrm>
                        <a:off x="3880847" y="830162"/>
                        <a:ext cx="4430305" cy="5680176"/>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DC97A4F3-D4FC-495A-9158-F6B142E4D461}"/>
              </a:ext>
            </a:extLst>
          </p:cNvPr>
          <p:cNvSpPr txBox="1"/>
          <p:nvPr/>
        </p:nvSpPr>
        <p:spPr>
          <a:xfrm>
            <a:off x="3047999" y="267639"/>
            <a:ext cx="6096000" cy="369332"/>
          </a:xfrm>
          <a:prstGeom prst="rect">
            <a:avLst/>
          </a:prstGeom>
          <a:noFill/>
        </p:spPr>
        <p:txBody>
          <a:bodyPr wrap="square">
            <a:spAutoFit/>
          </a:bodyPr>
          <a:lstStyle/>
          <a:p>
            <a:pPr algn="ctr"/>
            <a:r>
              <a:rPr lang="en-US" b="1" dirty="0"/>
              <a:t>Approval of March 8, 2022 Meeting Agenda</a:t>
            </a:r>
          </a:p>
        </p:txBody>
      </p:sp>
    </p:spTree>
    <p:extLst>
      <p:ext uri="{BB962C8B-B14F-4D97-AF65-F5344CB8AC3E}">
        <p14:creationId xmlns:p14="http://schemas.microsoft.com/office/powerpoint/2010/main" val="14442727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9DF483-B194-463F-8F23-3FB4D5B950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2" y="6123366"/>
            <a:ext cx="734939" cy="734634"/>
          </a:xfrm>
          <a:prstGeom prst="rect">
            <a:avLst/>
          </a:prstGeom>
          <a:solidFill>
            <a:schemeClr val="tx1"/>
          </a:solidFill>
        </p:spPr>
      </p:pic>
      <p:graphicFrame>
        <p:nvGraphicFramePr>
          <p:cNvPr id="5" name="Chart 4">
            <a:extLst>
              <a:ext uri="{FF2B5EF4-FFF2-40B4-BE49-F238E27FC236}">
                <a16:creationId xmlns:a16="http://schemas.microsoft.com/office/drawing/2014/main" id="{0227A34B-043B-472C-AD44-CF714DFAACED}"/>
              </a:ext>
            </a:extLst>
          </p:cNvPr>
          <p:cNvGraphicFramePr>
            <a:graphicFrameLocks/>
          </p:cNvGraphicFramePr>
          <p:nvPr/>
        </p:nvGraphicFramePr>
        <p:xfrm>
          <a:off x="145915" y="661482"/>
          <a:ext cx="12040503" cy="5277680"/>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4A30D26E-B5F8-45CE-BE8A-67BD70BD9E33}"/>
              </a:ext>
            </a:extLst>
          </p:cNvPr>
          <p:cNvSpPr txBox="1"/>
          <p:nvPr/>
        </p:nvSpPr>
        <p:spPr>
          <a:xfrm>
            <a:off x="1158949" y="6096772"/>
            <a:ext cx="8180360" cy="923330"/>
          </a:xfrm>
          <a:prstGeom prst="rect">
            <a:avLst/>
          </a:prstGeom>
          <a:noFill/>
        </p:spPr>
        <p:txBody>
          <a:bodyPr wrap="square" rtlCol="0">
            <a:spAutoFit/>
          </a:bodyPr>
          <a:lstStyle/>
          <a:p>
            <a:r>
              <a:rPr lang="en-US" dirty="0"/>
              <a:t>SNAP Issuance in January was $</a:t>
            </a:r>
            <a:r>
              <a:rPr lang="en-US" sz="1800" b="0" i="0" u="none" strike="noStrike" dirty="0">
                <a:solidFill>
                  <a:srgbClr val="000000"/>
                </a:solidFill>
                <a:effectLst/>
                <a:latin typeface="Calibri" panose="020F0502020204030204" pitchFamily="34" charset="0"/>
              </a:rPr>
              <a:t>381,369,980</a:t>
            </a:r>
            <a:r>
              <a:rPr lang="en-US" dirty="0"/>
              <a:t> .  Average issuance per family was $493.</a:t>
            </a:r>
          </a:p>
          <a:p>
            <a:r>
              <a:rPr lang="en-US" dirty="0"/>
              <a:t>Source: DFCS Transparency Data</a:t>
            </a:r>
          </a:p>
          <a:p>
            <a:endParaRPr lang="en-US" dirty="0"/>
          </a:p>
        </p:txBody>
      </p:sp>
    </p:spTree>
    <p:extLst>
      <p:ext uri="{BB962C8B-B14F-4D97-AF65-F5344CB8AC3E}">
        <p14:creationId xmlns:p14="http://schemas.microsoft.com/office/powerpoint/2010/main" val="6566976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C6FEE3-1946-494D-A638-E343413B25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40484"/>
            <a:ext cx="746862" cy="596930"/>
          </a:xfrm>
          <a:prstGeom prst="rect">
            <a:avLst/>
          </a:prstGeom>
          <a:solidFill>
            <a:schemeClr val="tx1"/>
          </a:solidFill>
        </p:spPr>
      </p:pic>
      <p:graphicFrame>
        <p:nvGraphicFramePr>
          <p:cNvPr id="7" name="Chart 6">
            <a:extLst>
              <a:ext uri="{FF2B5EF4-FFF2-40B4-BE49-F238E27FC236}">
                <a16:creationId xmlns:a16="http://schemas.microsoft.com/office/drawing/2014/main" id="{83472FAD-C195-43B1-909B-B765012232AF}"/>
              </a:ext>
            </a:extLst>
          </p:cNvPr>
          <p:cNvGraphicFramePr>
            <a:graphicFrameLocks/>
          </p:cNvGraphicFramePr>
          <p:nvPr/>
        </p:nvGraphicFramePr>
        <p:xfrm>
          <a:off x="126459" y="680936"/>
          <a:ext cx="11789923" cy="5379396"/>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FFF4A229-1885-45B7-AEDF-3752B154E405}"/>
              </a:ext>
            </a:extLst>
          </p:cNvPr>
          <p:cNvSpPr txBox="1"/>
          <p:nvPr/>
        </p:nvSpPr>
        <p:spPr>
          <a:xfrm>
            <a:off x="914400" y="6177064"/>
            <a:ext cx="8112642" cy="923330"/>
          </a:xfrm>
          <a:prstGeom prst="rect">
            <a:avLst/>
          </a:prstGeom>
          <a:noFill/>
        </p:spPr>
        <p:txBody>
          <a:bodyPr wrap="square" rtlCol="0">
            <a:spAutoFit/>
          </a:bodyPr>
          <a:lstStyle/>
          <a:p>
            <a:r>
              <a:rPr lang="en-US" dirty="0"/>
              <a:t>Total SNAP Families in January was </a:t>
            </a:r>
            <a:r>
              <a:rPr lang="en-US" sz="1800" b="0" i="0" u="none" strike="noStrike" dirty="0">
                <a:solidFill>
                  <a:srgbClr val="000000"/>
                </a:solidFill>
                <a:effectLst/>
                <a:latin typeface="Calibri" panose="020F0502020204030204" pitchFamily="34" charset="0"/>
              </a:rPr>
              <a:t>773,086</a:t>
            </a:r>
            <a:r>
              <a:rPr lang="en-US" dirty="0"/>
              <a:t> </a:t>
            </a:r>
          </a:p>
          <a:p>
            <a:r>
              <a:rPr lang="en-US" dirty="0"/>
              <a:t>Source: DFCS Transparency Data</a:t>
            </a:r>
          </a:p>
          <a:p>
            <a:endParaRPr lang="en-US" dirty="0"/>
          </a:p>
        </p:txBody>
      </p:sp>
    </p:spTree>
    <p:extLst>
      <p:ext uri="{BB962C8B-B14F-4D97-AF65-F5344CB8AC3E}">
        <p14:creationId xmlns:p14="http://schemas.microsoft.com/office/powerpoint/2010/main" val="29590134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888591-E66E-4A69-BA0F-21A2AF57D5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23366"/>
            <a:ext cx="741345" cy="734634"/>
          </a:xfrm>
          <a:prstGeom prst="rect">
            <a:avLst/>
          </a:prstGeom>
          <a:solidFill>
            <a:schemeClr val="tx1"/>
          </a:solidFill>
        </p:spPr>
      </p:pic>
      <p:sp>
        <p:nvSpPr>
          <p:cNvPr id="5" name="TextBox 1">
            <a:extLst>
              <a:ext uri="{FF2B5EF4-FFF2-40B4-BE49-F238E27FC236}">
                <a16:creationId xmlns:a16="http://schemas.microsoft.com/office/drawing/2014/main" id="{B7F20A47-348E-4F22-AF74-D47C364115DC}"/>
              </a:ext>
            </a:extLst>
          </p:cNvPr>
          <p:cNvSpPr txBox="1"/>
          <p:nvPr/>
        </p:nvSpPr>
        <p:spPr>
          <a:xfrm>
            <a:off x="741345" y="6133094"/>
            <a:ext cx="11450655" cy="64633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dirty="0"/>
              <a:t>SNAP applications processed in January was 53,948 and renewals processed was 73,595.</a:t>
            </a:r>
          </a:p>
          <a:p>
            <a:r>
              <a:rPr lang="en-US" sz="1800" dirty="0"/>
              <a:t>Data Source: DFCS Transparency Data</a:t>
            </a:r>
          </a:p>
        </p:txBody>
      </p:sp>
      <p:graphicFrame>
        <p:nvGraphicFramePr>
          <p:cNvPr id="6" name="Chart 5">
            <a:extLst>
              <a:ext uri="{FF2B5EF4-FFF2-40B4-BE49-F238E27FC236}">
                <a16:creationId xmlns:a16="http://schemas.microsoft.com/office/drawing/2014/main" id="{BEE811ED-859F-43EC-8854-0400C9D54A06}"/>
              </a:ext>
            </a:extLst>
          </p:cNvPr>
          <p:cNvGraphicFramePr>
            <a:graphicFrameLocks/>
          </p:cNvGraphicFramePr>
          <p:nvPr/>
        </p:nvGraphicFramePr>
        <p:xfrm>
          <a:off x="87549" y="593387"/>
          <a:ext cx="11984477" cy="548582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414187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54E647-CF84-4EF4-AB64-C786DAD056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762" y="6123366"/>
            <a:ext cx="741345" cy="734634"/>
          </a:xfrm>
          <a:prstGeom prst="rect">
            <a:avLst/>
          </a:prstGeom>
          <a:solidFill>
            <a:schemeClr val="tx1"/>
          </a:solidFill>
        </p:spPr>
      </p:pic>
      <p:sp>
        <p:nvSpPr>
          <p:cNvPr id="5" name="TextBox 1">
            <a:extLst>
              <a:ext uri="{FF2B5EF4-FFF2-40B4-BE49-F238E27FC236}">
                <a16:creationId xmlns:a16="http://schemas.microsoft.com/office/drawing/2014/main" id="{C5CE9F55-4BFB-4CC5-989E-CC3F0751ACF0}"/>
              </a:ext>
            </a:extLst>
          </p:cNvPr>
          <p:cNvSpPr txBox="1"/>
          <p:nvPr/>
        </p:nvSpPr>
        <p:spPr>
          <a:xfrm>
            <a:off x="1106107" y="6123366"/>
            <a:ext cx="10962248" cy="64633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dirty="0"/>
              <a:t>Active Medical Assistance families in January was 1,069,752</a:t>
            </a:r>
          </a:p>
          <a:p>
            <a:r>
              <a:rPr lang="en-US" sz="1800" dirty="0"/>
              <a:t>Data Source: DFCS Transparency Data</a:t>
            </a:r>
          </a:p>
        </p:txBody>
      </p:sp>
      <p:graphicFrame>
        <p:nvGraphicFramePr>
          <p:cNvPr id="7" name="Chart 6">
            <a:extLst>
              <a:ext uri="{FF2B5EF4-FFF2-40B4-BE49-F238E27FC236}">
                <a16:creationId xmlns:a16="http://schemas.microsoft.com/office/drawing/2014/main" id="{74EDC6C8-0CB3-457C-856B-12D331C4C045}"/>
              </a:ext>
            </a:extLst>
          </p:cNvPr>
          <p:cNvGraphicFramePr>
            <a:graphicFrameLocks/>
          </p:cNvGraphicFramePr>
          <p:nvPr/>
        </p:nvGraphicFramePr>
        <p:xfrm>
          <a:off x="0" y="642025"/>
          <a:ext cx="12192000" cy="540303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2602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E954C7-E136-4B5D-BCFF-CE1681D857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19986"/>
            <a:ext cx="741345" cy="734634"/>
          </a:xfrm>
          <a:prstGeom prst="rect">
            <a:avLst/>
          </a:prstGeom>
          <a:solidFill>
            <a:schemeClr val="tx1"/>
          </a:solidFill>
        </p:spPr>
      </p:pic>
      <p:sp>
        <p:nvSpPr>
          <p:cNvPr id="5" name="TextBox 1">
            <a:extLst>
              <a:ext uri="{FF2B5EF4-FFF2-40B4-BE49-F238E27FC236}">
                <a16:creationId xmlns:a16="http://schemas.microsoft.com/office/drawing/2014/main" id="{3A18517D-A60F-4ED6-9B79-FDF1D70019EC}"/>
              </a:ext>
            </a:extLst>
          </p:cNvPr>
          <p:cNvSpPr txBox="1"/>
          <p:nvPr/>
        </p:nvSpPr>
        <p:spPr>
          <a:xfrm>
            <a:off x="741345" y="6180107"/>
            <a:ext cx="11450655" cy="64633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dirty="0"/>
              <a:t>Total Medical Assistance Applications processed in January was 59,829.</a:t>
            </a:r>
          </a:p>
          <a:p>
            <a:r>
              <a:rPr lang="en-US" sz="1800" dirty="0"/>
              <a:t>Data Source:  DFCS Transparency Data</a:t>
            </a:r>
          </a:p>
        </p:txBody>
      </p:sp>
      <p:graphicFrame>
        <p:nvGraphicFramePr>
          <p:cNvPr id="7" name="Chart 6">
            <a:extLst>
              <a:ext uri="{FF2B5EF4-FFF2-40B4-BE49-F238E27FC236}">
                <a16:creationId xmlns:a16="http://schemas.microsoft.com/office/drawing/2014/main" id="{FEBF5D20-B0CB-4A45-AA4C-2946A6E05441}"/>
              </a:ext>
            </a:extLst>
          </p:cNvPr>
          <p:cNvGraphicFramePr>
            <a:graphicFrameLocks/>
          </p:cNvGraphicFramePr>
          <p:nvPr/>
        </p:nvGraphicFramePr>
        <p:xfrm>
          <a:off x="0" y="633046"/>
          <a:ext cx="12192000" cy="539720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208328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9DF483-B194-463F-8F23-3FB4D5B950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2" y="6123366"/>
            <a:ext cx="734939" cy="734634"/>
          </a:xfrm>
          <a:prstGeom prst="rect">
            <a:avLst/>
          </a:prstGeom>
          <a:solidFill>
            <a:schemeClr val="tx1"/>
          </a:solidFill>
        </p:spPr>
      </p:pic>
      <p:graphicFrame>
        <p:nvGraphicFramePr>
          <p:cNvPr id="5" name="Chart 4">
            <a:extLst>
              <a:ext uri="{FF2B5EF4-FFF2-40B4-BE49-F238E27FC236}">
                <a16:creationId xmlns:a16="http://schemas.microsoft.com/office/drawing/2014/main" id="{0227A34B-043B-472C-AD44-CF714DFAACED}"/>
              </a:ext>
            </a:extLst>
          </p:cNvPr>
          <p:cNvGraphicFramePr>
            <a:graphicFrameLocks/>
          </p:cNvGraphicFramePr>
          <p:nvPr/>
        </p:nvGraphicFramePr>
        <p:xfrm>
          <a:off x="145915" y="661481"/>
          <a:ext cx="12040503" cy="5461885"/>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4A30D26E-B5F8-45CE-BE8A-67BD70BD9E33}"/>
              </a:ext>
            </a:extLst>
          </p:cNvPr>
          <p:cNvSpPr txBox="1"/>
          <p:nvPr/>
        </p:nvSpPr>
        <p:spPr>
          <a:xfrm>
            <a:off x="1158949" y="6209414"/>
            <a:ext cx="7921256" cy="923330"/>
          </a:xfrm>
          <a:prstGeom prst="rect">
            <a:avLst/>
          </a:prstGeom>
          <a:noFill/>
        </p:spPr>
        <p:txBody>
          <a:bodyPr wrap="square" rtlCol="0">
            <a:spAutoFit/>
          </a:bodyPr>
          <a:lstStyle/>
          <a:p>
            <a:r>
              <a:rPr lang="en-US" dirty="0"/>
              <a:t>TANF Issuance in January was $</a:t>
            </a:r>
            <a:r>
              <a:rPr lang="en-US" sz="1800" b="0" i="0" u="none" strike="noStrike" dirty="0">
                <a:solidFill>
                  <a:srgbClr val="000000"/>
                </a:solidFill>
                <a:effectLst/>
                <a:latin typeface="Calibri" panose="020F0502020204030204" pitchFamily="34" charset="0"/>
              </a:rPr>
              <a:t>1,793,732</a:t>
            </a:r>
            <a:r>
              <a:rPr lang="en-US" dirty="0"/>
              <a:t>.  Average issuance per family was $260.</a:t>
            </a:r>
          </a:p>
          <a:p>
            <a:r>
              <a:rPr lang="en-US" dirty="0"/>
              <a:t>Source: DFCS Transparency Data</a:t>
            </a:r>
          </a:p>
          <a:p>
            <a:endParaRPr lang="en-US" dirty="0"/>
          </a:p>
        </p:txBody>
      </p:sp>
    </p:spTree>
    <p:extLst>
      <p:ext uri="{BB962C8B-B14F-4D97-AF65-F5344CB8AC3E}">
        <p14:creationId xmlns:p14="http://schemas.microsoft.com/office/powerpoint/2010/main" val="8539030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888591-E66E-4A69-BA0F-21A2AF57D5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23366"/>
            <a:ext cx="741345" cy="734634"/>
          </a:xfrm>
          <a:prstGeom prst="rect">
            <a:avLst/>
          </a:prstGeom>
          <a:solidFill>
            <a:schemeClr val="tx1"/>
          </a:solidFill>
        </p:spPr>
      </p:pic>
      <p:sp>
        <p:nvSpPr>
          <p:cNvPr id="5" name="TextBox 1">
            <a:extLst>
              <a:ext uri="{FF2B5EF4-FFF2-40B4-BE49-F238E27FC236}">
                <a16:creationId xmlns:a16="http://schemas.microsoft.com/office/drawing/2014/main" id="{B7F20A47-348E-4F22-AF74-D47C364115DC}"/>
              </a:ext>
            </a:extLst>
          </p:cNvPr>
          <p:cNvSpPr txBox="1"/>
          <p:nvPr/>
        </p:nvSpPr>
        <p:spPr>
          <a:xfrm>
            <a:off x="741345" y="6133094"/>
            <a:ext cx="11450655" cy="64633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prstClr val="black"/>
                </a:solidFill>
                <a:effectLst/>
                <a:uLnTx/>
                <a:uFillTx/>
                <a:latin typeface="Calibri" panose="020F0502020204030204"/>
                <a:ea typeface="+mn-ea"/>
                <a:cs typeface="+mn-cs"/>
              </a:rPr>
              <a:t>Total TANF Families in January was </a:t>
            </a:r>
            <a:r>
              <a:rPr kumimoji="0" lang="en-US" sz="180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6,892</a:t>
            </a:r>
            <a:r>
              <a:rPr kumimoji="0" lang="en-US" sz="1800" i="0" u="none" strike="noStrike" kern="1200" cap="none" spc="0" normalizeH="0" baseline="0" noProof="0" dirty="0">
                <a:ln>
                  <a:noFill/>
                </a:ln>
                <a:solidFill>
                  <a:prstClr val="black"/>
                </a:solidFill>
                <a:effectLst/>
                <a:uLnTx/>
                <a:uFillTx/>
                <a:latin typeface="Calibri" panose="020F0502020204030204"/>
                <a:ea typeface="+mn-ea"/>
                <a:cs typeface="+mn-cs"/>
              </a:rPr>
              <a:t> </a:t>
            </a:r>
          </a:p>
          <a:p>
            <a:r>
              <a:rPr lang="en-US" sz="1800" dirty="0"/>
              <a:t>Data Source: DFCS Transparency Data</a:t>
            </a:r>
          </a:p>
        </p:txBody>
      </p:sp>
      <p:graphicFrame>
        <p:nvGraphicFramePr>
          <p:cNvPr id="6" name="Chart 5">
            <a:extLst>
              <a:ext uri="{FF2B5EF4-FFF2-40B4-BE49-F238E27FC236}">
                <a16:creationId xmlns:a16="http://schemas.microsoft.com/office/drawing/2014/main" id="{BEE811ED-859F-43EC-8854-0400C9D54A06}"/>
              </a:ext>
            </a:extLst>
          </p:cNvPr>
          <p:cNvGraphicFramePr>
            <a:graphicFrameLocks/>
          </p:cNvGraphicFramePr>
          <p:nvPr/>
        </p:nvGraphicFramePr>
        <p:xfrm>
          <a:off x="87549" y="593387"/>
          <a:ext cx="11984477" cy="548582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297731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888591-E66E-4A69-BA0F-21A2AF57D5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23366"/>
            <a:ext cx="741345" cy="734634"/>
          </a:xfrm>
          <a:prstGeom prst="rect">
            <a:avLst/>
          </a:prstGeom>
          <a:solidFill>
            <a:schemeClr val="tx1"/>
          </a:solidFill>
        </p:spPr>
      </p:pic>
      <p:sp>
        <p:nvSpPr>
          <p:cNvPr id="5" name="TextBox 1">
            <a:extLst>
              <a:ext uri="{FF2B5EF4-FFF2-40B4-BE49-F238E27FC236}">
                <a16:creationId xmlns:a16="http://schemas.microsoft.com/office/drawing/2014/main" id="{B7F20A47-348E-4F22-AF74-D47C364115DC}"/>
              </a:ext>
            </a:extLst>
          </p:cNvPr>
          <p:cNvSpPr txBox="1"/>
          <p:nvPr/>
        </p:nvSpPr>
        <p:spPr>
          <a:xfrm>
            <a:off x="741345" y="6133094"/>
            <a:ext cx="11450655" cy="64633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dirty="0"/>
              <a:t>Total TANF Applications processed in January 2,857</a:t>
            </a:r>
          </a:p>
          <a:p>
            <a:r>
              <a:rPr lang="en-US" sz="1800" dirty="0"/>
              <a:t>Data Source: DFCS Transparency Data</a:t>
            </a:r>
          </a:p>
        </p:txBody>
      </p:sp>
      <p:graphicFrame>
        <p:nvGraphicFramePr>
          <p:cNvPr id="6" name="Chart 5">
            <a:extLst>
              <a:ext uri="{FF2B5EF4-FFF2-40B4-BE49-F238E27FC236}">
                <a16:creationId xmlns:a16="http://schemas.microsoft.com/office/drawing/2014/main" id="{BEE811ED-859F-43EC-8854-0400C9D54A06}"/>
              </a:ext>
            </a:extLst>
          </p:cNvPr>
          <p:cNvGraphicFramePr>
            <a:graphicFrameLocks/>
          </p:cNvGraphicFramePr>
          <p:nvPr/>
        </p:nvGraphicFramePr>
        <p:xfrm>
          <a:off x="87549" y="593387"/>
          <a:ext cx="11984477" cy="548582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782408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5BC5BB-9565-42AF-B68A-DF9D7F7F37C9}"/>
              </a:ext>
            </a:extLst>
          </p:cNvPr>
          <p:cNvSpPr>
            <a:spLocks noGrp="1"/>
          </p:cNvSpPr>
          <p:nvPr>
            <p:ph type="title"/>
          </p:nvPr>
        </p:nvSpPr>
        <p:spPr>
          <a:xfrm>
            <a:off x="5124089" y="3345526"/>
            <a:ext cx="6832122" cy="869381"/>
          </a:xfrm>
        </p:spPr>
        <p:txBody>
          <a:bodyPr>
            <a:normAutofit fontScale="90000"/>
          </a:bodyPr>
          <a:lstStyle/>
          <a:p>
            <a:r>
              <a:rPr lang="en-US" dirty="0"/>
              <a:t>Human Resources Update	</a:t>
            </a:r>
          </a:p>
        </p:txBody>
      </p:sp>
      <p:sp>
        <p:nvSpPr>
          <p:cNvPr id="4" name="Text Placeholder 3">
            <a:extLst>
              <a:ext uri="{FF2B5EF4-FFF2-40B4-BE49-F238E27FC236}">
                <a16:creationId xmlns:a16="http://schemas.microsoft.com/office/drawing/2014/main" id="{4722CFFD-4C9E-48CC-A85B-04339F75A4F1}"/>
              </a:ext>
            </a:extLst>
          </p:cNvPr>
          <p:cNvSpPr>
            <a:spLocks noGrp="1"/>
          </p:cNvSpPr>
          <p:nvPr>
            <p:ph type="body" sz="quarter" idx="11"/>
          </p:nvPr>
        </p:nvSpPr>
        <p:spPr/>
        <p:txBody>
          <a:bodyPr>
            <a:normAutofit fontScale="92500" lnSpcReduction="20000"/>
          </a:bodyPr>
          <a:lstStyle/>
          <a:p>
            <a:r>
              <a:rPr lang="en-US" dirty="0"/>
              <a:t>Ann Burris</a:t>
            </a:r>
          </a:p>
        </p:txBody>
      </p:sp>
      <p:sp>
        <p:nvSpPr>
          <p:cNvPr id="5" name="Text Placeholder 4">
            <a:extLst>
              <a:ext uri="{FF2B5EF4-FFF2-40B4-BE49-F238E27FC236}">
                <a16:creationId xmlns:a16="http://schemas.microsoft.com/office/drawing/2014/main" id="{9E8F753C-35B2-4622-AB5D-8B5DC7A4B490}"/>
              </a:ext>
            </a:extLst>
          </p:cNvPr>
          <p:cNvSpPr>
            <a:spLocks noGrp="1"/>
          </p:cNvSpPr>
          <p:nvPr>
            <p:ph type="body" sz="quarter" idx="12"/>
          </p:nvPr>
        </p:nvSpPr>
        <p:spPr/>
        <p:txBody>
          <a:bodyPr>
            <a:noAutofit/>
          </a:bodyPr>
          <a:lstStyle/>
          <a:p>
            <a:r>
              <a:rPr lang="en-US" sz="2000" dirty="0">
                <a:effectLst/>
                <a:latin typeface="Arial" panose="020B0604020202020204" pitchFamily="34" charset="0"/>
                <a:ea typeface="Calibri" panose="020F0502020204030204" pitchFamily="34" charset="0"/>
              </a:rPr>
              <a:t>DHS Deputy Commissioner-Human Resources</a:t>
            </a:r>
            <a:endParaRPr lang="en-US" sz="2000" dirty="0"/>
          </a:p>
        </p:txBody>
      </p:sp>
      <p:sp>
        <p:nvSpPr>
          <p:cNvPr id="6" name="Date Placeholder 5">
            <a:extLst>
              <a:ext uri="{FF2B5EF4-FFF2-40B4-BE49-F238E27FC236}">
                <a16:creationId xmlns:a16="http://schemas.microsoft.com/office/drawing/2014/main" id="{182C6074-209A-4F8B-88A3-20FEBA243D74}"/>
              </a:ext>
            </a:extLst>
          </p:cNvPr>
          <p:cNvSpPr>
            <a:spLocks noGrp="1"/>
          </p:cNvSpPr>
          <p:nvPr>
            <p:ph type="dt" sz="half" idx="13"/>
          </p:nvPr>
        </p:nvSpPr>
        <p:spPr/>
        <p:txBody>
          <a:body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9660134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3F114E-8B65-9140-9CAD-D7237ABB8944}"/>
              </a:ext>
            </a:extLst>
          </p:cNvPr>
          <p:cNvSpPr>
            <a:spLocks noGrp="1"/>
          </p:cNvSpPr>
          <p:nvPr>
            <p:ph type="body" sz="quarter" idx="10"/>
          </p:nvPr>
        </p:nvSpPr>
        <p:spPr/>
        <p:txBody>
          <a:bodyPr/>
          <a:lstStyle/>
          <a:p>
            <a:r>
              <a:rPr lang="en-US" dirty="0"/>
              <a:t>Office of Human Resources</a:t>
            </a:r>
          </a:p>
        </p:txBody>
      </p:sp>
      <p:sp>
        <p:nvSpPr>
          <p:cNvPr id="3" name="Date Placeholder 2">
            <a:extLst>
              <a:ext uri="{FF2B5EF4-FFF2-40B4-BE49-F238E27FC236}">
                <a16:creationId xmlns:a16="http://schemas.microsoft.com/office/drawing/2014/main" id="{7362BE55-AFE6-4A40-8A3A-48C19E3F8E30}"/>
              </a:ext>
            </a:extLst>
          </p:cNvPr>
          <p:cNvSpPr>
            <a:spLocks noGrp="1"/>
          </p:cNvSpPr>
          <p:nvPr>
            <p:ph type="dt" sz="half" idx="11"/>
          </p:nvPr>
        </p:nvSpPr>
        <p:spPr/>
        <p:txBody>
          <a:body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2493670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5BC5BB-9565-42AF-B68A-DF9D7F7F37C9}"/>
              </a:ext>
            </a:extLst>
          </p:cNvPr>
          <p:cNvSpPr>
            <a:spLocks noGrp="1"/>
          </p:cNvSpPr>
          <p:nvPr>
            <p:ph type="title"/>
          </p:nvPr>
        </p:nvSpPr>
        <p:spPr>
          <a:xfrm>
            <a:off x="5124089" y="3345526"/>
            <a:ext cx="6832122" cy="869381"/>
          </a:xfrm>
        </p:spPr>
        <p:txBody>
          <a:bodyPr>
            <a:normAutofit fontScale="90000"/>
          </a:bodyPr>
          <a:lstStyle/>
          <a:p>
            <a:pPr marL="0" marR="0">
              <a:spcBef>
                <a:spcPts val="0"/>
              </a:spcBef>
              <a:spcAft>
                <a:spcPts val="0"/>
              </a:spcAft>
            </a:pPr>
            <a:r>
              <a:rPr lang="en-US" dirty="0"/>
              <a:t>Approval of January 11, 2022 Meeting Minutes</a:t>
            </a:r>
          </a:p>
        </p:txBody>
      </p:sp>
      <p:sp>
        <p:nvSpPr>
          <p:cNvPr id="5" name="Text Placeholder 4">
            <a:extLst>
              <a:ext uri="{FF2B5EF4-FFF2-40B4-BE49-F238E27FC236}">
                <a16:creationId xmlns:a16="http://schemas.microsoft.com/office/drawing/2014/main" id="{9E8F753C-35B2-4622-AB5D-8B5DC7A4B490}"/>
              </a:ext>
            </a:extLst>
          </p:cNvPr>
          <p:cNvSpPr>
            <a:spLocks noGrp="1"/>
          </p:cNvSpPr>
          <p:nvPr>
            <p:ph type="body" sz="quarter" idx="12"/>
          </p:nvPr>
        </p:nvSpPr>
        <p:spPr/>
        <p:txBody>
          <a:bodyPr>
            <a:noAutofit/>
          </a:bodyPr>
          <a:lstStyle/>
          <a:p>
            <a:r>
              <a:rPr lang="en-US" sz="2000" dirty="0">
                <a:latin typeface="Arial" panose="020B0604020202020204" pitchFamily="34" charset="0"/>
              </a:rPr>
              <a:t> </a:t>
            </a:r>
            <a:endParaRPr lang="en-US" sz="2000" dirty="0"/>
          </a:p>
        </p:txBody>
      </p:sp>
      <p:sp>
        <p:nvSpPr>
          <p:cNvPr id="6" name="Date Placeholder 5">
            <a:extLst>
              <a:ext uri="{FF2B5EF4-FFF2-40B4-BE49-F238E27FC236}">
                <a16:creationId xmlns:a16="http://schemas.microsoft.com/office/drawing/2014/main" id="{182C6074-209A-4F8B-88A3-20FEBA243D74}"/>
              </a:ext>
            </a:extLst>
          </p:cNvPr>
          <p:cNvSpPr>
            <a:spLocks noGrp="1"/>
          </p:cNvSpPr>
          <p:nvPr>
            <p:ph type="dt" sz="half" idx="13"/>
          </p:nvPr>
        </p:nvSpPr>
        <p:spPr/>
        <p:txBody>
          <a:body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36815467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6E19E-124D-455A-A4C8-A04304BB479B}"/>
              </a:ext>
            </a:extLst>
          </p:cNvPr>
          <p:cNvSpPr>
            <a:spLocks noGrp="1"/>
          </p:cNvSpPr>
          <p:nvPr>
            <p:ph type="title"/>
          </p:nvPr>
        </p:nvSpPr>
        <p:spPr>
          <a:xfrm>
            <a:off x="347382" y="-22407"/>
            <a:ext cx="11497235" cy="1033368"/>
          </a:xfrm>
        </p:spPr>
        <p:txBody>
          <a:bodyPr>
            <a:normAutofit/>
          </a:bodyPr>
          <a:lstStyle/>
          <a:p>
            <a:r>
              <a:rPr lang="en-US" dirty="0"/>
              <a:t>FY22 DFCS Snapshot</a:t>
            </a:r>
          </a:p>
        </p:txBody>
      </p:sp>
      <p:sp>
        <p:nvSpPr>
          <p:cNvPr id="5" name="Text Placeholder 4">
            <a:extLst>
              <a:ext uri="{FF2B5EF4-FFF2-40B4-BE49-F238E27FC236}">
                <a16:creationId xmlns:a16="http://schemas.microsoft.com/office/drawing/2014/main" id="{9FDBA275-5E7C-4D23-BD78-B909570A30F5}"/>
              </a:ext>
            </a:extLst>
          </p:cNvPr>
          <p:cNvSpPr>
            <a:spLocks noGrp="1"/>
          </p:cNvSpPr>
          <p:nvPr>
            <p:ph type="body" sz="quarter" idx="10"/>
          </p:nvPr>
        </p:nvSpPr>
        <p:spPr/>
        <p:txBody>
          <a:bodyPr/>
          <a:lstStyle/>
          <a:p>
            <a:r>
              <a:rPr lang="en-US" dirty="0"/>
              <a:t>Office of Human Resources</a:t>
            </a:r>
          </a:p>
        </p:txBody>
      </p:sp>
      <p:sp>
        <p:nvSpPr>
          <p:cNvPr id="6" name="Date Placeholder 5">
            <a:extLst>
              <a:ext uri="{FF2B5EF4-FFF2-40B4-BE49-F238E27FC236}">
                <a16:creationId xmlns:a16="http://schemas.microsoft.com/office/drawing/2014/main" id="{F4197070-6A7A-4804-8717-5004CA15803E}"/>
              </a:ext>
            </a:extLst>
          </p:cNvPr>
          <p:cNvSpPr>
            <a:spLocks noGrp="1"/>
          </p:cNvSpPr>
          <p:nvPr>
            <p:ph type="dt" sz="half" idx="11"/>
          </p:nvPr>
        </p:nvSpPr>
        <p:spPr/>
        <p:txBody>
          <a:bodyPr/>
          <a:lstStyle/>
          <a:p>
            <a:fld id="{680381CD-5519-6F4B-A70D-C0DB24136884}" type="datetime1">
              <a:rPr lang="en-US" smtClean="0"/>
              <a:pPr/>
              <a:t>3/8/2022</a:t>
            </a:fld>
            <a:endParaRPr lang="en-US" dirty="0"/>
          </a:p>
        </p:txBody>
      </p:sp>
      <p:sp>
        <p:nvSpPr>
          <p:cNvPr id="9" name="TextBox 8">
            <a:extLst>
              <a:ext uri="{FF2B5EF4-FFF2-40B4-BE49-F238E27FC236}">
                <a16:creationId xmlns:a16="http://schemas.microsoft.com/office/drawing/2014/main" id="{9406BF18-B14D-4C82-A9BD-DC1E55F3DE93}"/>
              </a:ext>
            </a:extLst>
          </p:cNvPr>
          <p:cNvSpPr txBox="1"/>
          <p:nvPr/>
        </p:nvSpPr>
        <p:spPr>
          <a:xfrm>
            <a:off x="1372806" y="5655837"/>
            <a:ext cx="9446387" cy="707886"/>
          </a:xfrm>
          <a:prstGeom prst="rect">
            <a:avLst/>
          </a:prstGeom>
          <a:noFill/>
        </p:spPr>
        <p:txBody>
          <a:bodyPr wrap="square" rtlCol="0">
            <a:spAutoFit/>
          </a:bodyPr>
          <a:lstStyle/>
          <a:p>
            <a:pPr marL="228600" indent="-228600">
              <a:buFont typeface="+mj-lt"/>
              <a:buAutoNum type="arabicPeriod"/>
            </a:pPr>
            <a:r>
              <a:rPr lang="en-US" sz="800" dirty="0"/>
              <a:t>Data excludes DHS Board Members.</a:t>
            </a:r>
          </a:p>
          <a:p>
            <a:pPr marL="228600" indent="-228600">
              <a:buFont typeface="+mj-lt"/>
              <a:buAutoNum type="arabicPeriod"/>
            </a:pPr>
            <a:r>
              <a:rPr lang="en-US" sz="800" dirty="0"/>
              <a:t>DFCS counts include all employees minus Teen Workers.</a:t>
            </a:r>
          </a:p>
          <a:p>
            <a:pPr marL="228600" indent="-228600">
              <a:buFont typeface="+mj-lt"/>
              <a:buAutoNum type="arabicPeriod"/>
            </a:pPr>
            <a:r>
              <a:rPr lang="en-US" sz="800" dirty="0"/>
              <a:t>Headcount data as 2/28/2022, Hires 07/01/2021 – 2/28/2022 and Turnover 07/02/2021 - 03/01/2022</a:t>
            </a:r>
          </a:p>
          <a:p>
            <a:pPr marL="228600" indent="-228600">
              <a:buFont typeface="+mj-lt"/>
              <a:buAutoNum type="arabicPeriod"/>
            </a:pPr>
            <a:r>
              <a:rPr lang="en-US" sz="800" dirty="0"/>
              <a:t>Maildrops were used to determine County DFCS program areas.  </a:t>
            </a:r>
          </a:p>
          <a:p>
            <a:r>
              <a:rPr lang="en-US" sz="800" i="1" dirty="0"/>
              <a:t>SOURCE:  PEOPLESOFT HCM, 03/03/2022. Data prepared by:  OHR Data Analytics, 03/05/2022</a:t>
            </a:r>
          </a:p>
        </p:txBody>
      </p:sp>
      <p:sp>
        <p:nvSpPr>
          <p:cNvPr id="7" name="Title 1">
            <a:extLst>
              <a:ext uri="{FF2B5EF4-FFF2-40B4-BE49-F238E27FC236}">
                <a16:creationId xmlns:a16="http://schemas.microsoft.com/office/drawing/2014/main" id="{6D095E7A-CCC9-438D-9FE9-AAAD7312AC77}"/>
              </a:ext>
            </a:extLst>
          </p:cNvPr>
          <p:cNvSpPr txBox="1">
            <a:spLocks/>
          </p:cNvSpPr>
          <p:nvPr/>
        </p:nvSpPr>
        <p:spPr>
          <a:xfrm>
            <a:off x="347382" y="418077"/>
            <a:ext cx="11497235" cy="103336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b="1" i="0" kern="1200">
                <a:solidFill>
                  <a:schemeClr val="tx1"/>
                </a:solidFill>
                <a:latin typeface="Arial Black" charset="0"/>
                <a:ea typeface="Arial Black" charset="0"/>
                <a:cs typeface="Arial Black" charset="0"/>
              </a:defRPr>
            </a:lvl1pPr>
          </a:lstStyle>
          <a:p>
            <a:r>
              <a:rPr lang="en-US" sz="2600" dirty="0"/>
              <a:t>Headcount - Hires - Turnover</a:t>
            </a:r>
          </a:p>
        </p:txBody>
      </p:sp>
      <p:graphicFrame>
        <p:nvGraphicFramePr>
          <p:cNvPr id="8" name="Chart 7">
            <a:extLst>
              <a:ext uri="{FF2B5EF4-FFF2-40B4-BE49-F238E27FC236}">
                <a16:creationId xmlns:a16="http://schemas.microsoft.com/office/drawing/2014/main" id="{EBBF42EA-CA35-4BC4-A222-6123B802DCEB}"/>
              </a:ext>
            </a:extLst>
          </p:cNvPr>
          <p:cNvGraphicFramePr/>
          <p:nvPr/>
        </p:nvGraphicFramePr>
        <p:xfrm>
          <a:off x="1145894" y="1062936"/>
          <a:ext cx="10120631" cy="471283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488218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FB01DC69-9F44-42D7-BBAB-124071E12D27}"/>
              </a:ext>
            </a:extLst>
          </p:cNvPr>
          <p:cNvGraphicFramePr>
            <a:graphicFrameLocks noGrp="1"/>
          </p:cNvGraphicFramePr>
          <p:nvPr/>
        </p:nvGraphicFramePr>
        <p:xfrm>
          <a:off x="1501628" y="679508"/>
          <a:ext cx="9202723" cy="5547754"/>
        </p:xfrm>
        <a:graphic>
          <a:graphicData uri="http://schemas.openxmlformats.org/drawingml/2006/table">
            <a:tbl>
              <a:tblPr/>
              <a:tblGrid>
                <a:gridCol w="78020">
                  <a:extLst>
                    <a:ext uri="{9D8B030D-6E8A-4147-A177-3AD203B41FA5}">
                      <a16:colId xmlns:a16="http://schemas.microsoft.com/office/drawing/2014/main" val="456401745"/>
                    </a:ext>
                  </a:extLst>
                </a:gridCol>
                <a:gridCol w="1114581">
                  <a:extLst>
                    <a:ext uri="{9D8B030D-6E8A-4147-A177-3AD203B41FA5}">
                      <a16:colId xmlns:a16="http://schemas.microsoft.com/office/drawing/2014/main" val="1280379525"/>
                    </a:ext>
                  </a:extLst>
                </a:gridCol>
                <a:gridCol w="757915">
                  <a:extLst>
                    <a:ext uri="{9D8B030D-6E8A-4147-A177-3AD203B41FA5}">
                      <a16:colId xmlns:a16="http://schemas.microsoft.com/office/drawing/2014/main" val="787879787"/>
                    </a:ext>
                  </a:extLst>
                </a:gridCol>
                <a:gridCol w="713333">
                  <a:extLst>
                    <a:ext uri="{9D8B030D-6E8A-4147-A177-3AD203B41FA5}">
                      <a16:colId xmlns:a16="http://schemas.microsoft.com/office/drawing/2014/main" val="1907226508"/>
                    </a:ext>
                  </a:extLst>
                </a:gridCol>
                <a:gridCol w="772775">
                  <a:extLst>
                    <a:ext uri="{9D8B030D-6E8A-4147-A177-3AD203B41FA5}">
                      <a16:colId xmlns:a16="http://schemas.microsoft.com/office/drawing/2014/main" val="1051198958"/>
                    </a:ext>
                  </a:extLst>
                </a:gridCol>
                <a:gridCol w="802498">
                  <a:extLst>
                    <a:ext uri="{9D8B030D-6E8A-4147-A177-3AD203B41FA5}">
                      <a16:colId xmlns:a16="http://schemas.microsoft.com/office/drawing/2014/main" val="743248537"/>
                    </a:ext>
                  </a:extLst>
                </a:gridCol>
                <a:gridCol w="802498">
                  <a:extLst>
                    <a:ext uri="{9D8B030D-6E8A-4147-A177-3AD203B41FA5}">
                      <a16:colId xmlns:a16="http://schemas.microsoft.com/office/drawing/2014/main" val="1294890989"/>
                    </a:ext>
                  </a:extLst>
                </a:gridCol>
                <a:gridCol w="906526">
                  <a:extLst>
                    <a:ext uri="{9D8B030D-6E8A-4147-A177-3AD203B41FA5}">
                      <a16:colId xmlns:a16="http://schemas.microsoft.com/office/drawing/2014/main" val="2352305951"/>
                    </a:ext>
                  </a:extLst>
                </a:gridCol>
                <a:gridCol w="832220">
                  <a:extLst>
                    <a:ext uri="{9D8B030D-6E8A-4147-A177-3AD203B41FA5}">
                      <a16:colId xmlns:a16="http://schemas.microsoft.com/office/drawing/2014/main" val="3189433898"/>
                    </a:ext>
                  </a:extLst>
                </a:gridCol>
                <a:gridCol w="757915">
                  <a:extLst>
                    <a:ext uri="{9D8B030D-6E8A-4147-A177-3AD203B41FA5}">
                      <a16:colId xmlns:a16="http://schemas.microsoft.com/office/drawing/2014/main" val="4213812841"/>
                    </a:ext>
                  </a:extLst>
                </a:gridCol>
                <a:gridCol w="817360">
                  <a:extLst>
                    <a:ext uri="{9D8B030D-6E8A-4147-A177-3AD203B41FA5}">
                      <a16:colId xmlns:a16="http://schemas.microsoft.com/office/drawing/2014/main" val="1189437733"/>
                    </a:ext>
                  </a:extLst>
                </a:gridCol>
                <a:gridCol w="847082">
                  <a:extLst>
                    <a:ext uri="{9D8B030D-6E8A-4147-A177-3AD203B41FA5}">
                      <a16:colId xmlns:a16="http://schemas.microsoft.com/office/drawing/2014/main" val="4197434334"/>
                    </a:ext>
                  </a:extLst>
                </a:gridCol>
              </a:tblGrid>
              <a:tr h="322786">
                <a:tc>
                  <a:txBody>
                    <a:bodyPr/>
                    <a:lstStyle/>
                    <a:p>
                      <a:pPr algn="l" fontAlgn="ctr"/>
                      <a:endParaRPr lang="en-US" sz="900" b="0" i="0" u="none" strike="noStrike">
                        <a:solidFill>
                          <a:srgbClr val="000000"/>
                        </a:solidFill>
                        <a:effectLst/>
                        <a:latin typeface="Arial Narrow" panose="020B0606020202030204" pitchFamily="34" charset="0"/>
                      </a:endParaRPr>
                    </a:p>
                  </a:txBody>
                  <a:tcPr marL="7984" marR="7984" marT="7984" marB="0" anchor="ctr">
                    <a:lnL>
                      <a:noFill/>
                    </a:lnL>
                    <a:lnR w="12700" cap="flat" cmpd="sng" algn="ctr">
                      <a:solidFill>
                        <a:srgbClr val="000000"/>
                      </a:solidFill>
                      <a:prstDash val="solid"/>
                      <a:round/>
                      <a:headEnd type="none" w="med" len="med"/>
                      <a:tailEnd type="none" w="med" len="med"/>
                    </a:lnR>
                    <a:lnT>
                      <a:noFill/>
                    </a:lnT>
                    <a:lnB>
                      <a:noFill/>
                    </a:lnB>
                  </a:tcPr>
                </a:tc>
                <a:tc gridSpan="11">
                  <a:txBody>
                    <a:bodyPr/>
                    <a:lstStyle/>
                    <a:p>
                      <a:pPr algn="ctr" fontAlgn="ctr"/>
                      <a:r>
                        <a:rPr lang="en-US" sz="1000" b="1" i="0" u="none" strike="noStrike" dirty="0">
                          <a:solidFill>
                            <a:srgbClr val="000000"/>
                          </a:solidFill>
                          <a:effectLst/>
                          <a:latin typeface="Arial Narrow" panose="020B0606020202030204" pitchFamily="34" charset="0"/>
                        </a:rPr>
                        <a:t>Department of Human Services</a:t>
                      </a:r>
                    </a:p>
                  </a:txBody>
                  <a:tcPr marL="7984" marR="7984" marT="79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78051204"/>
                  </a:ext>
                </a:extLst>
              </a:tr>
              <a:tr h="221915">
                <a:tc>
                  <a:txBody>
                    <a:bodyPr/>
                    <a:lstStyle/>
                    <a:p>
                      <a:pPr algn="l" fontAlgn="b"/>
                      <a:endParaRPr lang="en-US" sz="900" b="0" i="0" u="none" strike="noStrike">
                        <a:solidFill>
                          <a:srgbClr val="000000"/>
                        </a:solidFill>
                        <a:effectLst/>
                        <a:latin typeface="Arial Narrow" panose="020B0606020202030204" pitchFamily="34" charset="0"/>
                      </a:endParaRPr>
                    </a:p>
                  </a:txBody>
                  <a:tcPr marL="7984" marR="7984" marT="7984" marB="0" anchor="b">
                    <a:lnL>
                      <a:noFill/>
                    </a:lnL>
                    <a:lnR w="12700" cap="flat" cmpd="sng" algn="ctr">
                      <a:solidFill>
                        <a:srgbClr val="000000"/>
                      </a:solidFill>
                      <a:prstDash val="solid"/>
                      <a:round/>
                      <a:headEnd type="none" w="med" len="med"/>
                      <a:tailEnd type="none" w="med" len="med"/>
                    </a:lnR>
                    <a:lnT>
                      <a:noFill/>
                    </a:lnT>
                    <a:lnB>
                      <a:noFill/>
                    </a:lnB>
                  </a:tcPr>
                </a:tc>
                <a:tc gridSpan="11">
                  <a:txBody>
                    <a:bodyPr/>
                    <a:lstStyle/>
                    <a:p>
                      <a:pPr algn="ctr" fontAlgn="b"/>
                      <a:r>
                        <a:rPr lang="en-US" sz="1800" b="1" i="0" u="none" strike="noStrike" dirty="0">
                          <a:solidFill>
                            <a:srgbClr val="000000"/>
                          </a:solidFill>
                          <a:effectLst/>
                          <a:latin typeface="Arial Narrow" panose="020B0606020202030204" pitchFamily="34" charset="0"/>
                        </a:rPr>
                        <a:t>DFCS Overall (427 &amp; 127)</a:t>
                      </a:r>
                    </a:p>
                  </a:txBody>
                  <a:tcPr marL="7984" marR="7984" marT="79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01395984"/>
                  </a:ext>
                </a:extLst>
              </a:tr>
              <a:tr h="221915">
                <a:tc>
                  <a:txBody>
                    <a:bodyPr/>
                    <a:lstStyle/>
                    <a:p>
                      <a:pPr algn="l" fontAlgn="b"/>
                      <a:endParaRPr lang="en-US" sz="900" b="0" i="0" u="none" strike="noStrike">
                        <a:solidFill>
                          <a:srgbClr val="000000"/>
                        </a:solidFill>
                        <a:effectLst/>
                        <a:latin typeface="Arial Narrow" panose="020B0606020202030204" pitchFamily="34" charset="0"/>
                      </a:endParaRPr>
                    </a:p>
                  </a:txBody>
                  <a:tcPr marL="7984" marR="7984" marT="7984" marB="0" anchor="b">
                    <a:lnL>
                      <a:noFill/>
                    </a:lnL>
                    <a:lnR w="12700" cap="flat" cmpd="sng" algn="ctr">
                      <a:solidFill>
                        <a:srgbClr val="000000"/>
                      </a:solidFill>
                      <a:prstDash val="solid"/>
                      <a:round/>
                      <a:headEnd type="none" w="med" len="med"/>
                      <a:tailEnd type="none" w="med" len="med"/>
                    </a:lnR>
                    <a:lnT>
                      <a:noFill/>
                    </a:lnT>
                    <a:lnB>
                      <a:noFill/>
                    </a:lnB>
                  </a:tcPr>
                </a:tc>
                <a:tc gridSpan="11">
                  <a:txBody>
                    <a:bodyPr/>
                    <a:lstStyle/>
                    <a:p>
                      <a:pPr algn="ctr" fontAlgn="b"/>
                      <a:r>
                        <a:rPr lang="en-US" sz="1000" b="1" i="0" u="none" strike="noStrike" dirty="0">
                          <a:solidFill>
                            <a:srgbClr val="000000"/>
                          </a:solidFill>
                          <a:effectLst/>
                          <a:latin typeface="Arial Narrow" panose="020B0606020202030204" pitchFamily="34" charset="0"/>
                        </a:rPr>
                        <a:t>Turnover Summary </a:t>
                      </a:r>
                    </a:p>
                  </a:txBody>
                  <a:tcPr marL="7984" marR="7984" marT="79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57444525"/>
                  </a:ext>
                </a:extLst>
              </a:tr>
              <a:tr h="221915">
                <a:tc>
                  <a:txBody>
                    <a:bodyPr/>
                    <a:lstStyle/>
                    <a:p>
                      <a:pPr algn="l" fontAlgn="b"/>
                      <a:endParaRPr lang="en-US" sz="900" b="0" i="0" u="none" strike="noStrike">
                        <a:solidFill>
                          <a:srgbClr val="000000"/>
                        </a:solidFill>
                        <a:effectLst/>
                        <a:latin typeface="Arial Narrow" panose="020B0606020202030204" pitchFamily="34" charset="0"/>
                      </a:endParaRPr>
                    </a:p>
                  </a:txBody>
                  <a:tcPr marL="7984" marR="7984" marT="7984" marB="0" anchor="b">
                    <a:lnL>
                      <a:noFill/>
                    </a:lnL>
                    <a:lnR w="12700" cap="flat" cmpd="sng" algn="ctr">
                      <a:solidFill>
                        <a:srgbClr val="000000"/>
                      </a:solidFill>
                      <a:prstDash val="solid"/>
                      <a:round/>
                      <a:headEnd type="none" w="med" len="med"/>
                      <a:tailEnd type="none" w="med" len="med"/>
                    </a:lnR>
                    <a:lnT>
                      <a:noFill/>
                    </a:lnT>
                    <a:lnB>
                      <a:noFill/>
                    </a:lnB>
                  </a:tcPr>
                </a:tc>
                <a:tc gridSpan="1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February 2022</a:t>
                      </a:r>
                      <a:endParaRPr lang="en-US" sz="1000" b="1" i="0" u="none" strike="noStrike" dirty="0">
                        <a:solidFill>
                          <a:srgbClr val="000000"/>
                        </a:solidFill>
                        <a:effectLst/>
                        <a:latin typeface="Arial Narrow" panose="020B0606020202030204" pitchFamily="34" charset="0"/>
                      </a:endParaRPr>
                    </a:p>
                  </a:txBody>
                  <a:tcPr marL="7984" marR="7984" marT="79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98596409"/>
                  </a:ext>
                </a:extLst>
              </a:tr>
              <a:tr h="221915">
                <a:tc>
                  <a:txBody>
                    <a:bodyPr/>
                    <a:lstStyle/>
                    <a:p>
                      <a:pPr algn="l" fontAlgn="b"/>
                      <a:endParaRPr lang="en-US" sz="900" b="0" i="0" u="none" strike="noStrike">
                        <a:solidFill>
                          <a:srgbClr val="000000"/>
                        </a:solidFill>
                        <a:effectLst/>
                        <a:latin typeface="Arial Narrow" panose="020B0606020202030204" pitchFamily="34" charset="0"/>
                      </a:endParaRPr>
                    </a:p>
                  </a:txBody>
                  <a:tcPr marL="7984" marR="7984" marT="7984" marB="0" anchor="b">
                    <a:lnL>
                      <a:noFill/>
                    </a:lnL>
                    <a:lnR w="12700" cap="flat" cmpd="sng" algn="ctr">
                      <a:solidFill>
                        <a:srgbClr val="000000"/>
                      </a:solidFill>
                      <a:prstDash val="solid"/>
                      <a:round/>
                      <a:headEnd type="none" w="med" len="med"/>
                      <a:tailEnd type="none" w="med" len="med"/>
                    </a:lnR>
                    <a:lnT>
                      <a:noFill/>
                    </a:lnT>
                    <a:lnB>
                      <a:noFill/>
                    </a:lnB>
                  </a:tcPr>
                </a:tc>
                <a:tc gridSpan="11">
                  <a:txBody>
                    <a:bodyPr/>
                    <a:lstStyle/>
                    <a:p>
                      <a:pPr algn="ctr" fontAlgn="b"/>
                      <a:r>
                        <a:rPr lang="en-US" sz="1000" b="1" i="0" u="none" strike="noStrike" dirty="0">
                          <a:solidFill>
                            <a:srgbClr val="000000"/>
                          </a:solidFill>
                          <a:effectLst/>
                          <a:latin typeface="Arial Narrow" panose="020B0606020202030204" pitchFamily="34" charset="0"/>
                        </a:rPr>
                        <a:t>FY22 Summary Data</a:t>
                      </a:r>
                    </a:p>
                  </a:txBody>
                  <a:tcPr marL="7984" marR="7984" marT="79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13547669"/>
                  </a:ext>
                </a:extLst>
              </a:tr>
              <a:tr h="232002">
                <a:tc>
                  <a:txBody>
                    <a:bodyPr/>
                    <a:lstStyle/>
                    <a:p>
                      <a:pPr algn="l" fontAlgn="b"/>
                      <a:endParaRPr lang="en-US" sz="900" b="0" i="0" u="none" strike="noStrike">
                        <a:solidFill>
                          <a:srgbClr val="000000"/>
                        </a:solidFill>
                        <a:effectLst/>
                        <a:latin typeface="Arial Narrow" panose="020B0606020202030204" pitchFamily="34" charset="0"/>
                      </a:endParaRPr>
                    </a:p>
                  </a:txBody>
                  <a:tcPr marL="7984" marR="7984" marT="7984" marB="0" anchor="b">
                    <a:lnL>
                      <a:noFill/>
                    </a:lnL>
                    <a:lnR w="12700" cap="flat" cmpd="sng" algn="ctr">
                      <a:solidFill>
                        <a:srgbClr val="000000"/>
                      </a:solidFill>
                      <a:prstDash val="solid"/>
                      <a:round/>
                      <a:headEnd type="none" w="med" len="med"/>
                      <a:tailEnd type="none" w="med" len="med"/>
                    </a:lnR>
                    <a:lnT>
                      <a:noFill/>
                    </a:lnT>
                    <a:lnB>
                      <a:noFill/>
                    </a:lnB>
                  </a:tcPr>
                </a:tc>
                <a:tc gridSpan="11">
                  <a:txBody>
                    <a:bodyPr/>
                    <a:lstStyle/>
                    <a:p>
                      <a:pPr algn="ctr" fontAlgn="ctr"/>
                      <a:r>
                        <a:rPr lang="en-US" sz="900" b="0" i="0" u="none" strike="noStrike" dirty="0">
                          <a:solidFill>
                            <a:srgbClr val="000000"/>
                          </a:solidFill>
                          <a:effectLst/>
                          <a:latin typeface="Arial Narrow" panose="020B0606020202030204" pitchFamily="34" charset="0"/>
                        </a:rPr>
                        <a:t> </a:t>
                      </a:r>
                    </a:p>
                  </a:txBody>
                  <a:tcPr marL="7984" marR="7984" marT="7984" marB="0" anchor="ctr">
                    <a:lnL w="12700" cap="flat" cmpd="sng" algn="ctr">
                      <a:solidFill>
                        <a:srgbClr val="000000"/>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80901677"/>
                  </a:ext>
                </a:extLst>
              </a:tr>
              <a:tr h="897749">
                <a:tc>
                  <a:txBody>
                    <a:bodyPr/>
                    <a:lstStyle/>
                    <a:p>
                      <a:pPr algn="ctr" fontAlgn="ctr"/>
                      <a:endParaRPr lang="en-US" sz="900" b="0" i="0" u="none" strike="noStrike">
                        <a:solidFill>
                          <a:srgbClr val="000000"/>
                        </a:solidFill>
                        <a:effectLst/>
                        <a:latin typeface="Arial Narrow" panose="020B0606020202030204" pitchFamily="34" charset="0"/>
                      </a:endParaRPr>
                    </a:p>
                  </a:txBody>
                  <a:tcPr marL="7984" marR="7984" marT="7984"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900" b="1" i="0" u="none" strike="noStrike">
                          <a:solidFill>
                            <a:srgbClr val="000000"/>
                          </a:solidFill>
                          <a:effectLst/>
                          <a:latin typeface="Arial Narrow" panose="020B0606020202030204" pitchFamily="34" charset="0"/>
                        </a:rPr>
                        <a:t>Month</a:t>
                      </a:r>
                    </a:p>
                  </a:txBody>
                  <a:tcPr marL="7984" marR="7984" marT="79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a:txBody>
                    <a:bodyPr/>
                    <a:lstStyle/>
                    <a:p>
                      <a:pPr algn="ctr" fontAlgn="ctr"/>
                      <a:r>
                        <a:rPr lang="en-US" sz="900" b="1" i="0" u="none" strike="noStrike">
                          <a:solidFill>
                            <a:srgbClr val="000000"/>
                          </a:solidFill>
                          <a:effectLst/>
                          <a:latin typeface="Arial Narrow" panose="020B0606020202030204" pitchFamily="34" charset="0"/>
                        </a:rPr>
                        <a:t>Total Positions</a:t>
                      </a:r>
                    </a:p>
                  </a:txBody>
                  <a:tcPr marL="7984" marR="7984" marT="7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a:txBody>
                    <a:bodyPr/>
                    <a:lstStyle/>
                    <a:p>
                      <a:pPr algn="ctr" fontAlgn="ctr"/>
                      <a:r>
                        <a:rPr lang="en-US" sz="900" b="1" i="0" u="none" strike="noStrike">
                          <a:solidFill>
                            <a:srgbClr val="000000"/>
                          </a:solidFill>
                          <a:effectLst/>
                          <a:latin typeface="Arial Narrow" panose="020B0606020202030204" pitchFamily="34" charset="0"/>
                        </a:rPr>
                        <a:t>Total Vacant</a:t>
                      </a:r>
                    </a:p>
                  </a:txBody>
                  <a:tcPr marL="7984" marR="7984" marT="7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a:txBody>
                    <a:bodyPr/>
                    <a:lstStyle/>
                    <a:p>
                      <a:pPr algn="ctr" fontAlgn="ctr"/>
                      <a:r>
                        <a:rPr lang="en-US" sz="900" b="1" i="0" u="none" strike="noStrike">
                          <a:solidFill>
                            <a:srgbClr val="000000"/>
                          </a:solidFill>
                          <a:effectLst/>
                          <a:latin typeface="Arial Narrow" panose="020B0606020202030204" pitchFamily="34" charset="0"/>
                        </a:rPr>
                        <a:t>Total Turnover</a:t>
                      </a:r>
                    </a:p>
                  </a:txBody>
                  <a:tcPr marL="7984" marR="7984" marT="7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a:txBody>
                    <a:bodyPr/>
                    <a:lstStyle/>
                    <a:p>
                      <a:pPr algn="ctr" fontAlgn="ctr"/>
                      <a:r>
                        <a:rPr lang="en-US" sz="900" b="1" i="0" u="none" strike="noStrike" dirty="0">
                          <a:solidFill>
                            <a:srgbClr val="000000"/>
                          </a:solidFill>
                          <a:effectLst/>
                          <a:latin typeface="Arial Narrow" panose="020B0606020202030204" pitchFamily="34" charset="0"/>
                        </a:rPr>
                        <a:t>Monthly Turnover Rate</a:t>
                      </a:r>
                    </a:p>
                  </a:txBody>
                  <a:tcPr marL="7984" marR="7984" marT="7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a:txBody>
                    <a:bodyPr/>
                    <a:lstStyle/>
                    <a:p>
                      <a:pPr algn="ctr" fontAlgn="ctr"/>
                      <a:r>
                        <a:rPr lang="en-US" sz="900" b="1" i="0" u="none" strike="noStrike">
                          <a:solidFill>
                            <a:srgbClr val="000000"/>
                          </a:solidFill>
                          <a:effectLst/>
                          <a:latin typeface="Arial Narrow" panose="020B0606020202030204" pitchFamily="34" charset="0"/>
                        </a:rPr>
                        <a:t>FY Average Head count</a:t>
                      </a:r>
                    </a:p>
                  </a:txBody>
                  <a:tcPr marL="7984" marR="7984" marT="7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a:txBody>
                    <a:bodyPr/>
                    <a:lstStyle/>
                    <a:p>
                      <a:pPr algn="ctr" fontAlgn="ctr"/>
                      <a:r>
                        <a:rPr lang="en-US" sz="900" b="1" i="0" u="none" strike="noStrike" dirty="0">
                          <a:solidFill>
                            <a:srgbClr val="000000"/>
                          </a:solidFill>
                          <a:effectLst/>
                          <a:latin typeface="Arial Narrow" panose="020B0606020202030204" pitchFamily="34" charset="0"/>
                        </a:rPr>
                        <a:t>Annual Turnover</a:t>
                      </a:r>
                    </a:p>
                  </a:txBody>
                  <a:tcPr marL="7984" marR="7984" marT="7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a:txBody>
                    <a:bodyPr/>
                    <a:lstStyle/>
                    <a:p>
                      <a:pPr algn="ctr" fontAlgn="ctr"/>
                      <a:r>
                        <a:rPr lang="en-US" sz="900" b="1" i="0" u="none" strike="noStrike">
                          <a:solidFill>
                            <a:srgbClr val="000000"/>
                          </a:solidFill>
                          <a:effectLst/>
                          <a:latin typeface="Arial Narrow" panose="020B0606020202030204" pitchFamily="34" charset="0"/>
                        </a:rPr>
                        <a:t>FY22 To Date Turnover Rate</a:t>
                      </a:r>
                    </a:p>
                  </a:txBody>
                  <a:tcPr marL="7984" marR="7984" marT="7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6307"/>
                    </a:solidFill>
                  </a:tcPr>
                </a:tc>
                <a:tc>
                  <a:txBody>
                    <a:bodyPr/>
                    <a:lstStyle/>
                    <a:p>
                      <a:pPr algn="ctr" fontAlgn="ctr"/>
                      <a:r>
                        <a:rPr lang="en-US" sz="900" b="1" i="0" u="none" strike="noStrike">
                          <a:solidFill>
                            <a:srgbClr val="000000"/>
                          </a:solidFill>
                          <a:effectLst/>
                          <a:latin typeface="Arial Narrow" panose="020B0606020202030204" pitchFamily="34" charset="0"/>
                        </a:rPr>
                        <a:t>FY21 Turnover Rate</a:t>
                      </a:r>
                    </a:p>
                  </a:txBody>
                  <a:tcPr marL="7984" marR="7984" marT="79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900" b="1" i="0" u="none" strike="noStrike">
                          <a:solidFill>
                            <a:srgbClr val="000000"/>
                          </a:solidFill>
                          <a:effectLst/>
                          <a:latin typeface="Arial Narrow" panose="020B0606020202030204" pitchFamily="34" charset="0"/>
                        </a:rPr>
                        <a:t>FY20 Turnover Rate</a:t>
                      </a:r>
                    </a:p>
                  </a:txBody>
                  <a:tcPr marL="7984" marR="7984" marT="79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900" b="1" i="0" u="none" strike="noStrike">
                          <a:solidFill>
                            <a:srgbClr val="000000"/>
                          </a:solidFill>
                          <a:effectLst/>
                          <a:latin typeface="Arial Narrow" panose="020B0606020202030204" pitchFamily="34" charset="0"/>
                        </a:rPr>
                        <a:t>FY19 Turnover Rate</a:t>
                      </a:r>
                    </a:p>
                  </a:txBody>
                  <a:tcPr marL="7984" marR="7984" marT="79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66661064"/>
                  </a:ext>
                </a:extLst>
              </a:tr>
              <a:tr h="262264">
                <a:tc>
                  <a:txBody>
                    <a:bodyPr/>
                    <a:lstStyle/>
                    <a:p>
                      <a:pPr algn="l" fontAlgn="b"/>
                      <a:endParaRPr lang="en-US" sz="900" b="0" i="0" u="none" strike="noStrike">
                        <a:solidFill>
                          <a:srgbClr val="000000"/>
                        </a:solidFill>
                        <a:effectLst/>
                        <a:latin typeface="Arial Narrow" panose="020B0606020202030204" pitchFamily="34" charset="0"/>
                      </a:endParaRPr>
                    </a:p>
                  </a:txBody>
                  <a:tcPr marL="7984" marR="7984" marT="798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900" b="0" i="0" u="none" strike="noStrike">
                          <a:solidFill>
                            <a:srgbClr val="000000"/>
                          </a:solidFill>
                          <a:effectLst/>
                          <a:latin typeface="Calibri" panose="020F0502020204030204" pitchFamily="34" charset="0"/>
                        </a:rPr>
                        <a:t>Jul 31, 2021</a:t>
                      </a:r>
                    </a:p>
                  </a:txBody>
                  <a:tcPr marL="7984" marR="7984" marT="7984"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10365</a:t>
                      </a:r>
                    </a:p>
                  </a:txBody>
                  <a:tcPr marL="7984" marR="7984" marT="798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3703</a:t>
                      </a:r>
                    </a:p>
                  </a:txBody>
                  <a:tcPr marL="7984" marR="7984" marT="798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161</a:t>
                      </a:r>
                    </a:p>
                  </a:txBody>
                  <a:tcPr marL="7984" marR="7984" marT="798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1.6%</a:t>
                      </a:r>
                    </a:p>
                  </a:txBody>
                  <a:tcPr marL="7984" marR="7984" marT="798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6642</a:t>
                      </a:r>
                    </a:p>
                  </a:txBody>
                  <a:tcPr marL="7984" marR="7984" marT="798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161</a:t>
                      </a:r>
                    </a:p>
                  </a:txBody>
                  <a:tcPr marL="7984" marR="7984" marT="798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2.4%</a:t>
                      </a:r>
                    </a:p>
                  </a:txBody>
                  <a:tcPr marL="7984" marR="7984" marT="7984"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1.1%</a:t>
                      </a:r>
                    </a:p>
                  </a:txBody>
                  <a:tcPr marL="7984" marR="7984" marT="79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en-US" sz="900" b="0" i="0" u="none" strike="noStrike">
                          <a:solidFill>
                            <a:srgbClr val="000000"/>
                          </a:solidFill>
                          <a:effectLst/>
                          <a:latin typeface="Calibri" panose="020F0502020204030204" pitchFamily="34" charset="0"/>
                        </a:rPr>
                        <a:t>1.9%</a:t>
                      </a:r>
                    </a:p>
                  </a:txBody>
                  <a:tcPr marL="7984" marR="7984" marT="7984"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2.6%</a:t>
                      </a:r>
                    </a:p>
                  </a:txBody>
                  <a:tcPr marL="7984" marR="7984" marT="7984"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39966561"/>
                  </a:ext>
                </a:extLst>
              </a:tr>
              <a:tr h="262264">
                <a:tc>
                  <a:txBody>
                    <a:bodyPr/>
                    <a:lstStyle/>
                    <a:p>
                      <a:pPr algn="l" fontAlgn="b"/>
                      <a:endParaRPr lang="en-US" sz="900" b="0" i="0" u="none" strike="noStrike">
                        <a:solidFill>
                          <a:srgbClr val="000000"/>
                        </a:solidFill>
                        <a:effectLst/>
                        <a:latin typeface="Arial Narrow" panose="020B0606020202030204" pitchFamily="34" charset="0"/>
                      </a:endParaRPr>
                    </a:p>
                  </a:txBody>
                  <a:tcPr marL="7984" marR="7984" marT="798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900" b="0" i="0" u="none" strike="noStrike">
                          <a:solidFill>
                            <a:srgbClr val="000000"/>
                          </a:solidFill>
                          <a:effectLst/>
                          <a:latin typeface="Calibri" panose="020F0502020204030204" pitchFamily="34" charset="0"/>
                        </a:rPr>
                        <a:t>Aug 31, 2021</a:t>
                      </a:r>
                    </a:p>
                  </a:txBody>
                  <a:tcPr marL="7984" marR="7984" marT="7984"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10366</a:t>
                      </a:r>
                    </a:p>
                  </a:txBody>
                  <a:tcPr marL="7984" marR="7984" marT="798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3745</a:t>
                      </a:r>
                    </a:p>
                  </a:txBody>
                  <a:tcPr marL="7984" marR="7984" marT="798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215</a:t>
                      </a:r>
                    </a:p>
                  </a:txBody>
                  <a:tcPr marL="7984" marR="7984" marT="798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2.1%</a:t>
                      </a:r>
                    </a:p>
                  </a:txBody>
                  <a:tcPr marL="7984" marR="7984" marT="798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6632</a:t>
                      </a:r>
                    </a:p>
                  </a:txBody>
                  <a:tcPr marL="7984" marR="7984" marT="798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338</a:t>
                      </a:r>
                    </a:p>
                  </a:txBody>
                  <a:tcPr marL="7984" marR="7984" marT="798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5.1%</a:t>
                      </a:r>
                    </a:p>
                  </a:txBody>
                  <a:tcPr marL="7984" marR="7984" marT="7984"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2.4%</a:t>
                      </a:r>
                    </a:p>
                  </a:txBody>
                  <a:tcPr marL="7984" marR="7984" marT="79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4.2%</a:t>
                      </a:r>
                    </a:p>
                  </a:txBody>
                  <a:tcPr marL="7984" marR="7984" marT="7984"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5.5%</a:t>
                      </a:r>
                    </a:p>
                  </a:txBody>
                  <a:tcPr marL="7984" marR="7984" marT="7984"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520357355"/>
                  </a:ext>
                </a:extLst>
              </a:tr>
              <a:tr h="262264">
                <a:tc>
                  <a:txBody>
                    <a:bodyPr/>
                    <a:lstStyle/>
                    <a:p>
                      <a:pPr algn="l" fontAlgn="b"/>
                      <a:endParaRPr lang="en-US" sz="900" b="0" i="0" u="none" strike="noStrike">
                        <a:solidFill>
                          <a:srgbClr val="000000"/>
                        </a:solidFill>
                        <a:effectLst/>
                        <a:latin typeface="Arial Narrow" panose="020B0606020202030204" pitchFamily="34" charset="0"/>
                      </a:endParaRPr>
                    </a:p>
                  </a:txBody>
                  <a:tcPr marL="7984" marR="7984" marT="798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900" b="0" i="0" u="none" strike="noStrike">
                          <a:solidFill>
                            <a:srgbClr val="000000"/>
                          </a:solidFill>
                          <a:effectLst/>
                          <a:latin typeface="Calibri" panose="020F0502020204030204" pitchFamily="34" charset="0"/>
                        </a:rPr>
                        <a:t>Sep 30, 2021</a:t>
                      </a:r>
                    </a:p>
                  </a:txBody>
                  <a:tcPr marL="7984" marR="7984" marT="7984"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10366</a:t>
                      </a:r>
                    </a:p>
                  </a:txBody>
                  <a:tcPr marL="7984" marR="7984" marT="798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3791</a:t>
                      </a:r>
                    </a:p>
                  </a:txBody>
                  <a:tcPr marL="7984" marR="7984" marT="798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146</a:t>
                      </a:r>
                    </a:p>
                  </a:txBody>
                  <a:tcPr marL="7984" marR="7984" marT="798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1.4%</a:t>
                      </a:r>
                    </a:p>
                  </a:txBody>
                  <a:tcPr marL="7984" marR="7984" marT="798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6613</a:t>
                      </a:r>
                    </a:p>
                  </a:txBody>
                  <a:tcPr marL="7984" marR="7984" marT="798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533</a:t>
                      </a:r>
                    </a:p>
                  </a:txBody>
                  <a:tcPr marL="7984" marR="7984" marT="798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8.1%</a:t>
                      </a:r>
                    </a:p>
                  </a:txBody>
                  <a:tcPr marL="7984" marR="7984" marT="7984"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3.5%</a:t>
                      </a:r>
                    </a:p>
                  </a:txBody>
                  <a:tcPr marL="7984" marR="7984" marT="79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5.8%</a:t>
                      </a:r>
                    </a:p>
                  </a:txBody>
                  <a:tcPr marL="7984" marR="7984" marT="7984"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7.6%</a:t>
                      </a:r>
                    </a:p>
                  </a:txBody>
                  <a:tcPr marL="7984" marR="7984" marT="7984"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46316505"/>
                  </a:ext>
                </a:extLst>
              </a:tr>
              <a:tr h="262264">
                <a:tc>
                  <a:txBody>
                    <a:bodyPr/>
                    <a:lstStyle/>
                    <a:p>
                      <a:pPr algn="l" fontAlgn="b"/>
                      <a:endParaRPr lang="en-US" sz="900" b="0" i="0" u="none" strike="noStrike">
                        <a:solidFill>
                          <a:srgbClr val="000000"/>
                        </a:solidFill>
                        <a:effectLst/>
                        <a:latin typeface="Arial Narrow" panose="020B0606020202030204" pitchFamily="34" charset="0"/>
                      </a:endParaRPr>
                    </a:p>
                  </a:txBody>
                  <a:tcPr marL="7984" marR="7984" marT="798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900" b="0" i="0" u="none" strike="noStrike">
                          <a:solidFill>
                            <a:srgbClr val="000000"/>
                          </a:solidFill>
                          <a:effectLst/>
                          <a:latin typeface="Calibri" panose="020F0502020204030204" pitchFamily="34" charset="0"/>
                        </a:rPr>
                        <a:t>Oct 31, 2021</a:t>
                      </a:r>
                    </a:p>
                  </a:txBody>
                  <a:tcPr marL="7984" marR="7984" marT="7984"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10372</a:t>
                      </a:r>
                    </a:p>
                  </a:txBody>
                  <a:tcPr marL="7984" marR="7984" marT="798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3802</a:t>
                      </a:r>
                    </a:p>
                  </a:txBody>
                  <a:tcPr marL="7984" marR="7984" marT="798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136</a:t>
                      </a:r>
                    </a:p>
                  </a:txBody>
                  <a:tcPr marL="7984" marR="7984" marT="798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1.3%</a:t>
                      </a:r>
                    </a:p>
                  </a:txBody>
                  <a:tcPr marL="7984" marR="7984" marT="798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6602</a:t>
                      </a:r>
                    </a:p>
                  </a:txBody>
                  <a:tcPr marL="7984" marR="7984" marT="798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706</a:t>
                      </a:r>
                    </a:p>
                  </a:txBody>
                  <a:tcPr marL="7984" marR="7984" marT="798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10.7%</a:t>
                      </a:r>
                    </a:p>
                  </a:txBody>
                  <a:tcPr marL="7984" marR="7984" marT="7984"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4.7%</a:t>
                      </a:r>
                    </a:p>
                  </a:txBody>
                  <a:tcPr marL="7984" marR="7984" marT="79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7.6%</a:t>
                      </a:r>
                    </a:p>
                  </a:txBody>
                  <a:tcPr marL="7984" marR="7984" marT="7984"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9.7%</a:t>
                      </a:r>
                    </a:p>
                  </a:txBody>
                  <a:tcPr marL="7984" marR="7984" marT="7984"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897914862"/>
                  </a:ext>
                </a:extLst>
              </a:tr>
              <a:tr h="262264">
                <a:tc>
                  <a:txBody>
                    <a:bodyPr/>
                    <a:lstStyle/>
                    <a:p>
                      <a:pPr algn="l" fontAlgn="b"/>
                      <a:endParaRPr lang="en-US" sz="900" b="0" i="0" u="none" strike="noStrike">
                        <a:solidFill>
                          <a:srgbClr val="000000"/>
                        </a:solidFill>
                        <a:effectLst/>
                        <a:latin typeface="Arial Narrow" panose="020B0606020202030204" pitchFamily="34" charset="0"/>
                      </a:endParaRPr>
                    </a:p>
                  </a:txBody>
                  <a:tcPr marL="7984" marR="7984" marT="798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900" b="0" i="0" u="none" strike="noStrike">
                          <a:solidFill>
                            <a:srgbClr val="000000"/>
                          </a:solidFill>
                          <a:effectLst/>
                          <a:latin typeface="Calibri" panose="020F0502020204030204" pitchFamily="34" charset="0"/>
                        </a:rPr>
                        <a:t>Nov 30, 2021</a:t>
                      </a:r>
                    </a:p>
                  </a:txBody>
                  <a:tcPr marL="7984" marR="7984" marT="7984"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n-US" sz="800" b="0" i="0" u="none" strike="noStrike">
                          <a:solidFill>
                            <a:srgbClr val="000000"/>
                          </a:solidFill>
                          <a:effectLst/>
                          <a:latin typeface="Calibri" panose="020F0502020204030204" pitchFamily="34" charset="0"/>
                        </a:rPr>
                        <a:t>10371</a:t>
                      </a:r>
                    </a:p>
                  </a:txBody>
                  <a:tcPr marL="7984" marR="7984" marT="798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n-US" sz="800" b="0" i="0" u="none" strike="noStrike">
                          <a:solidFill>
                            <a:srgbClr val="000000"/>
                          </a:solidFill>
                          <a:effectLst/>
                          <a:latin typeface="Calibri" panose="020F0502020204030204" pitchFamily="34" charset="0"/>
                        </a:rPr>
                        <a:t>3842</a:t>
                      </a:r>
                    </a:p>
                  </a:txBody>
                  <a:tcPr marL="7984" marR="7984" marT="798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n-US" sz="800" b="0" i="0" u="none" strike="noStrike">
                          <a:solidFill>
                            <a:srgbClr val="000000"/>
                          </a:solidFill>
                          <a:effectLst/>
                          <a:latin typeface="Calibri" panose="020F0502020204030204" pitchFamily="34" charset="0"/>
                        </a:rPr>
                        <a:t>138</a:t>
                      </a:r>
                    </a:p>
                  </a:txBody>
                  <a:tcPr marL="7984" marR="7984" marT="798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n-US" sz="800" b="0" i="0" u="none" strike="noStrike">
                          <a:solidFill>
                            <a:srgbClr val="000000"/>
                          </a:solidFill>
                          <a:effectLst/>
                          <a:latin typeface="Calibri" panose="020F0502020204030204" pitchFamily="34" charset="0"/>
                        </a:rPr>
                        <a:t>1.3%</a:t>
                      </a:r>
                    </a:p>
                  </a:txBody>
                  <a:tcPr marL="7984" marR="7984" marT="798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n-US" sz="800" b="0" i="0" u="none" strike="noStrike">
                          <a:solidFill>
                            <a:srgbClr val="000000"/>
                          </a:solidFill>
                          <a:effectLst/>
                          <a:latin typeface="Calibri" panose="020F0502020204030204" pitchFamily="34" charset="0"/>
                        </a:rPr>
                        <a:t>6587</a:t>
                      </a:r>
                    </a:p>
                  </a:txBody>
                  <a:tcPr marL="7984" marR="7984" marT="798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n-US" sz="800" b="0" i="0" u="none" strike="noStrike">
                          <a:solidFill>
                            <a:srgbClr val="000000"/>
                          </a:solidFill>
                          <a:effectLst/>
                          <a:latin typeface="Calibri" panose="020F0502020204030204" pitchFamily="34" charset="0"/>
                        </a:rPr>
                        <a:t>877</a:t>
                      </a:r>
                    </a:p>
                  </a:txBody>
                  <a:tcPr marL="7984" marR="7984" marT="798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n-US" sz="800" b="0" i="0" u="none" strike="noStrike">
                          <a:solidFill>
                            <a:srgbClr val="000000"/>
                          </a:solidFill>
                          <a:effectLst/>
                          <a:latin typeface="Calibri" panose="020F0502020204030204" pitchFamily="34" charset="0"/>
                        </a:rPr>
                        <a:t>13.3%</a:t>
                      </a:r>
                    </a:p>
                  </a:txBody>
                  <a:tcPr marL="7984" marR="7984" marT="7984"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6.1%</a:t>
                      </a:r>
                    </a:p>
                  </a:txBody>
                  <a:tcPr marL="7984" marR="7984" marT="79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9.4%</a:t>
                      </a:r>
                    </a:p>
                  </a:txBody>
                  <a:tcPr marL="7984" marR="7984" marT="7984"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11.5%</a:t>
                      </a:r>
                    </a:p>
                  </a:txBody>
                  <a:tcPr marL="7984" marR="7984" marT="7984"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651561664"/>
                  </a:ext>
                </a:extLst>
              </a:tr>
              <a:tr h="262264">
                <a:tc>
                  <a:txBody>
                    <a:bodyPr/>
                    <a:lstStyle/>
                    <a:p>
                      <a:pPr algn="l" fontAlgn="b"/>
                      <a:endParaRPr lang="en-US" sz="900" b="0" i="0" u="none" strike="noStrike">
                        <a:solidFill>
                          <a:srgbClr val="000000"/>
                        </a:solidFill>
                        <a:effectLst/>
                        <a:latin typeface="Arial Narrow" panose="020B0606020202030204" pitchFamily="34" charset="0"/>
                      </a:endParaRPr>
                    </a:p>
                  </a:txBody>
                  <a:tcPr marL="7984" marR="7984" marT="798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900" b="0" i="0" u="none" strike="noStrike">
                          <a:solidFill>
                            <a:srgbClr val="000000"/>
                          </a:solidFill>
                          <a:effectLst/>
                          <a:latin typeface="Calibri" panose="020F0502020204030204" pitchFamily="34" charset="0"/>
                        </a:rPr>
                        <a:t>Dec 31, 2021</a:t>
                      </a:r>
                    </a:p>
                  </a:txBody>
                  <a:tcPr marL="7984" marR="7984" marT="7984"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10384</a:t>
                      </a:r>
                    </a:p>
                  </a:txBody>
                  <a:tcPr marL="7984" marR="7984" marT="798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3867</a:t>
                      </a:r>
                    </a:p>
                  </a:txBody>
                  <a:tcPr marL="7984" marR="7984" marT="798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108</a:t>
                      </a:r>
                    </a:p>
                  </a:txBody>
                  <a:tcPr marL="7984" marR="7984" marT="798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1.0%</a:t>
                      </a:r>
                    </a:p>
                  </a:txBody>
                  <a:tcPr marL="7984" marR="7984" marT="798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6576</a:t>
                      </a:r>
                    </a:p>
                  </a:txBody>
                  <a:tcPr marL="7984" marR="7984" marT="798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1005</a:t>
                      </a:r>
                    </a:p>
                  </a:txBody>
                  <a:tcPr marL="7984" marR="7984" marT="798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15.3%</a:t>
                      </a:r>
                    </a:p>
                  </a:txBody>
                  <a:tcPr marL="7984" marR="7984" marT="7984"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7.2%</a:t>
                      </a:r>
                    </a:p>
                  </a:txBody>
                  <a:tcPr marL="7984" marR="7984" marT="79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10.5%</a:t>
                      </a:r>
                    </a:p>
                  </a:txBody>
                  <a:tcPr marL="7984" marR="7984" marT="7984"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13.5%</a:t>
                      </a:r>
                    </a:p>
                  </a:txBody>
                  <a:tcPr marL="7984" marR="7984" marT="7984"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643470204"/>
                  </a:ext>
                </a:extLst>
              </a:tr>
              <a:tr h="262264">
                <a:tc>
                  <a:txBody>
                    <a:bodyPr/>
                    <a:lstStyle/>
                    <a:p>
                      <a:pPr algn="l" fontAlgn="b"/>
                      <a:endParaRPr lang="en-US" sz="900" b="0" i="0" u="none" strike="noStrike">
                        <a:solidFill>
                          <a:srgbClr val="000000"/>
                        </a:solidFill>
                        <a:effectLst/>
                        <a:latin typeface="Arial Narrow" panose="020B0606020202030204" pitchFamily="34" charset="0"/>
                      </a:endParaRPr>
                    </a:p>
                  </a:txBody>
                  <a:tcPr marL="7984" marR="7984" marT="798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900" b="0" i="0" u="none" strike="noStrike">
                          <a:solidFill>
                            <a:srgbClr val="000000"/>
                          </a:solidFill>
                          <a:effectLst/>
                          <a:latin typeface="Calibri" panose="020F0502020204030204" pitchFamily="34" charset="0"/>
                        </a:rPr>
                        <a:t>Jan 31, 2022</a:t>
                      </a:r>
                    </a:p>
                  </a:txBody>
                  <a:tcPr marL="7984" marR="7984" marT="7984"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10387</a:t>
                      </a:r>
                    </a:p>
                  </a:txBody>
                  <a:tcPr marL="7984" marR="7984" marT="798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3852</a:t>
                      </a:r>
                    </a:p>
                  </a:txBody>
                  <a:tcPr marL="7984" marR="7984" marT="798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114</a:t>
                      </a:r>
                    </a:p>
                  </a:txBody>
                  <a:tcPr marL="7984" marR="7984" marT="798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1.1%</a:t>
                      </a:r>
                    </a:p>
                  </a:txBody>
                  <a:tcPr marL="7984" marR="7984" marT="798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6570</a:t>
                      </a:r>
                    </a:p>
                  </a:txBody>
                  <a:tcPr marL="7984" marR="7984" marT="798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1153</a:t>
                      </a:r>
                    </a:p>
                  </a:txBody>
                  <a:tcPr marL="7984" marR="7984" marT="798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17.5%</a:t>
                      </a:r>
                    </a:p>
                  </a:txBody>
                  <a:tcPr marL="7984" marR="7984" marT="7984"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8.7%</a:t>
                      </a:r>
                    </a:p>
                  </a:txBody>
                  <a:tcPr marL="7984" marR="7984" marT="79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12.1%</a:t>
                      </a:r>
                    </a:p>
                  </a:txBody>
                  <a:tcPr marL="7984" marR="7984" marT="7984"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15.4%</a:t>
                      </a:r>
                    </a:p>
                  </a:txBody>
                  <a:tcPr marL="7984" marR="7984" marT="7984"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853849137"/>
                  </a:ext>
                </a:extLst>
              </a:tr>
              <a:tr h="262264">
                <a:tc>
                  <a:txBody>
                    <a:bodyPr/>
                    <a:lstStyle/>
                    <a:p>
                      <a:pPr algn="l" fontAlgn="b"/>
                      <a:endParaRPr lang="en-US" sz="900" b="0" i="0" u="none" strike="noStrike">
                        <a:solidFill>
                          <a:srgbClr val="000000"/>
                        </a:solidFill>
                        <a:effectLst/>
                        <a:latin typeface="Arial Narrow" panose="020B0606020202030204" pitchFamily="34" charset="0"/>
                      </a:endParaRPr>
                    </a:p>
                  </a:txBody>
                  <a:tcPr marL="7984" marR="7984" marT="798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900" b="0" i="0" u="none" strike="noStrike">
                          <a:solidFill>
                            <a:srgbClr val="000000"/>
                          </a:solidFill>
                          <a:effectLst/>
                          <a:latin typeface="Calibri" panose="020F0502020204030204" pitchFamily="34" charset="0"/>
                        </a:rPr>
                        <a:t>Feb 28, 2022</a:t>
                      </a:r>
                    </a:p>
                  </a:txBody>
                  <a:tcPr marL="7984" marR="7984" marT="7984"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10382</a:t>
                      </a:r>
                    </a:p>
                  </a:txBody>
                  <a:tcPr marL="7984" marR="7984" marT="798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3858</a:t>
                      </a:r>
                    </a:p>
                  </a:txBody>
                  <a:tcPr marL="7984" marR="7984" marT="798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109</a:t>
                      </a:r>
                    </a:p>
                  </a:txBody>
                  <a:tcPr marL="7984" marR="7984" marT="798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1.0%</a:t>
                      </a:r>
                    </a:p>
                  </a:txBody>
                  <a:tcPr marL="7984" marR="7984" marT="798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6564</a:t>
                      </a:r>
                    </a:p>
                  </a:txBody>
                  <a:tcPr marL="7984" marR="7984" marT="798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1290</a:t>
                      </a:r>
                    </a:p>
                  </a:txBody>
                  <a:tcPr marL="7984" marR="7984" marT="798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19.7%</a:t>
                      </a:r>
                    </a:p>
                  </a:txBody>
                  <a:tcPr marL="7984" marR="7984" marT="7984"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10.1%</a:t>
                      </a:r>
                    </a:p>
                  </a:txBody>
                  <a:tcPr marL="7984" marR="7984" marT="79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14.2%</a:t>
                      </a:r>
                    </a:p>
                  </a:txBody>
                  <a:tcPr marL="7984" marR="7984" marT="7984"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17.3%</a:t>
                      </a:r>
                    </a:p>
                  </a:txBody>
                  <a:tcPr marL="7984" marR="7984" marT="7984"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713252328"/>
                  </a:ext>
                </a:extLst>
              </a:tr>
              <a:tr h="262264">
                <a:tc>
                  <a:txBody>
                    <a:bodyPr/>
                    <a:lstStyle/>
                    <a:p>
                      <a:pPr algn="l" fontAlgn="b"/>
                      <a:endParaRPr lang="en-US" sz="900" b="0" i="0" u="none" strike="noStrike">
                        <a:solidFill>
                          <a:srgbClr val="000000"/>
                        </a:solidFill>
                        <a:effectLst/>
                        <a:latin typeface="Arial Narrow" panose="020B0606020202030204" pitchFamily="34" charset="0"/>
                      </a:endParaRPr>
                    </a:p>
                  </a:txBody>
                  <a:tcPr marL="7984" marR="7984" marT="798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900" b="0" i="0" u="none" strike="noStrike">
                          <a:solidFill>
                            <a:srgbClr val="000000"/>
                          </a:solidFill>
                          <a:effectLst/>
                          <a:latin typeface="Calibri" panose="020F0502020204030204" pitchFamily="34" charset="0"/>
                        </a:rPr>
                        <a:t>Mar 31, 2022</a:t>
                      </a:r>
                    </a:p>
                  </a:txBody>
                  <a:tcPr marL="7984" marR="7984" marT="7984"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7984" marR="7984" marT="798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7984" marR="7984" marT="798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7984" marR="7984" marT="798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7984" marR="7984" marT="798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7984" marR="7984" marT="798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7984" marR="7984" marT="798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7984" marR="7984" marT="7984"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11.6%</a:t>
                      </a:r>
                    </a:p>
                  </a:txBody>
                  <a:tcPr marL="7984" marR="7984" marT="79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15.8%</a:t>
                      </a:r>
                    </a:p>
                  </a:txBody>
                  <a:tcPr marL="7984" marR="7984" marT="7984"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19.1%</a:t>
                      </a:r>
                    </a:p>
                  </a:txBody>
                  <a:tcPr marL="7984" marR="7984" marT="7984"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4197299030"/>
                  </a:ext>
                </a:extLst>
              </a:tr>
              <a:tr h="262264">
                <a:tc>
                  <a:txBody>
                    <a:bodyPr/>
                    <a:lstStyle/>
                    <a:p>
                      <a:pPr algn="l" fontAlgn="b"/>
                      <a:endParaRPr lang="en-US" sz="900" b="0" i="0" u="none" strike="noStrike">
                        <a:solidFill>
                          <a:srgbClr val="000000"/>
                        </a:solidFill>
                        <a:effectLst/>
                        <a:latin typeface="Arial Narrow" panose="020B0606020202030204" pitchFamily="34" charset="0"/>
                      </a:endParaRPr>
                    </a:p>
                  </a:txBody>
                  <a:tcPr marL="7984" marR="7984" marT="798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900" b="0" i="0" u="none" strike="noStrike">
                          <a:solidFill>
                            <a:srgbClr val="000000"/>
                          </a:solidFill>
                          <a:effectLst/>
                          <a:latin typeface="Calibri" panose="020F0502020204030204" pitchFamily="34" charset="0"/>
                        </a:rPr>
                        <a:t>Apr 30, 2022</a:t>
                      </a:r>
                    </a:p>
                  </a:txBody>
                  <a:tcPr marL="7984" marR="7984" marT="7984"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7984" marR="7984" marT="798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7984" marR="7984" marT="798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7984" marR="7984" marT="798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7984" marR="7984" marT="798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7984" marR="7984" marT="798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7984" marR="7984" marT="798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7984" marR="7984" marT="7984"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13.5%</a:t>
                      </a:r>
                    </a:p>
                  </a:txBody>
                  <a:tcPr marL="7984" marR="7984" marT="79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16.5%</a:t>
                      </a:r>
                    </a:p>
                  </a:txBody>
                  <a:tcPr marL="7984" marR="7984" marT="7984"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21.1%</a:t>
                      </a:r>
                    </a:p>
                  </a:txBody>
                  <a:tcPr marL="7984" marR="7984" marT="7984"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617337095"/>
                  </a:ext>
                </a:extLst>
              </a:tr>
              <a:tr h="262264">
                <a:tc>
                  <a:txBody>
                    <a:bodyPr/>
                    <a:lstStyle/>
                    <a:p>
                      <a:pPr algn="l" fontAlgn="b"/>
                      <a:endParaRPr lang="en-US" sz="900" b="0" i="0" u="none" strike="noStrike">
                        <a:solidFill>
                          <a:srgbClr val="000000"/>
                        </a:solidFill>
                        <a:effectLst/>
                        <a:latin typeface="Arial Narrow" panose="020B0606020202030204" pitchFamily="34" charset="0"/>
                      </a:endParaRPr>
                    </a:p>
                  </a:txBody>
                  <a:tcPr marL="7984" marR="7984" marT="798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900" b="0" i="0" u="none" strike="noStrike">
                          <a:solidFill>
                            <a:srgbClr val="000000"/>
                          </a:solidFill>
                          <a:effectLst/>
                          <a:latin typeface="Calibri" panose="020F0502020204030204" pitchFamily="34" charset="0"/>
                        </a:rPr>
                        <a:t>May 31, 2022</a:t>
                      </a:r>
                    </a:p>
                  </a:txBody>
                  <a:tcPr marL="7984" marR="7984" marT="7984"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7984" marR="7984" marT="798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7984" marR="7984" marT="798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7984" marR="7984" marT="798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7984" marR="7984" marT="798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7984" marR="7984" marT="798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7984" marR="7984" marT="798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7984" marR="7984" marT="7984"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15.9%</a:t>
                      </a:r>
                    </a:p>
                  </a:txBody>
                  <a:tcPr marL="7984" marR="7984" marT="79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17.7%</a:t>
                      </a:r>
                    </a:p>
                  </a:txBody>
                  <a:tcPr marL="7984" marR="7984" marT="7984"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23.1%</a:t>
                      </a:r>
                    </a:p>
                  </a:txBody>
                  <a:tcPr marL="7984" marR="7984" marT="7984"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45941655"/>
                  </a:ext>
                </a:extLst>
              </a:tr>
              <a:tr h="262264">
                <a:tc>
                  <a:txBody>
                    <a:bodyPr/>
                    <a:lstStyle/>
                    <a:p>
                      <a:pPr algn="l" fontAlgn="b"/>
                      <a:endParaRPr lang="en-US" sz="900" b="0" i="0" u="none" strike="noStrike">
                        <a:solidFill>
                          <a:srgbClr val="000000"/>
                        </a:solidFill>
                        <a:effectLst/>
                        <a:latin typeface="Arial Narrow" panose="020B0606020202030204" pitchFamily="34" charset="0"/>
                      </a:endParaRPr>
                    </a:p>
                  </a:txBody>
                  <a:tcPr marL="7984" marR="7984" marT="798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900" b="0" i="0" u="none" strike="noStrike">
                          <a:solidFill>
                            <a:srgbClr val="000000"/>
                          </a:solidFill>
                          <a:effectLst/>
                          <a:latin typeface="Calibri" panose="020F0502020204030204" pitchFamily="34" charset="0"/>
                        </a:rPr>
                        <a:t>Jun 30, 2022</a:t>
                      </a:r>
                    </a:p>
                  </a:txBody>
                  <a:tcPr marL="7984" marR="7984" marT="7984"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7984" marR="7984" marT="798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7984" marR="7984" marT="798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7984" marR="7984" marT="798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7984" marR="7984" marT="798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7984" marR="7984" marT="798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7984" marR="7984" marT="798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7984" marR="7984" marT="7984"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18.8%</a:t>
                      </a:r>
                    </a:p>
                  </a:txBody>
                  <a:tcPr marL="7984" marR="7984" marT="79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18.5%</a:t>
                      </a:r>
                    </a:p>
                  </a:txBody>
                  <a:tcPr marL="7984" marR="7984" marT="7984"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Calibri" panose="020F0502020204030204" pitchFamily="34" charset="0"/>
                        </a:rPr>
                        <a:t>24.7%</a:t>
                      </a:r>
                    </a:p>
                  </a:txBody>
                  <a:tcPr marL="7984" marR="7984" marT="7984"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9823608"/>
                  </a:ext>
                </a:extLst>
              </a:tr>
            </a:tbl>
          </a:graphicData>
        </a:graphic>
      </p:graphicFrame>
    </p:spTree>
    <p:extLst>
      <p:ext uri="{BB962C8B-B14F-4D97-AF65-F5344CB8AC3E}">
        <p14:creationId xmlns:p14="http://schemas.microsoft.com/office/powerpoint/2010/main" val="16380959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FBCEFAC-3FB8-426A-826F-22700751ADFA}"/>
              </a:ext>
            </a:extLst>
          </p:cNvPr>
          <p:cNvGraphicFramePr>
            <a:graphicFrameLocks noGrp="1"/>
          </p:cNvGraphicFramePr>
          <p:nvPr/>
        </p:nvGraphicFramePr>
        <p:xfrm>
          <a:off x="1518406" y="746620"/>
          <a:ext cx="9169167" cy="5485462"/>
        </p:xfrm>
        <a:graphic>
          <a:graphicData uri="http://schemas.openxmlformats.org/drawingml/2006/table">
            <a:tbl>
              <a:tblPr/>
              <a:tblGrid>
                <a:gridCol w="59632">
                  <a:extLst>
                    <a:ext uri="{9D8B030D-6E8A-4147-A177-3AD203B41FA5}">
                      <a16:colId xmlns:a16="http://schemas.microsoft.com/office/drawing/2014/main" val="4268545093"/>
                    </a:ext>
                  </a:extLst>
                </a:gridCol>
                <a:gridCol w="829172">
                  <a:extLst>
                    <a:ext uri="{9D8B030D-6E8A-4147-A177-3AD203B41FA5}">
                      <a16:colId xmlns:a16="http://schemas.microsoft.com/office/drawing/2014/main" val="3752247663"/>
                    </a:ext>
                  </a:extLst>
                </a:gridCol>
                <a:gridCol w="545209">
                  <a:extLst>
                    <a:ext uri="{9D8B030D-6E8A-4147-A177-3AD203B41FA5}">
                      <a16:colId xmlns:a16="http://schemas.microsoft.com/office/drawing/2014/main" val="686599173"/>
                    </a:ext>
                  </a:extLst>
                </a:gridCol>
                <a:gridCol w="499776">
                  <a:extLst>
                    <a:ext uri="{9D8B030D-6E8A-4147-A177-3AD203B41FA5}">
                      <a16:colId xmlns:a16="http://schemas.microsoft.com/office/drawing/2014/main" val="3974814508"/>
                    </a:ext>
                  </a:extLst>
                </a:gridCol>
                <a:gridCol w="488416">
                  <a:extLst>
                    <a:ext uri="{9D8B030D-6E8A-4147-A177-3AD203B41FA5}">
                      <a16:colId xmlns:a16="http://schemas.microsoft.com/office/drawing/2014/main" val="743869706"/>
                    </a:ext>
                  </a:extLst>
                </a:gridCol>
                <a:gridCol w="545209">
                  <a:extLst>
                    <a:ext uri="{9D8B030D-6E8A-4147-A177-3AD203B41FA5}">
                      <a16:colId xmlns:a16="http://schemas.microsoft.com/office/drawing/2014/main" val="504424858"/>
                    </a:ext>
                  </a:extLst>
                </a:gridCol>
                <a:gridCol w="522492">
                  <a:extLst>
                    <a:ext uri="{9D8B030D-6E8A-4147-A177-3AD203B41FA5}">
                      <a16:colId xmlns:a16="http://schemas.microsoft.com/office/drawing/2014/main" val="4114110133"/>
                    </a:ext>
                  </a:extLst>
                </a:gridCol>
                <a:gridCol w="579284">
                  <a:extLst>
                    <a:ext uri="{9D8B030D-6E8A-4147-A177-3AD203B41FA5}">
                      <a16:colId xmlns:a16="http://schemas.microsoft.com/office/drawing/2014/main" val="2792517060"/>
                    </a:ext>
                  </a:extLst>
                </a:gridCol>
                <a:gridCol w="522492">
                  <a:extLst>
                    <a:ext uri="{9D8B030D-6E8A-4147-A177-3AD203B41FA5}">
                      <a16:colId xmlns:a16="http://schemas.microsoft.com/office/drawing/2014/main" val="2597428344"/>
                    </a:ext>
                  </a:extLst>
                </a:gridCol>
                <a:gridCol w="658794">
                  <a:extLst>
                    <a:ext uri="{9D8B030D-6E8A-4147-A177-3AD203B41FA5}">
                      <a16:colId xmlns:a16="http://schemas.microsoft.com/office/drawing/2014/main" val="3241699368"/>
                    </a:ext>
                  </a:extLst>
                </a:gridCol>
                <a:gridCol w="658794">
                  <a:extLst>
                    <a:ext uri="{9D8B030D-6E8A-4147-A177-3AD203B41FA5}">
                      <a16:colId xmlns:a16="http://schemas.microsoft.com/office/drawing/2014/main" val="4192608557"/>
                    </a:ext>
                  </a:extLst>
                </a:gridCol>
                <a:gridCol w="638917">
                  <a:extLst>
                    <a:ext uri="{9D8B030D-6E8A-4147-A177-3AD203B41FA5}">
                      <a16:colId xmlns:a16="http://schemas.microsoft.com/office/drawing/2014/main" val="1356217328"/>
                    </a:ext>
                  </a:extLst>
                </a:gridCol>
                <a:gridCol w="638917">
                  <a:extLst>
                    <a:ext uri="{9D8B030D-6E8A-4147-A177-3AD203B41FA5}">
                      <a16:colId xmlns:a16="http://schemas.microsoft.com/office/drawing/2014/main" val="778339377"/>
                    </a:ext>
                  </a:extLst>
                </a:gridCol>
                <a:gridCol w="638917">
                  <a:extLst>
                    <a:ext uri="{9D8B030D-6E8A-4147-A177-3AD203B41FA5}">
                      <a16:colId xmlns:a16="http://schemas.microsoft.com/office/drawing/2014/main" val="4242510203"/>
                    </a:ext>
                  </a:extLst>
                </a:gridCol>
                <a:gridCol w="638917">
                  <a:extLst>
                    <a:ext uri="{9D8B030D-6E8A-4147-A177-3AD203B41FA5}">
                      <a16:colId xmlns:a16="http://schemas.microsoft.com/office/drawing/2014/main" val="1711252305"/>
                    </a:ext>
                  </a:extLst>
                </a:gridCol>
                <a:gridCol w="704229">
                  <a:extLst>
                    <a:ext uri="{9D8B030D-6E8A-4147-A177-3AD203B41FA5}">
                      <a16:colId xmlns:a16="http://schemas.microsoft.com/office/drawing/2014/main" val="361048960"/>
                    </a:ext>
                  </a:extLst>
                </a:gridCol>
              </a:tblGrid>
              <a:tr h="318845">
                <a:tc>
                  <a:txBody>
                    <a:bodyPr/>
                    <a:lstStyle/>
                    <a:p>
                      <a:pPr algn="l" fontAlgn="ctr"/>
                      <a:endParaRPr lang="en-US" sz="900" b="0" i="0" u="none" strike="noStrike">
                        <a:solidFill>
                          <a:srgbClr val="000000"/>
                        </a:solidFill>
                        <a:effectLst/>
                        <a:latin typeface="Arial Narrow" panose="020B0606020202030204" pitchFamily="34" charset="0"/>
                      </a:endParaRPr>
                    </a:p>
                  </a:txBody>
                  <a:tcPr marL="0" marR="0" marT="0" marB="0" anchor="ctr">
                    <a:lnL>
                      <a:noFill/>
                    </a:lnL>
                    <a:lnR w="12700" cap="flat" cmpd="sng" algn="ctr">
                      <a:solidFill>
                        <a:srgbClr val="000000"/>
                      </a:solidFill>
                      <a:prstDash val="solid"/>
                      <a:round/>
                      <a:headEnd type="none" w="med" len="med"/>
                      <a:tailEnd type="none" w="med" len="med"/>
                    </a:lnR>
                    <a:lnT>
                      <a:noFill/>
                    </a:lnT>
                    <a:lnB>
                      <a:noFill/>
                    </a:lnB>
                  </a:tcPr>
                </a:tc>
                <a:tc gridSpan="15">
                  <a:txBody>
                    <a:bodyPr/>
                    <a:lstStyle/>
                    <a:p>
                      <a:pPr algn="ctr" fontAlgn="ctr"/>
                      <a:r>
                        <a:rPr lang="en-US" sz="1000" b="1" i="0" u="none" strike="noStrike">
                          <a:solidFill>
                            <a:srgbClr val="000000"/>
                          </a:solidFill>
                          <a:effectLst/>
                          <a:latin typeface="Arial Narrow" panose="020B0606020202030204" pitchFamily="34" charset="0"/>
                        </a:rPr>
                        <a:t>Division of Family &amp; Children Services (Child Welfare)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42556441"/>
                  </a:ext>
                </a:extLst>
              </a:tr>
              <a:tr h="219206">
                <a:tc>
                  <a:txBody>
                    <a:bodyPr/>
                    <a:lstStyle/>
                    <a:p>
                      <a:pPr algn="l" fontAlgn="b"/>
                      <a:endParaRPr lang="en-US" sz="900" b="0" i="0" u="none" strike="noStrike">
                        <a:solidFill>
                          <a:srgbClr val="000000"/>
                        </a:solidFill>
                        <a:effectLst/>
                        <a:latin typeface="Arial Narrow" panose="020B0606020202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gridSpan="15">
                  <a:txBody>
                    <a:bodyPr/>
                    <a:lstStyle/>
                    <a:p>
                      <a:pPr algn="ctr" fontAlgn="b"/>
                      <a:r>
                        <a:rPr lang="en-US" sz="1800" b="1" i="0" u="none" strike="noStrike" dirty="0">
                          <a:solidFill>
                            <a:srgbClr val="000000"/>
                          </a:solidFill>
                          <a:effectLst/>
                          <a:latin typeface="Arial Narrow" panose="020B0606020202030204" pitchFamily="34" charset="0"/>
                        </a:rPr>
                        <a:t>Social Services Specialists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03680382"/>
                  </a:ext>
                </a:extLst>
              </a:tr>
              <a:tr h="219206">
                <a:tc>
                  <a:txBody>
                    <a:bodyPr/>
                    <a:lstStyle/>
                    <a:p>
                      <a:pPr algn="l" fontAlgn="b"/>
                      <a:endParaRPr lang="en-US" sz="900" b="0" i="0" u="none" strike="noStrike">
                        <a:solidFill>
                          <a:srgbClr val="000000"/>
                        </a:solidFill>
                        <a:effectLst/>
                        <a:latin typeface="Arial Narrow" panose="020B0606020202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gridSpan="15">
                  <a:txBody>
                    <a:bodyPr/>
                    <a:lstStyle/>
                    <a:p>
                      <a:pPr algn="ctr" fontAlgn="b"/>
                      <a:r>
                        <a:rPr lang="en-US" sz="1000" b="1" i="0" u="none" strike="noStrike">
                          <a:solidFill>
                            <a:srgbClr val="000000"/>
                          </a:solidFill>
                          <a:effectLst/>
                          <a:latin typeface="Arial Narrow" panose="020B0606020202030204" pitchFamily="34" charset="0"/>
                        </a:rPr>
                        <a:t>Turnover Summary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55762151"/>
                  </a:ext>
                </a:extLst>
              </a:tr>
              <a:tr h="219206">
                <a:tc>
                  <a:txBody>
                    <a:bodyPr/>
                    <a:lstStyle/>
                    <a:p>
                      <a:pPr algn="l" fontAlgn="b"/>
                      <a:endParaRPr lang="en-US" sz="900" b="0" i="0" u="none" strike="noStrike">
                        <a:solidFill>
                          <a:srgbClr val="000000"/>
                        </a:solidFill>
                        <a:effectLst/>
                        <a:latin typeface="Arial Narrow" panose="020B0606020202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gridSpan="15">
                  <a:txBody>
                    <a:bodyPr/>
                    <a:lstStyle/>
                    <a:p>
                      <a:pPr algn="ctr" fontAlgn="b"/>
                      <a:r>
                        <a:rPr lang="en-US" sz="1400" b="1" i="0" u="none" strike="noStrike" dirty="0">
                          <a:solidFill>
                            <a:srgbClr val="000000"/>
                          </a:solidFill>
                          <a:effectLst/>
                          <a:latin typeface="Arial Narrow" panose="020B0606020202030204" pitchFamily="34" charset="0"/>
                        </a:rPr>
                        <a:t>February 2022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41866661"/>
                  </a:ext>
                </a:extLst>
              </a:tr>
              <a:tr h="229170">
                <a:tc>
                  <a:txBody>
                    <a:bodyPr/>
                    <a:lstStyle/>
                    <a:p>
                      <a:pPr algn="l" fontAlgn="b"/>
                      <a:endParaRPr lang="en-US" sz="900" b="0" i="0" u="none" strike="noStrike">
                        <a:solidFill>
                          <a:srgbClr val="000000"/>
                        </a:solidFill>
                        <a:effectLst/>
                        <a:latin typeface="Arial Narrow" panose="020B0606020202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gridSpan="15">
                  <a:txBody>
                    <a:bodyPr/>
                    <a:lstStyle/>
                    <a:p>
                      <a:pPr algn="ctr" fontAlgn="b"/>
                      <a:r>
                        <a:rPr lang="en-US" sz="1000" b="1" i="0" u="none" strike="noStrike" dirty="0">
                          <a:solidFill>
                            <a:srgbClr val="000000"/>
                          </a:solidFill>
                          <a:effectLst/>
                          <a:latin typeface="Arial Narrow" panose="020B0606020202030204" pitchFamily="34" charset="0"/>
                        </a:rPr>
                        <a:t>FY22 Summary Data</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86489357"/>
                  </a:ext>
                </a:extLst>
              </a:tr>
              <a:tr h="229170">
                <a:tc gridSpan="16">
                  <a:txBody>
                    <a:bodyPr/>
                    <a:lstStyle/>
                    <a:p>
                      <a:pPr algn="ctr" fontAlgn="ctr"/>
                      <a:r>
                        <a:rPr lang="en-US" sz="900" b="0" i="0" u="none" strike="noStrike">
                          <a:solidFill>
                            <a:srgbClr val="000000"/>
                          </a:solidFill>
                          <a:effectLst/>
                          <a:latin typeface="Arial Narrow" panose="020B0606020202030204" pitchFamily="34" charset="0"/>
                        </a:rPr>
                        <a:t>Consist of Job Codes:  SSP070 - SSP071 - SSP072 </a:t>
                      </a:r>
                    </a:p>
                  </a:txBody>
                  <a:tcPr marL="0" marR="0" marT="0" marB="0"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01731976"/>
                  </a:ext>
                </a:extLst>
              </a:tr>
              <a:tr h="886789">
                <a:tc>
                  <a:txBody>
                    <a:bodyPr/>
                    <a:lstStyle/>
                    <a:p>
                      <a:pPr algn="ctr" fontAlgn="ctr"/>
                      <a:endParaRPr lang="en-US" sz="900" b="0" i="0" u="none" strike="noStrike">
                        <a:solidFill>
                          <a:srgbClr val="000000"/>
                        </a:solidFill>
                        <a:effectLst/>
                        <a:latin typeface="Arial Narrow" panose="020B0606020202030204" pitchFamily="34" charset="0"/>
                      </a:endParaRPr>
                    </a:p>
                  </a:txBody>
                  <a:tcPr marL="0" marR="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900" b="1" i="0" u="none" strike="noStrike">
                          <a:solidFill>
                            <a:srgbClr val="000000"/>
                          </a:solidFill>
                          <a:effectLst/>
                          <a:latin typeface="Arial Narrow" panose="020B0606020202030204" pitchFamily="34" charset="0"/>
                        </a:rPr>
                        <a:t>Month</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sz="900" b="1" i="0" u="none" strike="noStrike">
                          <a:solidFill>
                            <a:srgbClr val="000000"/>
                          </a:solidFill>
                          <a:effectLst/>
                          <a:latin typeface="Arial Narrow" panose="020B0606020202030204" pitchFamily="34" charset="0"/>
                        </a:rPr>
                        <a:t>Total Positions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sz="900" b="1" i="0" u="none" strike="noStrike">
                          <a:solidFill>
                            <a:srgbClr val="000000"/>
                          </a:solidFill>
                          <a:effectLst/>
                          <a:latin typeface="Arial Narrow" panose="020B0606020202030204" pitchFamily="34" charset="0"/>
                        </a:rPr>
                        <a:t>Average Head count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sz="900" b="1" i="0" u="none" strike="noStrike">
                          <a:solidFill>
                            <a:srgbClr val="000000"/>
                          </a:solidFill>
                          <a:effectLst/>
                          <a:latin typeface="Arial Narrow" panose="020B0606020202030204" pitchFamily="34" charset="0"/>
                        </a:rPr>
                        <a:t>Total Vacant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sz="900" b="1" i="0" u="none" strike="noStrike">
                          <a:solidFill>
                            <a:srgbClr val="000000"/>
                          </a:solidFill>
                          <a:effectLst/>
                          <a:latin typeface="Arial Narrow" panose="020B0606020202030204" pitchFamily="34" charset="0"/>
                        </a:rPr>
                        <a:t>Total Turnover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sz="900" b="1" i="0" u="none" strike="noStrike">
                          <a:solidFill>
                            <a:srgbClr val="000000"/>
                          </a:solidFill>
                          <a:effectLst/>
                          <a:latin typeface="Arial Narrow" panose="020B0606020202030204" pitchFamily="34" charset="0"/>
                        </a:rPr>
                        <a:t>Monthly Turnover Rate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sz="900" b="1" i="0" u="none" strike="noStrike">
                          <a:solidFill>
                            <a:srgbClr val="000000"/>
                          </a:solidFill>
                          <a:effectLst/>
                          <a:latin typeface="Arial Narrow" panose="020B0606020202030204" pitchFamily="34" charset="0"/>
                        </a:rPr>
                        <a:t>FY Average Head count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sz="900" b="1" i="0" u="none" strike="noStrike">
                          <a:solidFill>
                            <a:srgbClr val="000000"/>
                          </a:solidFill>
                          <a:effectLst/>
                          <a:latin typeface="Arial Narrow" panose="020B0606020202030204" pitchFamily="34" charset="0"/>
                        </a:rPr>
                        <a:t>Annual Turnover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sz="900" b="1" i="0" u="none" strike="noStrike">
                          <a:solidFill>
                            <a:srgbClr val="000000"/>
                          </a:solidFill>
                          <a:effectLst/>
                          <a:latin typeface="Arial Narrow" panose="020B0606020202030204" pitchFamily="34" charset="0"/>
                        </a:rPr>
                        <a:t>FY22 To Date Turnover Rate</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6307"/>
                    </a:solidFill>
                  </a:tcPr>
                </a:tc>
                <a:tc>
                  <a:txBody>
                    <a:bodyPr/>
                    <a:lstStyle/>
                    <a:p>
                      <a:pPr algn="ctr" fontAlgn="ctr"/>
                      <a:r>
                        <a:rPr lang="en-US" sz="900" b="1" i="0" u="none" strike="noStrike">
                          <a:solidFill>
                            <a:srgbClr val="000000"/>
                          </a:solidFill>
                          <a:effectLst/>
                          <a:latin typeface="Arial Narrow" panose="020B0606020202030204" pitchFamily="34" charset="0"/>
                        </a:rPr>
                        <a:t>FY21 Turnover Rate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900" b="1" i="0" u="none" strike="noStrike">
                          <a:solidFill>
                            <a:srgbClr val="000000"/>
                          </a:solidFill>
                          <a:effectLst/>
                          <a:latin typeface="Arial Narrow" panose="020B0606020202030204" pitchFamily="34" charset="0"/>
                        </a:rPr>
                        <a:t>FY20  Turnover Rate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900" b="1" i="0" u="none" strike="noStrike">
                          <a:solidFill>
                            <a:srgbClr val="000000"/>
                          </a:solidFill>
                          <a:effectLst/>
                          <a:latin typeface="Arial Narrow" panose="020B0606020202030204" pitchFamily="34" charset="0"/>
                        </a:rPr>
                        <a:t>FY19  Turnover Rate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900" b="1" i="0" u="none" strike="noStrike">
                          <a:solidFill>
                            <a:srgbClr val="000000"/>
                          </a:solidFill>
                          <a:effectLst/>
                          <a:latin typeface="Arial Narrow" panose="020B0606020202030204" pitchFamily="34" charset="0"/>
                        </a:rPr>
                        <a:t>FY18  Turnover Rate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900" b="1" i="0" u="none" strike="noStrike">
                          <a:solidFill>
                            <a:srgbClr val="000000"/>
                          </a:solidFill>
                          <a:effectLst/>
                          <a:latin typeface="Arial Narrow" panose="020B0606020202030204" pitchFamily="34" charset="0"/>
                        </a:rPr>
                        <a:t>FY17  Turnover Rate</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900" b="1" i="0" u="none" strike="noStrike">
                          <a:solidFill>
                            <a:srgbClr val="000000"/>
                          </a:solidFill>
                          <a:effectLst/>
                          <a:latin typeface="Arial Narrow" panose="020B0606020202030204" pitchFamily="34" charset="0"/>
                        </a:rPr>
                        <a:t>FY16 </a:t>
                      </a:r>
                      <a:br>
                        <a:rPr lang="en-US" sz="900" b="1" i="0" u="none" strike="noStrike">
                          <a:solidFill>
                            <a:srgbClr val="000000"/>
                          </a:solidFill>
                          <a:effectLst/>
                          <a:latin typeface="Arial Narrow" panose="020B0606020202030204" pitchFamily="34" charset="0"/>
                        </a:rPr>
                      </a:br>
                      <a:r>
                        <a:rPr lang="en-US" sz="900" b="1" i="0" u="none" strike="noStrike">
                          <a:solidFill>
                            <a:srgbClr val="000000"/>
                          </a:solidFill>
                          <a:effectLst/>
                          <a:latin typeface="Arial Narrow" panose="020B0606020202030204" pitchFamily="34" charset="0"/>
                        </a:rPr>
                        <a:t>Turnover </a:t>
                      </a:r>
                      <a:br>
                        <a:rPr lang="en-US" sz="900" b="1" i="0" u="none" strike="noStrike">
                          <a:solidFill>
                            <a:srgbClr val="000000"/>
                          </a:solidFill>
                          <a:effectLst/>
                          <a:latin typeface="Arial Narrow" panose="020B0606020202030204" pitchFamily="34" charset="0"/>
                        </a:rPr>
                      </a:br>
                      <a:r>
                        <a:rPr lang="en-US" sz="900" b="1" i="0" u="none" strike="noStrike">
                          <a:solidFill>
                            <a:srgbClr val="000000"/>
                          </a:solidFill>
                          <a:effectLst/>
                          <a:latin typeface="Arial Narrow" panose="020B0606020202030204" pitchFamily="34" charset="0"/>
                        </a:rPr>
                        <a:t>Rate</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4015718439"/>
                  </a:ext>
                </a:extLst>
              </a:tr>
              <a:tr h="259063">
                <a:tc>
                  <a:txBody>
                    <a:bodyPr/>
                    <a:lstStyle/>
                    <a:p>
                      <a:pPr algn="l" fontAlgn="b"/>
                      <a:endParaRPr lang="en-US" sz="900" b="0" i="0" u="none" strike="noStrike">
                        <a:solidFill>
                          <a:srgbClr val="000000"/>
                        </a:solidFill>
                        <a:effectLst/>
                        <a:latin typeface="Arial Narrow" panose="020B0606020202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900" b="0" i="0" u="none" strike="noStrike">
                          <a:solidFill>
                            <a:srgbClr val="000000"/>
                          </a:solidFill>
                          <a:effectLst/>
                          <a:latin typeface="Calibri" panose="020F0502020204030204" pitchFamily="34" charset="0"/>
                        </a:rPr>
                        <a:t>Jul 31, 2021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2702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1533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1130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77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2.8%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1544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77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5.0%</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3.0%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3.0%</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2.9%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3.0%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084416198"/>
                  </a:ext>
                </a:extLst>
              </a:tr>
              <a:tr h="259063">
                <a:tc>
                  <a:txBody>
                    <a:bodyPr/>
                    <a:lstStyle/>
                    <a:p>
                      <a:pPr algn="l" fontAlgn="b"/>
                      <a:endParaRPr lang="en-US" sz="900" b="0" i="0" u="none" strike="noStrike">
                        <a:solidFill>
                          <a:srgbClr val="000000"/>
                        </a:solidFill>
                        <a:effectLst/>
                        <a:latin typeface="Arial Narrow" panose="020B0606020202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900" b="0" i="0" u="none" strike="noStrike">
                          <a:solidFill>
                            <a:srgbClr val="000000"/>
                          </a:solidFill>
                          <a:effectLst/>
                          <a:latin typeface="Calibri" panose="020F0502020204030204" pitchFamily="34" charset="0"/>
                        </a:rPr>
                        <a:t>Aug 31, 2021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2678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1515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1158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57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2.1%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1531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132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8.6%</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5.3%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6.1%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6.2%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3.1%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4.8%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663923821"/>
                  </a:ext>
                </a:extLst>
              </a:tr>
              <a:tr h="259063">
                <a:tc>
                  <a:txBody>
                    <a:bodyPr/>
                    <a:lstStyle/>
                    <a:p>
                      <a:pPr algn="l" fontAlgn="b"/>
                      <a:endParaRPr lang="en-US" sz="900" b="0" i="0" u="none" strike="noStrike">
                        <a:solidFill>
                          <a:srgbClr val="000000"/>
                        </a:solidFill>
                        <a:effectLst/>
                        <a:latin typeface="Arial Narrow" panose="020B0606020202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900" b="0" i="0" u="none" strike="noStrike">
                          <a:solidFill>
                            <a:srgbClr val="000000"/>
                          </a:solidFill>
                          <a:effectLst/>
                          <a:latin typeface="Calibri" panose="020F0502020204030204" pitchFamily="34" charset="0"/>
                        </a:rPr>
                        <a:t>Sep 30, 2021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2656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1522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1161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87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3.3%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1525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219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14.4%</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7.8%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8.5%</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9.9%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5.7%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8.2%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680410549"/>
                  </a:ext>
                </a:extLst>
              </a:tr>
              <a:tr h="259063">
                <a:tc>
                  <a:txBody>
                    <a:bodyPr/>
                    <a:lstStyle/>
                    <a:p>
                      <a:pPr algn="l" fontAlgn="b"/>
                      <a:endParaRPr lang="en-US" sz="900" b="0" i="0" u="none" strike="noStrike">
                        <a:solidFill>
                          <a:srgbClr val="000000"/>
                        </a:solidFill>
                        <a:effectLst/>
                        <a:latin typeface="Arial Narrow" panose="020B0606020202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900" b="0" i="0" u="none" strike="noStrike">
                          <a:solidFill>
                            <a:srgbClr val="000000"/>
                          </a:solidFill>
                          <a:effectLst/>
                          <a:latin typeface="Calibri" panose="020F0502020204030204" pitchFamily="34" charset="0"/>
                        </a:rPr>
                        <a:t>Oct 31, 2021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2679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1534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1143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63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2.4%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1526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294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19.3%</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10.6%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11.5%</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13.1%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7.7%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11.2%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429234478"/>
                  </a:ext>
                </a:extLst>
              </a:tr>
              <a:tr h="259063">
                <a:tc>
                  <a:txBody>
                    <a:bodyPr/>
                    <a:lstStyle/>
                    <a:p>
                      <a:pPr algn="l" fontAlgn="b"/>
                      <a:endParaRPr lang="en-US" sz="900" b="0" i="0" u="none" strike="noStrike">
                        <a:solidFill>
                          <a:srgbClr val="000000"/>
                        </a:solidFill>
                        <a:effectLst/>
                        <a:latin typeface="Arial Narrow" panose="020B0606020202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900" b="0" i="0" u="none" strike="noStrike">
                          <a:solidFill>
                            <a:srgbClr val="000000"/>
                          </a:solidFill>
                          <a:effectLst/>
                          <a:latin typeface="Calibri" panose="020F0502020204030204" pitchFamily="34" charset="0"/>
                        </a:rPr>
                        <a:t>Nov 30, 2021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2704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1512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1148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71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2.6%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1527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377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24.7%</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12.8%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14.6%</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15.7%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9.9%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13.3%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16.6%</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4257143071"/>
                  </a:ext>
                </a:extLst>
              </a:tr>
              <a:tr h="259063">
                <a:tc>
                  <a:txBody>
                    <a:bodyPr/>
                    <a:lstStyle/>
                    <a:p>
                      <a:pPr algn="l" fontAlgn="b"/>
                      <a:endParaRPr lang="en-US" sz="900" b="0" i="0" u="none" strike="noStrike">
                        <a:solidFill>
                          <a:srgbClr val="000000"/>
                        </a:solidFill>
                        <a:effectLst/>
                        <a:latin typeface="Arial Narrow" panose="020B0606020202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900" b="0" i="0" u="none" strike="noStrike">
                          <a:solidFill>
                            <a:srgbClr val="000000"/>
                          </a:solidFill>
                          <a:effectLst/>
                          <a:latin typeface="Calibri" panose="020F0502020204030204" pitchFamily="34" charset="0"/>
                        </a:rPr>
                        <a:t>Dec 31, 2021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2683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1504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1175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49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1523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432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28.4%</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14.7%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16.5%</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18.2%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12.1%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15.1%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20.1%</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354124725"/>
                  </a:ext>
                </a:extLst>
              </a:tr>
              <a:tr h="259063">
                <a:tc>
                  <a:txBody>
                    <a:bodyPr/>
                    <a:lstStyle/>
                    <a:p>
                      <a:pPr algn="l" fontAlgn="b"/>
                      <a:endParaRPr lang="en-US" sz="900" b="0" i="0" u="none" strike="noStrike">
                        <a:solidFill>
                          <a:srgbClr val="000000"/>
                        </a:solidFill>
                        <a:effectLst/>
                        <a:latin typeface="Arial Narrow" panose="020B0606020202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900" b="0" i="0" u="none" strike="noStrike">
                          <a:solidFill>
                            <a:srgbClr val="000000"/>
                          </a:solidFill>
                          <a:effectLst/>
                          <a:latin typeface="Calibri" panose="020F0502020204030204" pitchFamily="34" charset="0"/>
                        </a:rPr>
                        <a:t>Jan 31, 2022</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2676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1501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1181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54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2.0%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1519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502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33.0%</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16.4%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19.1%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21.9%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14.8%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16.9%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21.0%</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414884155"/>
                  </a:ext>
                </a:extLst>
              </a:tr>
              <a:tr h="259063">
                <a:tc>
                  <a:txBody>
                    <a:bodyPr/>
                    <a:lstStyle/>
                    <a:p>
                      <a:pPr algn="l" fontAlgn="b"/>
                      <a:endParaRPr lang="en-US" sz="900" b="0" i="0" u="none" strike="noStrike">
                        <a:solidFill>
                          <a:srgbClr val="000000"/>
                        </a:solidFill>
                        <a:effectLst/>
                        <a:latin typeface="Arial Narrow" panose="020B0606020202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900" b="0" i="0" u="none" strike="noStrike">
                          <a:solidFill>
                            <a:srgbClr val="000000"/>
                          </a:solidFill>
                          <a:effectLst/>
                          <a:latin typeface="Calibri" panose="020F0502020204030204" pitchFamily="34" charset="0"/>
                        </a:rPr>
                        <a:t>Feb 28, 2022</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2680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1505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1178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55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2.1%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1517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568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dirty="0">
                          <a:solidFill>
                            <a:srgbClr val="000000"/>
                          </a:solidFill>
                          <a:effectLst/>
                          <a:latin typeface="Calibri" panose="020F0502020204030204" pitchFamily="34" charset="0"/>
                        </a:rPr>
                        <a:t>37.4%</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18.3%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22.4%</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24.7%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16.7%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19.3%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23.7%</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370292081"/>
                  </a:ext>
                </a:extLst>
              </a:tr>
              <a:tr h="259063">
                <a:tc>
                  <a:txBody>
                    <a:bodyPr/>
                    <a:lstStyle/>
                    <a:p>
                      <a:pPr algn="l" fontAlgn="b"/>
                      <a:endParaRPr lang="en-US" sz="900" b="0" i="0" u="none" strike="noStrike">
                        <a:solidFill>
                          <a:srgbClr val="000000"/>
                        </a:solidFill>
                        <a:effectLst/>
                        <a:latin typeface="Arial Narrow" panose="020B0606020202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900" b="0" i="0" u="none" strike="noStrike">
                          <a:solidFill>
                            <a:srgbClr val="000000"/>
                          </a:solidFill>
                          <a:effectLst/>
                          <a:latin typeface="Calibri" panose="020F0502020204030204" pitchFamily="34" charset="0"/>
                        </a:rPr>
                        <a:t>Mar 31, 2022</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21.0%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24.7%</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27.2%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19.8%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21.7%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26.0%</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683835334"/>
                  </a:ext>
                </a:extLst>
              </a:tr>
              <a:tr h="259063">
                <a:tc>
                  <a:txBody>
                    <a:bodyPr/>
                    <a:lstStyle/>
                    <a:p>
                      <a:pPr algn="l" fontAlgn="b"/>
                      <a:endParaRPr lang="en-US" sz="900" b="0" i="0" u="none" strike="noStrike">
                        <a:solidFill>
                          <a:srgbClr val="000000"/>
                        </a:solidFill>
                        <a:effectLst/>
                        <a:latin typeface="Arial Narrow" panose="020B0606020202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900" b="0" i="0" u="none" strike="noStrike">
                          <a:solidFill>
                            <a:srgbClr val="000000"/>
                          </a:solidFill>
                          <a:effectLst/>
                          <a:latin typeface="Calibri" panose="020F0502020204030204" pitchFamily="34" charset="0"/>
                        </a:rPr>
                        <a:t>Apr 30, 2022</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23.9%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26.2%</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29.5%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22.2%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24.0%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29.0%</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822578878"/>
                  </a:ext>
                </a:extLst>
              </a:tr>
              <a:tr h="259063">
                <a:tc>
                  <a:txBody>
                    <a:bodyPr/>
                    <a:lstStyle/>
                    <a:p>
                      <a:pPr algn="l" fontAlgn="b"/>
                      <a:endParaRPr lang="en-US" sz="900" b="0" i="0" u="none" strike="noStrike">
                        <a:solidFill>
                          <a:srgbClr val="000000"/>
                        </a:solidFill>
                        <a:effectLst/>
                        <a:latin typeface="Arial Narrow" panose="020B0606020202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900" b="0" i="0" u="none" strike="noStrike">
                          <a:solidFill>
                            <a:srgbClr val="000000"/>
                          </a:solidFill>
                          <a:effectLst/>
                          <a:latin typeface="Calibri" panose="020F0502020204030204" pitchFamily="34" charset="0"/>
                        </a:rPr>
                        <a:t>May 31, 2022</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26.7%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28.1%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31.7%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25.50%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28.7%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32.9%</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4059491941"/>
                  </a:ext>
                </a:extLst>
              </a:tr>
              <a:tr h="259063">
                <a:tc>
                  <a:txBody>
                    <a:bodyPr/>
                    <a:lstStyle/>
                    <a:p>
                      <a:pPr algn="l" fontAlgn="b"/>
                      <a:endParaRPr lang="en-US" sz="900" b="0" i="0" u="none" strike="noStrike">
                        <a:solidFill>
                          <a:srgbClr val="000000"/>
                        </a:solidFill>
                        <a:effectLst/>
                        <a:latin typeface="Arial Narrow" panose="020B0606020202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900" b="0" i="0" u="none" strike="noStrike">
                          <a:solidFill>
                            <a:srgbClr val="000000"/>
                          </a:solidFill>
                          <a:effectLst/>
                          <a:latin typeface="Calibri" panose="020F0502020204030204" pitchFamily="34" charset="0"/>
                        </a:rPr>
                        <a:t>Jun 30, 2022</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30.6%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29.1%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34.8%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27.47%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29.1%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Calibri" panose="020F0502020204030204" pitchFamily="34" charset="0"/>
                        </a:rPr>
                        <a:t>36.5%</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6008110"/>
                  </a:ext>
                </a:extLst>
              </a:tr>
            </a:tbl>
          </a:graphicData>
        </a:graphic>
      </p:graphicFrame>
    </p:spTree>
    <p:extLst>
      <p:ext uri="{BB962C8B-B14F-4D97-AF65-F5344CB8AC3E}">
        <p14:creationId xmlns:p14="http://schemas.microsoft.com/office/powerpoint/2010/main" val="2816569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A8A6F62-7FAB-4DA9-AF7D-6E079BA8CB2A}"/>
              </a:ext>
            </a:extLst>
          </p:cNvPr>
          <p:cNvGraphicFramePr>
            <a:graphicFrameLocks noGrp="1"/>
          </p:cNvGraphicFramePr>
          <p:nvPr/>
        </p:nvGraphicFramePr>
        <p:xfrm>
          <a:off x="1518407" y="687897"/>
          <a:ext cx="9169169" cy="5541810"/>
        </p:xfrm>
        <a:graphic>
          <a:graphicData uri="http://schemas.openxmlformats.org/drawingml/2006/table">
            <a:tbl>
              <a:tblPr/>
              <a:tblGrid>
                <a:gridCol w="59911">
                  <a:extLst>
                    <a:ext uri="{9D8B030D-6E8A-4147-A177-3AD203B41FA5}">
                      <a16:colId xmlns:a16="http://schemas.microsoft.com/office/drawing/2014/main" val="2111031627"/>
                    </a:ext>
                  </a:extLst>
                </a:gridCol>
                <a:gridCol w="847307">
                  <a:extLst>
                    <a:ext uri="{9D8B030D-6E8A-4147-A177-3AD203B41FA5}">
                      <a16:colId xmlns:a16="http://schemas.microsoft.com/office/drawing/2014/main" val="1820587122"/>
                    </a:ext>
                  </a:extLst>
                </a:gridCol>
                <a:gridCol w="547754">
                  <a:extLst>
                    <a:ext uri="{9D8B030D-6E8A-4147-A177-3AD203B41FA5}">
                      <a16:colId xmlns:a16="http://schemas.microsoft.com/office/drawing/2014/main" val="4144382255"/>
                    </a:ext>
                  </a:extLst>
                </a:gridCol>
                <a:gridCol w="502108">
                  <a:extLst>
                    <a:ext uri="{9D8B030D-6E8A-4147-A177-3AD203B41FA5}">
                      <a16:colId xmlns:a16="http://schemas.microsoft.com/office/drawing/2014/main" val="452692732"/>
                    </a:ext>
                  </a:extLst>
                </a:gridCol>
                <a:gridCol w="490696">
                  <a:extLst>
                    <a:ext uri="{9D8B030D-6E8A-4147-A177-3AD203B41FA5}">
                      <a16:colId xmlns:a16="http://schemas.microsoft.com/office/drawing/2014/main" val="3320598369"/>
                    </a:ext>
                  </a:extLst>
                </a:gridCol>
                <a:gridCol w="547754">
                  <a:extLst>
                    <a:ext uri="{9D8B030D-6E8A-4147-A177-3AD203B41FA5}">
                      <a16:colId xmlns:a16="http://schemas.microsoft.com/office/drawing/2014/main" val="2370289760"/>
                    </a:ext>
                  </a:extLst>
                </a:gridCol>
                <a:gridCol w="524930">
                  <a:extLst>
                    <a:ext uri="{9D8B030D-6E8A-4147-A177-3AD203B41FA5}">
                      <a16:colId xmlns:a16="http://schemas.microsoft.com/office/drawing/2014/main" val="3111315905"/>
                    </a:ext>
                  </a:extLst>
                </a:gridCol>
                <a:gridCol w="639045">
                  <a:extLst>
                    <a:ext uri="{9D8B030D-6E8A-4147-A177-3AD203B41FA5}">
                      <a16:colId xmlns:a16="http://schemas.microsoft.com/office/drawing/2014/main" val="4173820013"/>
                    </a:ext>
                  </a:extLst>
                </a:gridCol>
                <a:gridCol w="524930">
                  <a:extLst>
                    <a:ext uri="{9D8B030D-6E8A-4147-A177-3AD203B41FA5}">
                      <a16:colId xmlns:a16="http://schemas.microsoft.com/office/drawing/2014/main" val="1982745629"/>
                    </a:ext>
                  </a:extLst>
                </a:gridCol>
                <a:gridCol w="661869">
                  <a:extLst>
                    <a:ext uri="{9D8B030D-6E8A-4147-A177-3AD203B41FA5}">
                      <a16:colId xmlns:a16="http://schemas.microsoft.com/office/drawing/2014/main" val="4263832615"/>
                    </a:ext>
                  </a:extLst>
                </a:gridCol>
                <a:gridCol w="661869">
                  <a:extLst>
                    <a:ext uri="{9D8B030D-6E8A-4147-A177-3AD203B41FA5}">
                      <a16:colId xmlns:a16="http://schemas.microsoft.com/office/drawing/2014/main" val="3573876393"/>
                    </a:ext>
                  </a:extLst>
                </a:gridCol>
                <a:gridCol w="641899">
                  <a:extLst>
                    <a:ext uri="{9D8B030D-6E8A-4147-A177-3AD203B41FA5}">
                      <a16:colId xmlns:a16="http://schemas.microsoft.com/office/drawing/2014/main" val="4236568826"/>
                    </a:ext>
                  </a:extLst>
                </a:gridCol>
                <a:gridCol w="641899">
                  <a:extLst>
                    <a:ext uri="{9D8B030D-6E8A-4147-A177-3AD203B41FA5}">
                      <a16:colId xmlns:a16="http://schemas.microsoft.com/office/drawing/2014/main" val="2697264998"/>
                    </a:ext>
                  </a:extLst>
                </a:gridCol>
                <a:gridCol w="641899">
                  <a:extLst>
                    <a:ext uri="{9D8B030D-6E8A-4147-A177-3AD203B41FA5}">
                      <a16:colId xmlns:a16="http://schemas.microsoft.com/office/drawing/2014/main" val="264085270"/>
                    </a:ext>
                  </a:extLst>
                </a:gridCol>
                <a:gridCol w="641899">
                  <a:extLst>
                    <a:ext uri="{9D8B030D-6E8A-4147-A177-3AD203B41FA5}">
                      <a16:colId xmlns:a16="http://schemas.microsoft.com/office/drawing/2014/main" val="822904963"/>
                    </a:ext>
                  </a:extLst>
                </a:gridCol>
                <a:gridCol w="593400">
                  <a:extLst>
                    <a:ext uri="{9D8B030D-6E8A-4147-A177-3AD203B41FA5}">
                      <a16:colId xmlns:a16="http://schemas.microsoft.com/office/drawing/2014/main" val="3725296762"/>
                    </a:ext>
                  </a:extLst>
                </a:gridCol>
              </a:tblGrid>
              <a:tr h="322293">
                <a:tc>
                  <a:txBody>
                    <a:bodyPr/>
                    <a:lstStyle/>
                    <a:p>
                      <a:pPr algn="l" fontAlgn="ctr"/>
                      <a:endParaRPr lang="en-US" sz="900" b="0" i="0" u="none" strike="noStrike">
                        <a:solidFill>
                          <a:srgbClr val="000000"/>
                        </a:solidFill>
                        <a:effectLst/>
                        <a:latin typeface="Arial Narrow" panose="020B0606020202030204" pitchFamily="34" charset="0"/>
                      </a:endParaRPr>
                    </a:p>
                  </a:txBody>
                  <a:tcPr marL="0" marR="0" marT="0" marB="0" anchor="ctr">
                    <a:lnL>
                      <a:noFill/>
                    </a:lnL>
                    <a:lnR w="12700" cap="flat" cmpd="sng" algn="ctr">
                      <a:solidFill>
                        <a:srgbClr val="000000"/>
                      </a:solidFill>
                      <a:prstDash val="solid"/>
                      <a:round/>
                      <a:headEnd type="none" w="med" len="med"/>
                      <a:tailEnd type="none" w="med" len="med"/>
                    </a:lnR>
                    <a:lnT>
                      <a:noFill/>
                    </a:lnT>
                    <a:lnB>
                      <a:noFill/>
                    </a:lnB>
                  </a:tcPr>
                </a:tc>
                <a:tc gridSpan="15">
                  <a:txBody>
                    <a:bodyPr/>
                    <a:lstStyle/>
                    <a:p>
                      <a:pPr algn="ctr" fontAlgn="ctr"/>
                      <a:r>
                        <a:rPr lang="en-US" sz="1000" b="1" i="0" u="none" strike="noStrike" dirty="0">
                          <a:solidFill>
                            <a:srgbClr val="000000"/>
                          </a:solidFill>
                          <a:effectLst/>
                          <a:latin typeface="Arial Narrow" panose="020B0606020202030204" pitchFamily="34" charset="0"/>
                        </a:rPr>
                        <a:t>Division of Family &amp; Children Services (Child Welfare)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4643060"/>
                  </a:ext>
                </a:extLst>
              </a:tr>
              <a:tr h="221577">
                <a:tc>
                  <a:txBody>
                    <a:bodyPr/>
                    <a:lstStyle/>
                    <a:p>
                      <a:pPr algn="l" fontAlgn="b"/>
                      <a:endParaRPr lang="en-US" sz="900" b="0" i="0" u="none" strike="noStrike">
                        <a:solidFill>
                          <a:srgbClr val="000000"/>
                        </a:solidFill>
                        <a:effectLst/>
                        <a:latin typeface="Arial Narrow" panose="020B0606020202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gridSpan="15">
                  <a:txBody>
                    <a:bodyPr/>
                    <a:lstStyle/>
                    <a:p>
                      <a:pPr algn="ctr" fontAlgn="ctr"/>
                      <a:r>
                        <a:rPr lang="en-US" sz="1800" b="1" i="0" u="none" strike="noStrike" dirty="0">
                          <a:solidFill>
                            <a:srgbClr val="000000"/>
                          </a:solidFill>
                          <a:effectLst/>
                          <a:latin typeface="Arial Narrow" panose="020B0606020202030204" pitchFamily="34" charset="0"/>
                        </a:rPr>
                        <a:t>Social Services Specialist Supervisors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09064168"/>
                  </a:ext>
                </a:extLst>
              </a:tr>
              <a:tr h="221577">
                <a:tc>
                  <a:txBody>
                    <a:bodyPr/>
                    <a:lstStyle/>
                    <a:p>
                      <a:pPr algn="l" fontAlgn="b"/>
                      <a:endParaRPr lang="en-US" sz="900" b="0" i="0" u="none" strike="noStrike">
                        <a:solidFill>
                          <a:srgbClr val="000000"/>
                        </a:solidFill>
                        <a:effectLst/>
                        <a:latin typeface="Arial Narrow" panose="020B0606020202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gridSpan="15">
                  <a:txBody>
                    <a:bodyPr/>
                    <a:lstStyle/>
                    <a:p>
                      <a:pPr algn="ctr" fontAlgn="b"/>
                      <a:r>
                        <a:rPr lang="en-US" sz="1000" b="1" i="0" u="none" strike="noStrike" dirty="0">
                          <a:solidFill>
                            <a:srgbClr val="000000"/>
                          </a:solidFill>
                          <a:effectLst/>
                          <a:latin typeface="Arial Narrow" panose="020B0606020202030204" pitchFamily="34" charset="0"/>
                        </a:rPr>
                        <a:t>Turnover Summary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41873960"/>
                  </a:ext>
                </a:extLst>
              </a:tr>
              <a:tr h="221577">
                <a:tc>
                  <a:txBody>
                    <a:bodyPr/>
                    <a:lstStyle/>
                    <a:p>
                      <a:pPr algn="l" fontAlgn="b"/>
                      <a:endParaRPr lang="en-US" sz="900" b="0" i="0" u="none" strike="noStrike">
                        <a:solidFill>
                          <a:srgbClr val="000000"/>
                        </a:solidFill>
                        <a:effectLst/>
                        <a:latin typeface="Arial Narrow" panose="020B0606020202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gridSpan="15">
                  <a:txBody>
                    <a:bodyPr/>
                    <a:lstStyle/>
                    <a:p>
                      <a:pPr algn="ctr" fontAlgn="b"/>
                      <a:r>
                        <a:rPr lang="en-US" sz="1400" b="1" i="0" u="none" strike="noStrike" dirty="0">
                          <a:solidFill>
                            <a:srgbClr val="000000"/>
                          </a:solidFill>
                          <a:effectLst/>
                          <a:latin typeface="Arial Narrow" panose="020B0606020202030204" pitchFamily="34" charset="0"/>
                        </a:rPr>
                        <a:t>February 2022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43137110"/>
                  </a:ext>
                </a:extLst>
              </a:tr>
              <a:tr h="231648">
                <a:tc>
                  <a:txBody>
                    <a:bodyPr/>
                    <a:lstStyle/>
                    <a:p>
                      <a:pPr algn="l" fontAlgn="b"/>
                      <a:endParaRPr lang="en-US" sz="900" b="0" i="0" u="none" strike="noStrike">
                        <a:solidFill>
                          <a:srgbClr val="000000"/>
                        </a:solidFill>
                        <a:effectLst/>
                        <a:latin typeface="Arial Narrow" panose="020B0606020202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gridSpan="15">
                  <a:txBody>
                    <a:bodyPr/>
                    <a:lstStyle/>
                    <a:p>
                      <a:pPr algn="ctr" fontAlgn="b"/>
                      <a:r>
                        <a:rPr lang="en-US" sz="1000" b="1" i="0" u="none" strike="noStrike" dirty="0">
                          <a:solidFill>
                            <a:srgbClr val="000000"/>
                          </a:solidFill>
                          <a:effectLst/>
                          <a:latin typeface="Arial Narrow" panose="020B0606020202030204" pitchFamily="34" charset="0"/>
                        </a:rPr>
                        <a:t>FY22 Summary Data</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74939779"/>
                  </a:ext>
                </a:extLst>
              </a:tr>
              <a:tr h="231648">
                <a:tc gridSpan="15">
                  <a:txBody>
                    <a:bodyPr/>
                    <a:lstStyle/>
                    <a:p>
                      <a:pPr algn="ctr" fontAlgn="ctr"/>
                      <a:r>
                        <a:rPr lang="en-US" sz="900" b="0" i="0" u="none" strike="noStrike">
                          <a:solidFill>
                            <a:srgbClr val="000000"/>
                          </a:solidFill>
                          <a:effectLst/>
                          <a:latin typeface="Arial Narrow" panose="020B0606020202030204" pitchFamily="34" charset="0"/>
                        </a:rPr>
                        <a:t>Consist of Job Code:  SSP073</a:t>
                      </a:r>
                    </a:p>
                  </a:txBody>
                  <a:tcPr marL="0" marR="0" marT="0" marB="0"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900" b="0" i="0" u="none" strike="noStrike">
                        <a:solidFill>
                          <a:srgbClr val="000000"/>
                        </a:solidFill>
                        <a:effectLst/>
                        <a:latin typeface="Arial Narrow" panose="020B0606020202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9075203"/>
                  </a:ext>
                </a:extLst>
              </a:tr>
              <a:tr h="896379">
                <a:tc>
                  <a:txBody>
                    <a:bodyPr/>
                    <a:lstStyle/>
                    <a:p>
                      <a:pPr algn="ctr" fontAlgn="ctr"/>
                      <a:endParaRPr lang="en-US" sz="900" b="0" i="0" u="none" strike="noStrike">
                        <a:solidFill>
                          <a:srgbClr val="000000"/>
                        </a:solidFill>
                        <a:effectLst/>
                        <a:latin typeface="Arial Narrow" panose="020B0606020202030204" pitchFamily="34" charset="0"/>
                      </a:endParaRPr>
                    </a:p>
                  </a:txBody>
                  <a:tcPr marL="0" marR="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900" b="1" i="0" u="none" strike="noStrike">
                          <a:solidFill>
                            <a:srgbClr val="000000"/>
                          </a:solidFill>
                          <a:effectLst/>
                          <a:latin typeface="Arial Narrow" panose="020B0606020202030204" pitchFamily="34" charset="0"/>
                        </a:rPr>
                        <a:t>Month</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sz="900" b="1" i="0" u="none" strike="noStrike">
                          <a:solidFill>
                            <a:srgbClr val="000000"/>
                          </a:solidFill>
                          <a:effectLst/>
                          <a:latin typeface="Arial Narrow" panose="020B0606020202030204" pitchFamily="34" charset="0"/>
                        </a:rPr>
                        <a:t>Total Positions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sz="900" b="1" i="0" u="none" strike="noStrike">
                          <a:solidFill>
                            <a:srgbClr val="000000"/>
                          </a:solidFill>
                          <a:effectLst/>
                          <a:latin typeface="Arial Narrow" panose="020B0606020202030204" pitchFamily="34" charset="0"/>
                        </a:rPr>
                        <a:t>Average Head count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sz="900" b="1" i="0" u="none" strike="noStrike">
                          <a:solidFill>
                            <a:srgbClr val="000000"/>
                          </a:solidFill>
                          <a:effectLst/>
                          <a:latin typeface="Arial Narrow" panose="020B0606020202030204" pitchFamily="34" charset="0"/>
                        </a:rPr>
                        <a:t>Total Vacant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sz="900" b="1" i="0" u="none" strike="noStrike">
                          <a:solidFill>
                            <a:srgbClr val="000000"/>
                          </a:solidFill>
                          <a:effectLst/>
                          <a:latin typeface="Arial Narrow" panose="020B0606020202030204" pitchFamily="34" charset="0"/>
                        </a:rPr>
                        <a:t>Total Turnover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sz="900" b="1" i="0" u="none" strike="noStrike">
                          <a:solidFill>
                            <a:srgbClr val="000000"/>
                          </a:solidFill>
                          <a:effectLst/>
                          <a:latin typeface="Arial Narrow" panose="020B0606020202030204" pitchFamily="34" charset="0"/>
                        </a:rPr>
                        <a:t>Monthly Turnover Rate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sz="900" b="1" i="0" u="none" strike="noStrike">
                          <a:solidFill>
                            <a:srgbClr val="000000"/>
                          </a:solidFill>
                          <a:effectLst/>
                          <a:latin typeface="Arial Narrow" panose="020B0606020202030204" pitchFamily="34" charset="0"/>
                        </a:rPr>
                        <a:t>FY Average Head count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sz="900" b="1" i="0" u="none" strike="noStrike">
                          <a:solidFill>
                            <a:srgbClr val="000000"/>
                          </a:solidFill>
                          <a:effectLst/>
                          <a:latin typeface="Arial Narrow" panose="020B0606020202030204" pitchFamily="34" charset="0"/>
                        </a:rPr>
                        <a:t>Annual Turnover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sz="900" b="1" i="0" u="none" strike="noStrike">
                          <a:solidFill>
                            <a:srgbClr val="000000"/>
                          </a:solidFill>
                          <a:effectLst/>
                          <a:latin typeface="Arial Narrow" panose="020B0606020202030204" pitchFamily="34" charset="0"/>
                        </a:rPr>
                        <a:t>FY22 To Date Turnover Rate</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6307"/>
                    </a:solidFill>
                  </a:tcPr>
                </a:tc>
                <a:tc>
                  <a:txBody>
                    <a:bodyPr/>
                    <a:lstStyle/>
                    <a:p>
                      <a:pPr algn="ctr" fontAlgn="ctr"/>
                      <a:r>
                        <a:rPr lang="en-US" sz="900" b="1" i="0" u="none" strike="noStrike">
                          <a:solidFill>
                            <a:srgbClr val="000000"/>
                          </a:solidFill>
                          <a:effectLst/>
                          <a:latin typeface="Arial Narrow" panose="020B0606020202030204" pitchFamily="34" charset="0"/>
                        </a:rPr>
                        <a:t>FY21 Turnover Rate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900" b="1" i="0" u="none" strike="noStrike">
                          <a:solidFill>
                            <a:srgbClr val="000000"/>
                          </a:solidFill>
                          <a:effectLst/>
                          <a:latin typeface="Arial Narrow" panose="020B0606020202030204" pitchFamily="34" charset="0"/>
                        </a:rPr>
                        <a:t>FY20  Turnover Rate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900" b="1" i="0" u="none" strike="noStrike">
                          <a:solidFill>
                            <a:srgbClr val="000000"/>
                          </a:solidFill>
                          <a:effectLst/>
                          <a:latin typeface="Arial Narrow" panose="020B0606020202030204" pitchFamily="34" charset="0"/>
                        </a:rPr>
                        <a:t>FY19  Turnover Rate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900" b="1" i="0" u="none" strike="noStrike">
                          <a:solidFill>
                            <a:srgbClr val="000000"/>
                          </a:solidFill>
                          <a:effectLst/>
                          <a:latin typeface="Arial Narrow" panose="020B0606020202030204" pitchFamily="34" charset="0"/>
                        </a:rPr>
                        <a:t>FY18  Turnover Rate</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900" b="1" i="0" u="none" strike="noStrike">
                          <a:solidFill>
                            <a:srgbClr val="000000"/>
                          </a:solidFill>
                          <a:effectLst/>
                          <a:latin typeface="Arial Narrow" panose="020B0606020202030204" pitchFamily="34" charset="0"/>
                        </a:rPr>
                        <a:t>FY17  Turnover Rate</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900" b="1" i="0" u="none" strike="noStrike">
                          <a:solidFill>
                            <a:srgbClr val="000000"/>
                          </a:solidFill>
                          <a:effectLst/>
                          <a:latin typeface="Arial Narrow" panose="020B0606020202030204" pitchFamily="34" charset="0"/>
                        </a:rPr>
                        <a:t>FY16  Turnover Rate</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424529010"/>
                  </a:ext>
                </a:extLst>
              </a:tr>
              <a:tr h="261864">
                <a:tc>
                  <a:txBody>
                    <a:bodyPr/>
                    <a:lstStyle/>
                    <a:p>
                      <a:pPr algn="l" fontAlgn="b"/>
                      <a:endParaRPr lang="en-US" sz="900" b="0" i="0" u="none" strike="noStrike">
                        <a:solidFill>
                          <a:srgbClr val="000000"/>
                        </a:solidFill>
                        <a:effectLst/>
                        <a:latin typeface="Arial Narrow" panose="020B0606020202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900" b="0" i="0" u="none" strike="noStrike">
                          <a:solidFill>
                            <a:srgbClr val="000000"/>
                          </a:solidFill>
                          <a:effectLst/>
                          <a:latin typeface="Calibri" panose="020F0502020204030204" pitchFamily="34" charset="0"/>
                        </a:rPr>
                        <a:t>Jul 31, 2021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615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433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194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427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1.2%</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1.7%</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2.7%</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681666391"/>
                  </a:ext>
                </a:extLst>
              </a:tr>
              <a:tr h="261864">
                <a:tc>
                  <a:txBody>
                    <a:bodyPr/>
                    <a:lstStyle/>
                    <a:p>
                      <a:pPr algn="l" fontAlgn="b"/>
                      <a:endParaRPr lang="en-US" sz="900" b="0" i="0" u="none" strike="noStrike">
                        <a:solidFill>
                          <a:srgbClr val="000000"/>
                        </a:solidFill>
                        <a:effectLst/>
                        <a:latin typeface="Arial Narrow" panose="020B0606020202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900" b="0" i="0" u="none" strike="noStrike">
                          <a:solidFill>
                            <a:srgbClr val="000000"/>
                          </a:solidFill>
                          <a:effectLst/>
                          <a:latin typeface="Calibri" panose="020F0502020204030204" pitchFamily="34" charset="0"/>
                        </a:rPr>
                        <a:t>Aug 31, 2021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626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437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188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432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3.2%</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2.6%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2.9%</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3.1%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2.0%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2.1%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4.8%</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4061488905"/>
                  </a:ext>
                </a:extLst>
              </a:tr>
              <a:tr h="261864">
                <a:tc>
                  <a:txBody>
                    <a:bodyPr/>
                    <a:lstStyle/>
                    <a:p>
                      <a:pPr algn="l" fontAlgn="b"/>
                      <a:endParaRPr lang="en-US" sz="900" b="0" i="0" u="none" strike="noStrike">
                        <a:solidFill>
                          <a:srgbClr val="000000"/>
                        </a:solidFill>
                        <a:effectLst/>
                        <a:latin typeface="Arial Narrow" panose="020B0606020202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900" b="0" i="0" u="none" strike="noStrike">
                          <a:solidFill>
                            <a:srgbClr val="000000"/>
                          </a:solidFill>
                          <a:effectLst/>
                          <a:latin typeface="Calibri" panose="020F0502020204030204" pitchFamily="34" charset="0"/>
                        </a:rPr>
                        <a:t>Sep 30, 2021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631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436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189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2.7%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433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31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7.2%</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3.0%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5.9%</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5.1%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2.8%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4.2%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7.0%</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4080657095"/>
                  </a:ext>
                </a:extLst>
              </a:tr>
              <a:tr h="261864">
                <a:tc>
                  <a:txBody>
                    <a:bodyPr/>
                    <a:lstStyle/>
                    <a:p>
                      <a:pPr algn="l" fontAlgn="b"/>
                      <a:endParaRPr lang="en-US" sz="900" b="0" i="0" u="none" strike="noStrike">
                        <a:solidFill>
                          <a:srgbClr val="000000"/>
                        </a:solidFill>
                        <a:effectLst/>
                        <a:latin typeface="Arial Narrow" panose="020B0606020202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900" b="0" i="0" u="none" strike="noStrike">
                          <a:solidFill>
                            <a:srgbClr val="000000"/>
                          </a:solidFill>
                          <a:effectLst/>
                          <a:latin typeface="Calibri" panose="020F0502020204030204" pitchFamily="34" charset="0"/>
                        </a:rPr>
                        <a:t>Oct 31, 2021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637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431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195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434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40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9.2%</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4.1%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6.7%</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6.0%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4.2%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5.7%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8.7%</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19259833"/>
                  </a:ext>
                </a:extLst>
              </a:tr>
              <a:tr h="261864">
                <a:tc>
                  <a:txBody>
                    <a:bodyPr/>
                    <a:lstStyle/>
                    <a:p>
                      <a:pPr algn="l" fontAlgn="b"/>
                      <a:endParaRPr lang="en-US" sz="900" b="0" i="0" u="none" strike="noStrike">
                        <a:solidFill>
                          <a:srgbClr val="000000"/>
                        </a:solidFill>
                        <a:effectLst/>
                        <a:latin typeface="Arial Narrow" panose="020B0606020202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900" b="0" i="0" u="none" strike="noStrike">
                          <a:solidFill>
                            <a:srgbClr val="000000"/>
                          </a:solidFill>
                          <a:effectLst/>
                          <a:latin typeface="Calibri" panose="020F0502020204030204" pitchFamily="34" charset="0"/>
                        </a:rPr>
                        <a:t>Nov 30, 2021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607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437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203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432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47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10.9%</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5.1%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8.1%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7.2%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4.7%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6.8%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8.5%</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468723299"/>
                  </a:ext>
                </a:extLst>
              </a:tr>
              <a:tr h="261864">
                <a:tc>
                  <a:txBody>
                    <a:bodyPr/>
                    <a:lstStyle/>
                    <a:p>
                      <a:pPr algn="l" fontAlgn="b"/>
                      <a:endParaRPr lang="en-US" sz="900" b="0" i="0" u="none" strike="noStrike">
                        <a:solidFill>
                          <a:srgbClr val="000000"/>
                        </a:solidFill>
                        <a:effectLst/>
                        <a:latin typeface="Arial Narrow" panose="020B0606020202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900" b="0" i="0" u="none" strike="noStrike">
                          <a:solidFill>
                            <a:srgbClr val="000000"/>
                          </a:solidFill>
                          <a:effectLst/>
                          <a:latin typeface="Calibri" panose="020F0502020204030204" pitchFamily="34" charset="0"/>
                        </a:rPr>
                        <a:t>Dec 31, 2021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614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454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181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0.8%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435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52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12.0%</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6.6%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8.5%</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7.7%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4.9%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8.3%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10.6%</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363785352"/>
                  </a:ext>
                </a:extLst>
              </a:tr>
              <a:tr h="261864">
                <a:tc>
                  <a:txBody>
                    <a:bodyPr/>
                    <a:lstStyle/>
                    <a:p>
                      <a:pPr algn="l" fontAlgn="b"/>
                      <a:endParaRPr lang="en-US" sz="900" b="0" i="0" u="none" strike="noStrike">
                        <a:solidFill>
                          <a:srgbClr val="000000"/>
                        </a:solidFill>
                        <a:effectLst/>
                        <a:latin typeface="Arial Narrow" panose="020B0606020202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900" b="0" i="0" u="none" strike="noStrike">
                          <a:solidFill>
                            <a:srgbClr val="000000"/>
                          </a:solidFill>
                          <a:effectLst/>
                          <a:latin typeface="Calibri" panose="020F0502020204030204" pitchFamily="34" charset="0"/>
                        </a:rPr>
                        <a:t>Jan 31, 2022</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630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458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167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438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63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14.4%</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7.3%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9.3%</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10.0%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5.9%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8.7%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10.9%</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908716761"/>
                  </a:ext>
                </a:extLst>
              </a:tr>
              <a:tr h="261864">
                <a:tc>
                  <a:txBody>
                    <a:bodyPr/>
                    <a:lstStyle/>
                    <a:p>
                      <a:pPr algn="l" fontAlgn="b"/>
                      <a:endParaRPr lang="en-US" sz="900" b="0" i="0" u="none" strike="noStrike">
                        <a:solidFill>
                          <a:srgbClr val="000000"/>
                        </a:solidFill>
                        <a:effectLst/>
                        <a:latin typeface="Arial Narrow" panose="020B0606020202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900" b="0" i="0" u="none" strike="noStrike">
                          <a:solidFill>
                            <a:srgbClr val="000000"/>
                          </a:solidFill>
                          <a:effectLst/>
                          <a:latin typeface="Calibri" panose="020F0502020204030204" pitchFamily="34" charset="0"/>
                        </a:rPr>
                        <a:t>Feb 28, 2022</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620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458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171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440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71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16.1%</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8.1%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10.7%</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11.9%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7.5%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10.4%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13.2%</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920196528"/>
                  </a:ext>
                </a:extLst>
              </a:tr>
              <a:tr h="261864">
                <a:tc>
                  <a:txBody>
                    <a:bodyPr/>
                    <a:lstStyle/>
                    <a:p>
                      <a:pPr algn="l" fontAlgn="b"/>
                      <a:endParaRPr lang="en-US" sz="900" b="0" i="0" u="none" strike="noStrike">
                        <a:solidFill>
                          <a:srgbClr val="000000"/>
                        </a:solidFill>
                        <a:effectLst/>
                        <a:latin typeface="Arial Narrow" panose="020B0606020202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900" b="0" i="0" u="none" strike="noStrike">
                          <a:solidFill>
                            <a:srgbClr val="000000"/>
                          </a:solidFill>
                          <a:effectLst/>
                          <a:latin typeface="Calibri" panose="020F0502020204030204" pitchFamily="34" charset="0"/>
                        </a:rPr>
                        <a:t>Mar 31, 2022</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9.0%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12.1%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12.9%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8.8%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11.6%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13.7%</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710702627"/>
                  </a:ext>
                </a:extLst>
              </a:tr>
              <a:tr h="261864">
                <a:tc>
                  <a:txBody>
                    <a:bodyPr/>
                    <a:lstStyle/>
                    <a:p>
                      <a:pPr algn="l" fontAlgn="b"/>
                      <a:endParaRPr lang="en-US" sz="900" b="0" i="0" u="none" strike="noStrike">
                        <a:solidFill>
                          <a:srgbClr val="000000"/>
                        </a:solidFill>
                        <a:effectLst/>
                        <a:latin typeface="Arial Narrow" panose="020B0606020202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900" b="0" i="0" u="none" strike="noStrike">
                          <a:solidFill>
                            <a:srgbClr val="000000"/>
                          </a:solidFill>
                          <a:effectLst/>
                          <a:latin typeface="Calibri" panose="020F0502020204030204" pitchFamily="34" charset="0"/>
                        </a:rPr>
                        <a:t>Apr 30, 2022</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10.9%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12.5%</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13.4%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9.4%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12.2%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15.3%</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444832221"/>
                  </a:ext>
                </a:extLst>
              </a:tr>
              <a:tr h="261864">
                <a:tc>
                  <a:txBody>
                    <a:bodyPr/>
                    <a:lstStyle/>
                    <a:p>
                      <a:pPr algn="l" fontAlgn="b"/>
                      <a:endParaRPr lang="en-US" sz="900" b="0" i="0" u="none" strike="noStrike">
                        <a:solidFill>
                          <a:srgbClr val="000000"/>
                        </a:solidFill>
                        <a:effectLst/>
                        <a:latin typeface="Arial Narrow" panose="020B0606020202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900" b="0" i="0" u="none" strike="noStrike">
                          <a:solidFill>
                            <a:srgbClr val="000000"/>
                          </a:solidFill>
                          <a:effectLst/>
                          <a:latin typeface="Calibri" panose="020F0502020204030204" pitchFamily="34" charset="0"/>
                        </a:rPr>
                        <a:t>May 31, 2022</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12.1%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12.6%</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15.0%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12.0%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14.3%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18.6%</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914254994"/>
                  </a:ext>
                </a:extLst>
              </a:tr>
              <a:tr h="261864">
                <a:tc>
                  <a:txBody>
                    <a:bodyPr/>
                    <a:lstStyle/>
                    <a:p>
                      <a:pPr algn="l" fontAlgn="b"/>
                      <a:endParaRPr lang="en-US" sz="900" b="0" i="0" u="none" strike="noStrike">
                        <a:solidFill>
                          <a:srgbClr val="000000"/>
                        </a:solidFill>
                        <a:effectLst/>
                        <a:latin typeface="Arial Narrow" panose="020B0606020202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900" b="0" i="0" u="none" strike="noStrike">
                          <a:solidFill>
                            <a:srgbClr val="000000"/>
                          </a:solidFill>
                          <a:effectLst/>
                          <a:latin typeface="Calibri" panose="020F0502020204030204" pitchFamily="34" charset="0"/>
                        </a:rPr>
                        <a:t>Jun 30, 2022</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13.3%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13.2%</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16.9%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12.6%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15.5%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Calibri" panose="020F0502020204030204" pitchFamily="34" charset="0"/>
                        </a:rPr>
                        <a:t>20.5%</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6538662"/>
                  </a:ext>
                </a:extLst>
              </a:tr>
            </a:tbl>
          </a:graphicData>
        </a:graphic>
      </p:graphicFrame>
    </p:spTree>
    <p:extLst>
      <p:ext uri="{BB962C8B-B14F-4D97-AF65-F5344CB8AC3E}">
        <p14:creationId xmlns:p14="http://schemas.microsoft.com/office/powerpoint/2010/main" val="37198428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B1374D4-B827-4B37-BDA0-C54815DBF141}"/>
              </a:ext>
            </a:extLst>
          </p:cNvPr>
          <p:cNvGraphicFramePr>
            <a:graphicFrameLocks noGrp="1"/>
          </p:cNvGraphicFramePr>
          <p:nvPr/>
        </p:nvGraphicFramePr>
        <p:xfrm>
          <a:off x="1543573" y="704676"/>
          <a:ext cx="9169166" cy="5553927"/>
        </p:xfrm>
        <a:graphic>
          <a:graphicData uri="http://schemas.openxmlformats.org/drawingml/2006/table">
            <a:tbl>
              <a:tblPr/>
              <a:tblGrid>
                <a:gridCol w="60098">
                  <a:extLst>
                    <a:ext uri="{9D8B030D-6E8A-4147-A177-3AD203B41FA5}">
                      <a16:colId xmlns:a16="http://schemas.microsoft.com/office/drawing/2014/main" val="341726433"/>
                    </a:ext>
                  </a:extLst>
                </a:gridCol>
                <a:gridCol w="801300">
                  <a:extLst>
                    <a:ext uri="{9D8B030D-6E8A-4147-A177-3AD203B41FA5}">
                      <a16:colId xmlns:a16="http://schemas.microsoft.com/office/drawing/2014/main" val="2220692606"/>
                    </a:ext>
                  </a:extLst>
                </a:gridCol>
                <a:gridCol w="575219">
                  <a:extLst>
                    <a:ext uri="{9D8B030D-6E8A-4147-A177-3AD203B41FA5}">
                      <a16:colId xmlns:a16="http://schemas.microsoft.com/office/drawing/2014/main" val="261186847"/>
                    </a:ext>
                  </a:extLst>
                </a:gridCol>
                <a:gridCol w="469334">
                  <a:extLst>
                    <a:ext uri="{9D8B030D-6E8A-4147-A177-3AD203B41FA5}">
                      <a16:colId xmlns:a16="http://schemas.microsoft.com/office/drawing/2014/main" val="34137733"/>
                    </a:ext>
                  </a:extLst>
                </a:gridCol>
                <a:gridCol w="549463">
                  <a:extLst>
                    <a:ext uri="{9D8B030D-6E8A-4147-A177-3AD203B41FA5}">
                      <a16:colId xmlns:a16="http://schemas.microsoft.com/office/drawing/2014/main" val="3222170163"/>
                    </a:ext>
                  </a:extLst>
                </a:gridCol>
                <a:gridCol w="549463">
                  <a:extLst>
                    <a:ext uri="{9D8B030D-6E8A-4147-A177-3AD203B41FA5}">
                      <a16:colId xmlns:a16="http://schemas.microsoft.com/office/drawing/2014/main" val="2164588627"/>
                    </a:ext>
                  </a:extLst>
                </a:gridCol>
                <a:gridCol w="606699">
                  <a:extLst>
                    <a:ext uri="{9D8B030D-6E8A-4147-A177-3AD203B41FA5}">
                      <a16:colId xmlns:a16="http://schemas.microsoft.com/office/drawing/2014/main" val="3786938517"/>
                    </a:ext>
                  </a:extLst>
                </a:gridCol>
                <a:gridCol w="606699">
                  <a:extLst>
                    <a:ext uri="{9D8B030D-6E8A-4147-A177-3AD203B41FA5}">
                      <a16:colId xmlns:a16="http://schemas.microsoft.com/office/drawing/2014/main" val="1260653661"/>
                    </a:ext>
                  </a:extLst>
                </a:gridCol>
                <a:gridCol w="503675">
                  <a:extLst>
                    <a:ext uri="{9D8B030D-6E8A-4147-A177-3AD203B41FA5}">
                      <a16:colId xmlns:a16="http://schemas.microsoft.com/office/drawing/2014/main" val="191385870"/>
                    </a:ext>
                  </a:extLst>
                </a:gridCol>
                <a:gridCol w="575219">
                  <a:extLst>
                    <a:ext uri="{9D8B030D-6E8A-4147-A177-3AD203B41FA5}">
                      <a16:colId xmlns:a16="http://schemas.microsoft.com/office/drawing/2014/main" val="3605413606"/>
                    </a:ext>
                  </a:extLst>
                </a:gridCol>
                <a:gridCol w="575219">
                  <a:extLst>
                    <a:ext uri="{9D8B030D-6E8A-4147-A177-3AD203B41FA5}">
                      <a16:colId xmlns:a16="http://schemas.microsoft.com/office/drawing/2014/main" val="1961379810"/>
                    </a:ext>
                  </a:extLst>
                </a:gridCol>
                <a:gridCol w="678244">
                  <a:extLst>
                    <a:ext uri="{9D8B030D-6E8A-4147-A177-3AD203B41FA5}">
                      <a16:colId xmlns:a16="http://schemas.microsoft.com/office/drawing/2014/main" val="1581270993"/>
                    </a:ext>
                  </a:extLst>
                </a:gridCol>
                <a:gridCol w="678244">
                  <a:extLst>
                    <a:ext uri="{9D8B030D-6E8A-4147-A177-3AD203B41FA5}">
                      <a16:colId xmlns:a16="http://schemas.microsoft.com/office/drawing/2014/main" val="2680294022"/>
                    </a:ext>
                  </a:extLst>
                </a:gridCol>
                <a:gridCol w="678244">
                  <a:extLst>
                    <a:ext uri="{9D8B030D-6E8A-4147-A177-3AD203B41FA5}">
                      <a16:colId xmlns:a16="http://schemas.microsoft.com/office/drawing/2014/main" val="668299582"/>
                    </a:ext>
                  </a:extLst>
                </a:gridCol>
                <a:gridCol w="643901">
                  <a:extLst>
                    <a:ext uri="{9D8B030D-6E8A-4147-A177-3AD203B41FA5}">
                      <a16:colId xmlns:a16="http://schemas.microsoft.com/office/drawing/2014/main" val="2457686467"/>
                    </a:ext>
                  </a:extLst>
                </a:gridCol>
                <a:gridCol w="618145">
                  <a:extLst>
                    <a:ext uri="{9D8B030D-6E8A-4147-A177-3AD203B41FA5}">
                      <a16:colId xmlns:a16="http://schemas.microsoft.com/office/drawing/2014/main" val="2302651515"/>
                    </a:ext>
                  </a:extLst>
                </a:gridCol>
              </a:tblGrid>
              <a:tr h="295301">
                <a:tc>
                  <a:txBody>
                    <a:bodyPr/>
                    <a:lstStyle/>
                    <a:p>
                      <a:pPr algn="l" fontAlgn="ctr"/>
                      <a:endParaRPr lang="en-US" sz="800" b="0" i="0" u="none" strike="noStrike">
                        <a:solidFill>
                          <a:srgbClr val="000000"/>
                        </a:solidFill>
                        <a:effectLst/>
                        <a:latin typeface="Arial Narrow" panose="020B0606020202030204" pitchFamily="34" charset="0"/>
                      </a:endParaRPr>
                    </a:p>
                  </a:txBody>
                  <a:tcPr marL="0" marR="0" marT="0" marB="0" anchor="ctr">
                    <a:lnL>
                      <a:noFill/>
                    </a:lnL>
                    <a:lnR w="12700" cap="flat" cmpd="sng" algn="ctr">
                      <a:solidFill>
                        <a:srgbClr val="000000"/>
                      </a:solidFill>
                      <a:prstDash val="solid"/>
                      <a:round/>
                      <a:headEnd type="none" w="med" len="med"/>
                      <a:tailEnd type="none" w="med" len="med"/>
                    </a:lnR>
                    <a:lnT>
                      <a:noFill/>
                    </a:lnT>
                    <a:lnB>
                      <a:noFill/>
                    </a:lnB>
                  </a:tcPr>
                </a:tc>
                <a:tc gridSpan="15">
                  <a:txBody>
                    <a:bodyPr/>
                    <a:lstStyle/>
                    <a:p>
                      <a:pPr algn="ctr" fontAlgn="ctr"/>
                      <a:r>
                        <a:rPr lang="en-US" sz="900" b="1" i="0" u="none" strike="noStrike">
                          <a:solidFill>
                            <a:srgbClr val="000000"/>
                          </a:solidFill>
                          <a:effectLst/>
                          <a:latin typeface="Arial Narrow" panose="020B0606020202030204" pitchFamily="34" charset="0"/>
                        </a:rPr>
                        <a:t>Division of Family &amp; Children Services (Office of Family Independence)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C99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48858324"/>
                  </a:ext>
                </a:extLst>
              </a:tr>
              <a:tr h="203019">
                <a:tc>
                  <a:txBody>
                    <a:bodyPr/>
                    <a:lstStyle/>
                    <a:p>
                      <a:pPr algn="l" fontAlgn="b"/>
                      <a:endParaRPr lang="en-US" sz="800" b="0" i="0" u="none" strike="noStrike">
                        <a:solidFill>
                          <a:srgbClr val="000000"/>
                        </a:solidFill>
                        <a:effectLst/>
                        <a:latin typeface="Arial Narrow" panose="020B0606020202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gridSpan="15">
                  <a:txBody>
                    <a:bodyPr/>
                    <a:lstStyle/>
                    <a:p>
                      <a:pPr algn="ctr" fontAlgn="b"/>
                      <a:r>
                        <a:rPr lang="en-US" sz="1800" b="1" i="0" u="none" strike="noStrike" dirty="0">
                          <a:solidFill>
                            <a:srgbClr val="000000"/>
                          </a:solidFill>
                          <a:effectLst/>
                          <a:latin typeface="Arial Narrow" panose="020B0606020202030204" pitchFamily="34" charset="0"/>
                        </a:rPr>
                        <a:t>Economic Support Specialists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99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152548"/>
                  </a:ext>
                </a:extLst>
              </a:tr>
              <a:tr h="203019">
                <a:tc>
                  <a:txBody>
                    <a:bodyPr/>
                    <a:lstStyle/>
                    <a:p>
                      <a:pPr algn="l" fontAlgn="b"/>
                      <a:endParaRPr lang="en-US" sz="800" b="0" i="0" u="none" strike="noStrike">
                        <a:solidFill>
                          <a:srgbClr val="000000"/>
                        </a:solidFill>
                        <a:effectLst/>
                        <a:latin typeface="Arial Narrow" panose="020B0606020202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gridSpan="15">
                  <a:txBody>
                    <a:bodyPr/>
                    <a:lstStyle/>
                    <a:p>
                      <a:pPr algn="ctr" fontAlgn="b"/>
                      <a:r>
                        <a:rPr lang="en-US" sz="900" b="1" i="0" u="none" strike="noStrike">
                          <a:solidFill>
                            <a:srgbClr val="000000"/>
                          </a:solidFill>
                          <a:effectLst/>
                          <a:latin typeface="Arial Narrow" panose="020B0606020202030204" pitchFamily="34" charset="0"/>
                        </a:rPr>
                        <a:t>Turnover Summary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99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78325646"/>
                  </a:ext>
                </a:extLst>
              </a:tr>
              <a:tr h="203019">
                <a:tc>
                  <a:txBody>
                    <a:bodyPr/>
                    <a:lstStyle/>
                    <a:p>
                      <a:pPr algn="l" fontAlgn="b"/>
                      <a:endParaRPr lang="en-US" sz="800" b="0" i="0" u="none" strike="noStrike">
                        <a:solidFill>
                          <a:srgbClr val="000000"/>
                        </a:solidFill>
                        <a:effectLst/>
                        <a:latin typeface="Arial Narrow" panose="020B0606020202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gridSpan="15">
                  <a:txBody>
                    <a:bodyPr/>
                    <a:lstStyle/>
                    <a:p>
                      <a:pPr algn="ctr" fontAlgn="b"/>
                      <a:r>
                        <a:rPr lang="en-US" sz="1400" b="1" i="0" u="none" strike="noStrike" dirty="0">
                          <a:solidFill>
                            <a:srgbClr val="000000"/>
                          </a:solidFill>
                          <a:effectLst/>
                          <a:latin typeface="Arial Narrow" panose="020B0606020202030204" pitchFamily="34" charset="0"/>
                        </a:rPr>
                        <a:t>February 2022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99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61879984"/>
                  </a:ext>
                </a:extLst>
              </a:tr>
              <a:tr h="212247">
                <a:tc>
                  <a:txBody>
                    <a:bodyPr/>
                    <a:lstStyle/>
                    <a:p>
                      <a:pPr algn="l" fontAlgn="b"/>
                      <a:endParaRPr lang="en-US" sz="800" b="0" i="0" u="none" strike="noStrike">
                        <a:solidFill>
                          <a:srgbClr val="000000"/>
                        </a:solidFill>
                        <a:effectLst/>
                        <a:latin typeface="Arial Narrow" panose="020B0606020202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gridSpan="15">
                  <a:txBody>
                    <a:bodyPr/>
                    <a:lstStyle/>
                    <a:p>
                      <a:pPr algn="ctr" fontAlgn="b"/>
                      <a:r>
                        <a:rPr lang="en-US" sz="900" b="1" i="0" u="none" strike="noStrike">
                          <a:solidFill>
                            <a:srgbClr val="000000"/>
                          </a:solidFill>
                          <a:effectLst/>
                          <a:latin typeface="Arial Narrow" panose="020B0606020202030204" pitchFamily="34" charset="0"/>
                        </a:rPr>
                        <a:t>FY22 Summary Data</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C99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16717795"/>
                  </a:ext>
                </a:extLst>
              </a:tr>
              <a:tr h="212247">
                <a:tc gridSpan="15">
                  <a:txBody>
                    <a:bodyPr/>
                    <a:lstStyle/>
                    <a:p>
                      <a:pPr algn="ctr" fontAlgn="ctr"/>
                      <a:r>
                        <a:rPr lang="en-US" sz="800" b="0" i="0" u="none" strike="noStrike">
                          <a:solidFill>
                            <a:srgbClr val="000000"/>
                          </a:solidFill>
                          <a:effectLst/>
                          <a:latin typeface="Arial Narrow" panose="020B0606020202030204" pitchFamily="34" charset="0"/>
                        </a:rPr>
                        <a:t>Consist of Job Codes:  SST070 - SST071 - SST072 </a:t>
                      </a:r>
                    </a:p>
                  </a:txBody>
                  <a:tcPr marL="0" marR="0" marT="0" marB="0"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800" b="0" i="0" u="none" strike="noStrike">
                        <a:solidFill>
                          <a:srgbClr val="000000"/>
                        </a:solidFill>
                        <a:effectLst/>
                        <a:latin typeface="Arial Narrow" panose="020B0606020202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0796862"/>
                  </a:ext>
                </a:extLst>
              </a:tr>
              <a:tr h="821305">
                <a:tc>
                  <a:txBody>
                    <a:bodyPr/>
                    <a:lstStyle/>
                    <a:p>
                      <a:pPr algn="ctr" fontAlgn="ctr"/>
                      <a:endParaRPr lang="en-US" sz="800" b="0" i="0" u="none" strike="noStrike">
                        <a:solidFill>
                          <a:srgbClr val="000000"/>
                        </a:solidFill>
                        <a:effectLst/>
                        <a:latin typeface="Arial Narrow" panose="020B0606020202030204" pitchFamily="34" charset="0"/>
                      </a:endParaRPr>
                    </a:p>
                  </a:txBody>
                  <a:tcPr marL="0" marR="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1" i="0" u="none" strike="noStrike">
                          <a:solidFill>
                            <a:srgbClr val="000000"/>
                          </a:solidFill>
                          <a:effectLst/>
                          <a:latin typeface="Arial Narrow" panose="020B0606020202030204" pitchFamily="34" charset="0"/>
                        </a:rPr>
                        <a:t>Month</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tc>
                  <a:txBody>
                    <a:bodyPr/>
                    <a:lstStyle/>
                    <a:p>
                      <a:pPr algn="ctr" fontAlgn="ctr"/>
                      <a:r>
                        <a:rPr lang="en-US" sz="800" b="1" i="0" u="none" strike="noStrike">
                          <a:solidFill>
                            <a:srgbClr val="000000"/>
                          </a:solidFill>
                          <a:effectLst/>
                          <a:latin typeface="Arial Narrow" panose="020B0606020202030204" pitchFamily="34" charset="0"/>
                        </a:rPr>
                        <a:t>Total Positions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tc>
                  <a:txBody>
                    <a:bodyPr/>
                    <a:lstStyle/>
                    <a:p>
                      <a:pPr algn="ctr" fontAlgn="ctr"/>
                      <a:r>
                        <a:rPr lang="en-US" sz="800" b="1" i="0" u="none" strike="noStrike">
                          <a:solidFill>
                            <a:srgbClr val="000000"/>
                          </a:solidFill>
                          <a:effectLst/>
                          <a:latin typeface="Arial Narrow" panose="020B0606020202030204" pitchFamily="34" charset="0"/>
                        </a:rPr>
                        <a:t>Average Head count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tc>
                  <a:txBody>
                    <a:bodyPr/>
                    <a:lstStyle/>
                    <a:p>
                      <a:pPr algn="ctr" fontAlgn="ctr"/>
                      <a:r>
                        <a:rPr lang="en-US" sz="800" b="1" i="0" u="none" strike="noStrike">
                          <a:solidFill>
                            <a:srgbClr val="000000"/>
                          </a:solidFill>
                          <a:effectLst/>
                          <a:latin typeface="Arial Narrow" panose="020B0606020202030204" pitchFamily="34" charset="0"/>
                        </a:rPr>
                        <a:t>Total Vacant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tc>
                  <a:txBody>
                    <a:bodyPr/>
                    <a:lstStyle/>
                    <a:p>
                      <a:pPr algn="ctr" fontAlgn="ctr"/>
                      <a:r>
                        <a:rPr lang="en-US" sz="800" b="1" i="0" u="none" strike="noStrike">
                          <a:solidFill>
                            <a:srgbClr val="000000"/>
                          </a:solidFill>
                          <a:effectLst/>
                          <a:latin typeface="Arial Narrow" panose="020B0606020202030204" pitchFamily="34" charset="0"/>
                        </a:rPr>
                        <a:t>Total Turnover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tc>
                  <a:txBody>
                    <a:bodyPr/>
                    <a:lstStyle/>
                    <a:p>
                      <a:pPr algn="ctr" fontAlgn="ctr"/>
                      <a:r>
                        <a:rPr lang="en-US" sz="800" b="1" i="0" u="none" strike="noStrike">
                          <a:solidFill>
                            <a:srgbClr val="000000"/>
                          </a:solidFill>
                          <a:effectLst/>
                          <a:latin typeface="Arial Narrow" panose="020B0606020202030204" pitchFamily="34" charset="0"/>
                        </a:rPr>
                        <a:t>Monthly Turnover Rate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tc>
                  <a:txBody>
                    <a:bodyPr/>
                    <a:lstStyle/>
                    <a:p>
                      <a:pPr algn="ctr" fontAlgn="ctr"/>
                      <a:r>
                        <a:rPr lang="en-US" sz="800" b="1" i="0" u="none" strike="noStrike">
                          <a:solidFill>
                            <a:srgbClr val="000000"/>
                          </a:solidFill>
                          <a:effectLst/>
                          <a:latin typeface="Arial Narrow" panose="020B0606020202030204" pitchFamily="34" charset="0"/>
                        </a:rPr>
                        <a:t>FY Average Head count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tc>
                  <a:txBody>
                    <a:bodyPr/>
                    <a:lstStyle/>
                    <a:p>
                      <a:pPr algn="ctr" fontAlgn="ctr"/>
                      <a:r>
                        <a:rPr lang="en-US" sz="800" b="1" i="0" u="none" strike="noStrike">
                          <a:solidFill>
                            <a:srgbClr val="000000"/>
                          </a:solidFill>
                          <a:effectLst/>
                          <a:latin typeface="Arial Narrow" panose="020B0606020202030204" pitchFamily="34" charset="0"/>
                        </a:rPr>
                        <a:t>Annual Turnover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tc>
                  <a:txBody>
                    <a:bodyPr/>
                    <a:lstStyle/>
                    <a:p>
                      <a:pPr algn="ctr" fontAlgn="ctr"/>
                      <a:r>
                        <a:rPr lang="en-US" sz="800" b="1" i="0" u="none" strike="noStrike">
                          <a:solidFill>
                            <a:srgbClr val="000000"/>
                          </a:solidFill>
                          <a:effectLst/>
                          <a:latin typeface="Arial Narrow" panose="020B0606020202030204" pitchFamily="34" charset="0"/>
                        </a:rPr>
                        <a:t>FY22 To Date Turnover Rate</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6307"/>
                    </a:solidFill>
                  </a:tcPr>
                </a:tc>
                <a:tc>
                  <a:txBody>
                    <a:bodyPr/>
                    <a:lstStyle/>
                    <a:p>
                      <a:pPr algn="ctr" fontAlgn="ctr"/>
                      <a:r>
                        <a:rPr lang="en-US" sz="800" b="1" i="0" u="none" strike="noStrike">
                          <a:solidFill>
                            <a:srgbClr val="000000"/>
                          </a:solidFill>
                          <a:effectLst/>
                          <a:latin typeface="Arial Narrow" panose="020B0606020202030204" pitchFamily="34" charset="0"/>
                        </a:rPr>
                        <a:t>FY21 Turnover Rate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800" b="1" i="0" u="none" strike="noStrike">
                          <a:solidFill>
                            <a:srgbClr val="000000"/>
                          </a:solidFill>
                          <a:effectLst/>
                          <a:latin typeface="Arial Narrow" panose="020B0606020202030204" pitchFamily="34" charset="0"/>
                        </a:rPr>
                        <a:t>FY20  Turnover Rate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800" b="1" i="0" u="none" strike="noStrike">
                          <a:solidFill>
                            <a:srgbClr val="000000"/>
                          </a:solidFill>
                          <a:effectLst/>
                          <a:latin typeface="Arial Narrow" panose="020B0606020202030204" pitchFamily="34" charset="0"/>
                        </a:rPr>
                        <a:t>FY19 Turniover Rate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800" b="1" i="0" u="none" strike="noStrike">
                          <a:solidFill>
                            <a:srgbClr val="000000"/>
                          </a:solidFill>
                          <a:effectLst/>
                          <a:latin typeface="Arial Narrow" panose="020B0606020202030204" pitchFamily="34" charset="0"/>
                        </a:rPr>
                        <a:t>FY18  Turnover Rate</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800" b="1" i="0" u="none" strike="noStrike">
                          <a:solidFill>
                            <a:srgbClr val="000000"/>
                          </a:solidFill>
                          <a:effectLst/>
                          <a:latin typeface="Arial Narrow" panose="020B0606020202030204" pitchFamily="34" charset="0"/>
                        </a:rPr>
                        <a:t>FY17  Turnover Rate</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800" b="1" i="0" u="none" strike="noStrike">
                          <a:solidFill>
                            <a:srgbClr val="000000"/>
                          </a:solidFill>
                          <a:effectLst/>
                          <a:latin typeface="Arial Narrow" panose="020B0606020202030204" pitchFamily="34" charset="0"/>
                        </a:rPr>
                        <a:t>FY16 </a:t>
                      </a:r>
                      <a:br>
                        <a:rPr lang="en-US" sz="800" b="1" i="0" u="none" strike="noStrike">
                          <a:solidFill>
                            <a:srgbClr val="000000"/>
                          </a:solidFill>
                          <a:effectLst/>
                          <a:latin typeface="Arial Narrow" panose="020B0606020202030204" pitchFamily="34" charset="0"/>
                        </a:rPr>
                      </a:br>
                      <a:r>
                        <a:rPr lang="en-US" sz="800" b="1" i="0" u="none" strike="noStrike">
                          <a:solidFill>
                            <a:srgbClr val="000000"/>
                          </a:solidFill>
                          <a:effectLst/>
                          <a:latin typeface="Arial Narrow" panose="020B0606020202030204" pitchFamily="34" charset="0"/>
                        </a:rPr>
                        <a:t>Turnover </a:t>
                      </a:r>
                      <a:br>
                        <a:rPr lang="en-US" sz="800" b="1" i="0" u="none" strike="noStrike">
                          <a:solidFill>
                            <a:srgbClr val="000000"/>
                          </a:solidFill>
                          <a:effectLst/>
                          <a:latin typeface="Arial Narrow" panose="020B0606020202030204" pitchFamily="34" charset="0"/>
                        </a:rPr>
                      </a:br>
                      <a:r>
                        <a:rPr lang="en-US" sz="800" b="1" i="0" u="none" strike="noStrike">
                          <a:solidFill>
                            <a:srgbClr val="000000"/>
                          </a:solidFill>
                          <a:effectLst/>
                          <a:latin typeface="Arial Narrow" panose="020B0606020202030204" pitchFamily="34" charset="0"/>
                        </a:rPr>
                        <a:t>Rate</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29405242"/>
                  </a:ext>
                </a:extLst>
              </a:tr>
              <a:tr h="276844">
                <a:tc>
                  <a:txBody>
                    <a:bodyPr/>
                    <a:lstStyle/>
                    <a:p>
                      <a:pPr algn="l" fontAlgn="b"/>
                      <a:endParaRPr lang="en-US" sz="800" b="0" i="0" u="none" strike="noStrike">
                        <a:solidFill>
                          <a:srgbClr val="000000"/>
                        </a:solidFill>
                        <a:effectLst/>
                        <a:latin typeface="Arial Narrow" panose="020B0606020202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0" i="0" u="none" strike="noStrike">
                          <a:solidFill>
                            <a:srgbClr val="000000"/>
                          </a:solidFill>
                          <a:effectLst/>
                          <a:latin typeface="Calibri" panose="020F0502020204030204" pitchFamily="34" charset="0"/>
                        </a:rPr>
                        <a:t>Jul 31, 2021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2935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1884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1072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33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1877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33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1.8%</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0.4%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1.4%</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2.3%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312260245"/>
                  </a:ext>
                </a:extLst>
              </a:tr>
              <a:tr h="276844">
                <a:tc>
                  <a:txBody>
                    <a:bodyPr/>
                    <a:lstStyle/>
                    <a:p>
                      <a:pPr algn="l" fontAlgn="b"/>
                      <a:endParaRPr lang="en-US" sz="800" b="0" i="0" u="none" strike="noStrike">
                        <a:solidFill>
                          <a:srgbClr val="000000"/>
                        </a:solidFill>
                        <a:effectLst/>
                        <a:latin typeface="Arial Narrow" panose="020B0606020202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0" i="0" u="none" strike="noStrike">
                          <a:solidFill>
                            <a:srgbClr val="000000"/>
                          </a:solidFill>
                          <a:effectLst/>
                          <a:latin typeface="Calibri" panose="020F0502020204030204" pitchFamily="34" charset="0"/>
                        </a:rPr>
                        <a:t>Aug 31, 2021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2974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1872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1058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67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2.3%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1882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100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5.3%</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4.1%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4.0%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2.9%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2.9%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717570561"/>
                  </a:ext>
                </a:extLst>
              </a:tr>
              <a:tr h="276844">
                <a:tc>
                  <a:txBody>
                    <a:bodyPr/>
                    <a:lstStyle/>
                    <a:p>
                      <a:pPr algn="l" fontAlgn="b"/>
                      <a:endParaRPr lang="en-US" sz="800" b="0" i="0" u="none" strike="noStrike">
                        <a:solidFill>
                          <a:srgbClr val="000000"/>
                        </a:solidFill>
                        <a:effectLst/>
                        <a:latin typeface="Arial Narrow" panose="020B0606020202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0" i="0" u="none" strike="noStrike">
                          <a:solidFill>
                            <a:srgbClr val="000000"/>
                          </a:solidFill>
                          <a:effectLst/>
                          <a:latin typeface="Calibri" panose="020F0502020204030204" pitchFamily="34" charset="0"/>
                        </a:rPr>
                        <a:t>Sep 30, 2021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2966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1844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1088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55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1873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155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8.3%</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2.3%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5.6%</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5.0%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5.1%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5.0%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349542390"/>
                  </a:ext>
                </a:extLst>
              </a:tr>
              <a:tr h="276844">
                <a:tc>
                  <a:txBody>
                    <a:bodyPr/>
                    <a:lstStyle/>
                    <a:p>
                      <a:pPr algn="l" fontAlgn="b"/>
                      <a:endParaRPr lang="en-US" sz="800" b="0" i="0" u="none" strike="noStrike">
                        <a:solidFill>
                          <a:srgbClr val="000000"/>
                        </a:solidFill>
                        <a:effectLst/>
                        <a:latin typeface="Arial Narrow" panose="020B0606020202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0" i="0" u="none" strike="noStrike">
                          <a:solidFill>
                            <a:srgbClr val="000000"/>
                          </a:solidFill>
                          <a:effectLst/>
                          <a:latin typeface="Calibri" panose="020F0502020204030204" pitchFamily="34" charset="0"/>
                        </a:rPr>
                        <a:t>Oct 31, 2021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2963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1820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1111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29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1863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202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10.8%</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3.0%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7.3%</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7.2%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7.4%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7.0%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221671935"/>
                  </a:ext>
                </a:extLst>
              </a:tr>
              <a:tr h="276844">
                <a:tc>
                  <a:txBody>
                    <a:bodyPr/>
                    <a:lstStyle/>
                    <a:p>
                      <a:pPr algn="l" fontAlgn="b"/>
                      <a:endParaRPr lang="en-US" sz="800" b="0" i="0" u="none" strike="noStrike">
                        <a:solidFill>
                          <a:srgbClr val="000000"/>
                        </a:solidFill>
                        <a:effectLst/>
                        <a:latin typeface="Arial Narrow" panose="020B0606020202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0" i="0" u="none" strike="noStrike">
                          <a:solidFill>
                            <a:srgbClr val="000000"/>
                          </a:solidFill>
                          <a:effectLst/>
                          <a:latin typeface="Calibri" panose="020F0502020204030204" pitchFamily="34" charset="0"/>
                        </a:rPr>
                        <a:t>Nov 30, 2021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2945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1801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1131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31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1851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250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13.5%</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4.5%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9.3%</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8.9%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8.6%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8.2%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8.2%</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17603927"/>
                  </a:ext>
                </a:extLst>
              </a:tr>
              <a:tr h="276844">
                <a:tc>
                  <a:txBody>
                    <a:bodyPr/>
                    <a:lstStyle/>
                    <a:p>
                      <a:pPr algn="l" fontAlgn="b"/>
                      <a:endParaRPr lang="en-US" sz="800" b="0" i="0" u="none" strike="noStrike">
                        <a:solidFill>
                          <a:srgbClr val="000000"/>
                        </a:solidFill>
                        <a:effectLst/>
                        <a:latin typeface="Arial Narrow" panose="020B0606020202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0" i="0" u="none" strike="noStrike">
                          <a:solidFill>
                            <a:srgbClr val="000000"/>
                          </a:solidFill>
                          <a:effectLst/>
                          <a:latin typeface="Calibri" panose="020F0502020204030204" pitchFamily="34" charset="0"/>
                        </a:rPr>
                        <a:t>Dec 31, 2021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2938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1788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1138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23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0.8%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1841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288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15.6%</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5.5%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10.3%</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9.5%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9.7%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10.5%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8.9%</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483217653"/>
                  </a:ext>
                </a:extLst>
              </a:tr>
              <a:tr h="276844">
                <a:tc>
                  <a:txBody>
                    <a:bodyPr/>
                    <a:lstStyle/>
                    <a:p>
                      <a:pPr algn="l" fontAlgn="b"/>
                      <a:endParaRPr lang="en-US" sz="800" b="0" i="0" u="none" strike="noStrike">
                        <a:solidFill>
                          <a:srgbClr val="000000"/>
                        </a:solidFill>
                        <a:effectLst/>
                        <a:latin typeface="Arial Narrow" panose="020B0606020202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0" i="0" u="none" strike="noStrike">
                          <a:solidFill>
                            <a:srgbClr val="000000"/>
                          </a:solidFill>
                          <a:effectLst/>
                          <a:latin typeface="Calibri" panose="020F0502020204030204" pitchFamily="34" charset="0"/>
                        </a:rPr>
                        <a:t>Jan 31, 2022</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2949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1772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1147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25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0.8%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1833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324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17.7%</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7.2%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12.5%</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11.2%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11.0%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11.8%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9.8%</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668991618"/>
                  </a:ext>
                </a:extLst>
              </a:tr>
              <a:tr h="276844">
                <a:tc>
                  <a:txBody>
                    <a:bodyPr/>
                    <a:lstStyle/>
                    <a:p>
                      <a:pPr algn="l" fontAlgn="b"/>
                      <a:endParaRPr lang="en-US" sz="800" b="0" i="0" u="none" strike="noStrike">
                        <a:solidFill>
                          <a:srgbClr val="000000"/>
                        </a:solidFill>
                        <a:effectLst/>
                        <a:latin typeface="Arial Narrow" panose="020B0606020202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0" i="0" u="none" strike="noStrike">
                          <a:solidFill>
                            <a:srgbClr val="000000"/>
                          </a:solidFill>
                          <a:effectLst/>
                          <a:latin typeface="Calibri" panose="020F0502020204030204" pitchFamily="34" charset="0"/>
                        </a:rPr>
                        <a:t>Feb 28, 2022</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2928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1762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1168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21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0.7%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1824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358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19.6%</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8.9%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14.7%</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12.6%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12.3%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13.0%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11.2%</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58440068"/>
                  </a:ext>
                </a:extLst>
              </a:tr>
              <a:tr h="276844">
                <a:tc>
                  <a:txBody>
                    <a:bodyPr/>
                    <a:lstStyle/>
                    <a:p>
                      <a:pPr algn="l" fontAlgn="b"/>
                      <a:endParaRPr lang="en-US" sz="800" b="0" i="0" u="none" strike="noStrike">
                        <a:solidFill>
                          <a:srgbClr val="000000"/>
                        </a:solidFill>
                        <a:effectLst/>
                        <a:latin typeface="Arial Narrow" panose="020B0606020202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0" i="0" u="none" strike="noStrike">
                          <a:solidFill>
                            <a:srgbClr val="000000"/>
                          </a:solidFill>
                          <a:effectLst/>
                          <a:latin typeface="Calibri" panose="020F0502020204030204" pitchFamily="34" charset="0"/>
                        </a:rPr>
                        <a:t>Mar 31, 2022</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9.8%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16.5%</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13.1%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13.9%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14.7%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12.2%</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966215997"/>
                  </a:ext>
                </a:extLst>
              </a:tr>
              <a:tr h="276844">
                <a:tc>
                  <a:txBody>
                    <a:bodyPr/>
                    <a:lstStyle/>
                    <a:p>
                      <a:pPr algn="l" fontAlgn="b"/>
                      <a:endParaRPr lang="en-US" sz="800" b="0" i="0" u="none" strike="noStrike">
                        <a:solidFill>
                          <a:srgbClr val="000000"/>
                        </a:solidFill>
                        <a:effectLst/>
                        <a:latin typeface="Arial Narrow" panose="020B0606020202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0" i="0" u="none" strike="noStrike">
                          <a:solidFill>
                            <a:srgbClr val="000000"/>
                          </a:solidFill>
                          <a:effectLst/>
                          <a:latin typeface="Calibri" panose="020F0502020204030204" pitchFamily="34" charset="0"/>
                        </a:rPr>
                        <a:t>Apr 30, 2022</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12.2%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17.1%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14.6%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15.1%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16.2%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13.8%</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832002340"/>
                  </a:ext>
                </a:extLst>
              </a:tr>
              <a:tr h="276844">
                <a:tc>
                  <a:txBody>
                    <a:bodyPr/>
                    <a:lstStyle/>
                    <a:p>
                      <a:pPr algn="l" fontAlgn="b"/>
                      <a:endParaRPr lang="en-US" sz="800" b="0" i="0" u="none" strike="noStrike">
                        <a:solidFill>
                          <a:srgbClr val="000000"/>
                        </a:solidFill>
                        <a:effectLst/>
                        <a:latin typeface="Arial Narrow" panose="020B0606020202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0" i="0" u="none" strike="noStrike">
                          <a:solidFill>
                            <a:srgbClr val="000000"/>
                          </a:solidFill>
                          <a:effectLst/>
                          <a:latin typeface="Calibri" panose="020F0502020204030204" pitchFamily="34" charset="0"/>
                        </a:rPr>
                        <a:t>May 31, 2022</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14.6%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18.4%</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15.8%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17.0%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19.2%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17.2%</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103416507"/>
                  </a:ext>
                </a:extLst>
              </a:tr>
              <a:tr h="276844">
                <a:tc>
                  <a:txBody>
                    <a:bodyPr/>
                    <a:lstStyle/>
                    <a:p>
                      <a:pPr algn="l" fontAlgn="b"/>
                      <a:endParaRPr lang="en-US" sz="800" b="0" i="0" u="none" strike="noStrike">
                        <a:solidFill>
                          <a:srgbClr val="000000"/>
                        </a:solidFill>
                        <a:effectLst/>
                        <a:latin typeface="Arial Narrow" panose="020B0606020202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0" i="0" u="none" strike="noStrike">
                          <a:solidFill>
                            <a:srgbClr val="000000"/>
                          </a:solidFill>
                          <a:effectLst/>
                          <a:latin typeface="Calibri" panose="020F0502020204030204" pitchFamily="34" charset="0"/>
                        </a:rPr>
                        <a:t>Jun 30, 2022</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18.2%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19.0%</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17.5%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18.2%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19.9%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Calibri" panose="020F0502020204030204" pitchFamily="34" charset="0"/>
                        </a:rPr>
                        <a:t>18.5%</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2679248"/>
                  </a:ext>
                </a:extLst>
              </a:tr>
            </a:tbl>
          </a:graphicData>
        </a:graphic>
      </p:graphicFrame>
    </p:spTree>
    <p:extLst>
      <p:ext uri="{BB962C8B-B14F-4D97-AF65-F5344CB8AC3E}">
        <p14:creationId xmlns:p14="http://schemas.microsoft.com/office/powerpoint/2010/main" val="8771015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F13BB3CF-C2A9-46DB-97CF-C6204309CAF2}"/>
              </a:ext>
            </a:extLst>
          </p:cNvPr>
          <p:cNvGraphicFramePr>
            <a:graphicFrameLocks noGrp="1"/>
          </p:cNvGraphicFramePr>
          <p:nvPr/>
        </p:nvGraphicFramePr>
        <p:xfrm>
          <a:off x="1568741" y="679509"/>
          <a:ext cx="9051723" cy="5581320"/>
        </p:xfrm>
        <a:graphic>
          <a:graphicData uri="http://schemas.openxmlformats.org/drawingml/2006/table">
            <a:tbl>
              <a:tblPr/>
              <a:tblGrid>
                <a:gridCol w="29583">
                  <a:extLst>
                    <a:ext uri="{9D8B030D-6E8A-4147-A177-3AD203B41FA5}">
                      <a16:colId xmlns:a16="http://schemas.microsoft.com/office/drawing/2014/main" val="663737883"/>
                    </a:ext>
                  </a:extLst>
                </a:gridCol>
                <a:gridCol w="787959">
                  <a:extLst>
                    <a:ext uri="{9D8B030D-6E8A-4147-A177-3AD203B41FA5}">
                      <a16:colId xmlns:a16="http://schemas.microsoft.com/office/drawing/2014/main" val="2918558340"/>
                    </a:ext>
                  </a:extLst>
                </a:gridCol>
                <a:gridCol w="565643">
                  <a:extLst>
                    <a:ext uri="{9D8B030D-6E8A-4147-A177-3AD203B41FA5}">
                      <a16:colId xmlns:a16="http://schemas.microsoft.com/office/drawing/2014/main" val="2365176084"/>
                    </a:ext>
                  </a:extLst>
                </a:gridCol>
                <a:gridCol w="461519">
                  <a:extLst>
                    <a:ext uri="{9D8B030D-6E8A-4147-A177-3AD203B41FA5}">
                      <a16:colId xmlns:a16="http://schemas.microsoft.com/office/drawing/2014/main" val="3356656559"/>
                    </a:ext>
                  </a:extLst>
                </a:gridCol>
                <a:gridCol w="540316">
                  <a:extLst>
                    <a:ext uri="{9D8B030D-6E8A-4147-A177-3AD203B41FA5}">
                      <a16:colId xmlns:a16="http://schemas.microsoft.com/office/drawing/2014/main" val="3200164613"/>
                    </a:ext>
                  </a:extLst>
                </a:gridCol>
                <a:gridCol w="540316">
                  <a:extLst>
                    <a:ext uri="{9D8B030D-6E8A-4147-A177-3AD203B41FA5}">
                      <a16:colId xmlns:a16="http://schemas.microsoft.com/office/drawing/2014/main" val="4267104306"/>
                    </a:ext>
                  </a:extLst>
                </a:gridCol>
                <a:gridCol w="596598">
                  <a:extLst>
                    <a:ext uri="{9D8B030D-6E8A-4147-A177-3AD203B41FA5}">
                      <a16:colId xmlns:a16="http://schemas.microsoft.com/office/drawing/2014/main" val="869414232"/>
                    </a:ext>
                  </a:extLst>
                </a:gridCol>
                <a:gridCol w="619111">
                  <a:extLst>
                    <a:ext uri="{9D8B030D-6E8A-4147-A177-3AD203B41FA5}">
                      <a16:colId xmlns:a16="http://schemas.microsoft.com/office/drawing/2014/main" val="1596868698"/>
                    </a:ext>
                  </a:extLst>
                </a:gridCol>
                <a:gridCol w="517802">
                  <a:extLst>
                    <a:ext uri="{9D8B030D-6E8A-4147-A177-3AD203B41FA5}">
                      <a16:colId xmlns:a16="http://schemas.microsoft.com/office/drawing/2014/main" val="554680742"/>
                    </a:ext>
                  </a:extLst>
                </a:gridCol>
                <a:gridCol w="565643">
                  <a:extLst>
                    <a:ext uri="{9D8B030D-6E8A-4147-A177-3AD203B41FA5}">
                      <a16:colId xmlns:a16="http://schemas.microsoft.com/office/drawing/2014/main" val="3763372287"/>
                    </a:ext>
                  </a:extLst>
                </a:gridCol>
                <a:gridCol w="565643">
                  <a:extLst>
                    <a:ext uri="{9D8B030D-6E8A-4147-A177-3AD203B41FA5}">
                      <a16:colId xmlns:a16="http://schemas.microsoft.com/office/drawing/2014/main" val="2421194744"/>
                    </a:ext>
                  </a:extLst>
                </a:gridCol>
                <a:gridCol w="666951">
                  <a:extLst>
                    <a:ext uri="{9D8B030D-6E8A-4147-A177-3AD203B41FA5}">
                      <a16:colId xmlns:a16="http://schemas.microsoft.com/office/drawing/2014/main" val="4072665176"/>
                    </a:ext>
                  </a:extLst>
                </a:gridCol>
                <a:gridCol w="666951">
                  <a:extLst>
                    <a:ext uri="{9D8B030D-6E8A-4147-A177-3AD203B41FA5}">
                      <a16:colId xmlns:a16="http://schemas.microsoft.com/office/drawing/2014/main" val="319134614"/>
                    </a:ext>
                  </a:extLst>
                </a:gridCol>
                <a:gridCol w="666951">
                  <a:extLst>
                    <a:ext uri="{9D8B030D-6E8A-4147-A177-3AD203B41FA5}">
                      <a16:colId xmlns:a16="http://schemas.microsoft.com/office/drawing/2014/main" val="1329710953"/>
                    </a:ext>
                  </a:extLst>
                </a:gridCol>
                <a:gridCol w="652881">
                  <a:extLst>
                    <a:ext uri="{9D8B030D-6E8A-4147-A177-3AD203B41FA5}">
                      <a16:colId xmlns:a16="http://schemas.microsoft.com/office/drawing/2014/main" val="2702400233"/>
                    </a:ext>
                  </a:extLst>
                </a:gridCol>
                <a:gridCol w="607856">
                  <a:extLst>
                    <a:ext uri="{9D8B030D-6E8A-4147-A177-3AD203B41FA5}">
                      <a16:colId xmlns:a16="http://schemas.microsoft.com/office/drawing/2014/main" val="127213614"/>
                    </a:ext>
                  </a:extLst>
                </a:gridCol>
              </a:tblGrid>
              <a:tr h="293687">
                <a:tc>
                  <a:txBody>
                    <a:bodyPr/>
                    <a:lstStyle/>
                    <a:p>
                      <a:pPr algn="l" fontAlgn="ctr"/>
                      <a:endParaRPr lang="en-US" sz="800" b="0" i="0" u="none" strike="noStrike">
                        <a:solidFill>
                          <a:srgbClr val="000000"/>
                        </a:solidFill>
                        <a:effectLst/>
                        <a:latin typeface="Arial Narrow" panose="020B0606020202030204" pitchFamily="34" charset="0"/>
                      </a:endParaRPr>
                    </a:p>
                  </a:txBody>
                  <a:tcPr marL="0" marR="0" marT="0" marB="0" anchor="ctr">
                    <a:lnL>
                      <a:noFill/>
                    </a:lnL>
                    <a:lnR w="12700" cap="flat" cmpd="sng" algn="ctr">
                      <a:solidFill>
                        <a:srgbClr val="000000"/>
                      </a:solidFill>
                      <a:prstDash val="solid"/>
                      <a:round/>
                      <a:headEnd type="none" w="med" len="med"/>
                      <a:tailEnd type="none" w="med" len="med"/>
                    </a:lnR>
                    <a:lnT>
                      <a:noFill/>
                    </a:lnT>
                    <a:lnB>
                      <a:noFill/>
                    </a:lnB>
                  </a:tcPr>
                </a:tc>
                <a:tc gridSpan="15">
                  <a:txBody>
                    <a:bodyPr/>
                    <a:lstStyle/>
                    <a:p>
                      <a:pPr algn="ctr" fontAlgn="ctr"/>
                      <a:r>
                        <a:rPr lang="en-US" sz="900" b="1" i="0" u="none" strike="noStrike">
                          <a:solidFill>
                            <a:srgbClr val="000000"/>
                          </a:solidFill>
                          <a:effectLst/>
                          <a:latin typeface="Arial Narrow" panose="020B0606020202030204" pitchFamily="34" charset="0"/>
                        </a:rPr>
                        <a:t>Division of Family &amp; Children Services (Office of Family Independence)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C99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55931400"/>
                  </a:ext>
                </a:extLst>
              </a:tr>
              <a:tr h="201910">
                <a:tc>
                  <a:txBody>
                    <a:bodyPr/>
                    <a:lstStyle/>
                    <a:p>
                      <a:pPr algn="l" fontAlgn="b"/>
                      <a:endParaRPr lang="en-US" sz="800" b="0" i="0" u="none" strike="noStrike">
                        <a:solidFill>
                          <a:srgbClr val="000000"/>
                        </a:solidFill>
                        <a:effectLst/>
                        <a:latin typeface="Arial Narrow" panose="020B0606020202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gridSpan="15">
                  <a:txBody>
                    <a:bodyPr/>
                    <a:lstStyle/>
                    <a:p>
                      <a:pPr algn="ctr" fontAlgn="b"/>
                      <a:r>
                        <a:rPr lang="en-US" sz="1800" b="1" i="0" u="none" strike="noStrike" dirty="0">
                          <a:solidFill>
                            <a:srgbClr val="000000"/>
                          </a:solidFill>
                          <a:effectLst/>
                          <a:latin typeface="Arial Narrow" panose="020B0606020202030204" pitchFamily="34" charset="0"/>
                        </a:rPr>
                        <a:t>Economic Support Specialist Supervisors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99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22850090"/>
                  </a:ext>
                </a:extLst>
              </a:tr>
              <a:tr h="201910">
                <a:tc>
                  <a:txBody>
                    <a:bodyPr/>
                    <a:lstStyle/>
                    <a:p>
                      <a:pPr algn="l" fontAlgn="b"/>
                      <a:endParaRPr lang="en-US" sz="800" b="0" i="0" u="none" strike="noStrike">
                        <a:solidFill>
                          <a:srgbClr val="000000"/>
                        </a:solidFill>
                        <a:effectLst/>
                        <a:latin typeface="Arial Narrow" panose="020B0606020202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gridSpan="15">
                  <a:txBody>
                    <a:bodyPr/>
                    <a:lstStyle/>
                    <a:p>
                      <a:pPr algn="ctr" fontAlgn="b"/>
                      <a:r>
                        <a:rPr lang="en-US" sz="900" b="1" i="0" u="none" strike="noStrike">
                          <a:solidFill>
                            <a:srgbClr val="000000"/>
                          </a:solidFill>
                          <a:effectLst/>
                          <a:latin typeface="Arial Narrow" panose="020B0606020202030204" pitchFamily="34" charset="0"/>
                        </a:rPr>
                        <a:t>Turnover Summary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99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38912058"/>
                  </a:ext>
                </a:extLst>
              </a:tr>
              <a:tr h="201910">
                <a:tc>
                  <a:txBody>
                    <a:bodyPr/>
                    <a:lstStyle/>
                    <a:p>
                      <a:pPr algn="l" fontAlgn="b"/>
                      <a:endParaRPr lang="en-US" sz="800" b="0" i="0" u="none" strike="noStrike">
                        <a:solidFill>
                          <a:srgbClr val="000000"/>
                        </a:solidFill>
                        <a:effectLst/>
                        <a:latin typeface="Arial Narrow" panose="020B0606020202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gridSpan="15">
                  <a:txBody>
                    <a:bodyPr/>
                    <a:lstStyle/>
                    <a:p>
                      <a:pPr algn="ctr" fontAlgn="b"/>
                      <a:r>
                        <a:rPr lang="en-US" sz="1400" b="1" i="0" u="none" strike="noStrike" dirty="0">
                          <a:solidFill>
                            <a:srgbClr val="000000"/>
                          </a:solidFill>
                          <a:effectLst/>
                          <a:latin typeface="Arial Narrow" panose="020B0606020202030204" pitchFamily="34" charset="0"/>
                        </a:rPr>
                        <a:t>February 2022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99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92783662"/>
                  </a:ext>
                </a:extLst>
              </a:tr>
              <a:tr h="211088">
                <a:tc>
                  <a:txBody>
                    <a:bodyPr/>
                    <a:lstStyle/>
                    <a:p>
                      <a:pPr algn="l" fontAlgn="b"/>
                      <a:endParaRPr lang="en-US" sz="800" b="0" i="0" u="none" strike="noStrike">
                        <a:solidFill>
                          <a:srgbClr val="000000"/>
                        </a:solidFill>
                        <a:effectLst/>
                        <a:latin typeface="Arial Narrow" panose="020B0606020202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gridSpan="15">
                  <a:txBody>
                    <a:bodyPr/>
                    <a:lstStyle/>
                    <a:p>
                      <a:pPr algn="ctr" fontAlgn="b"/>
                      <a:r>
                        <a:rPr lang="en-US" sz="900" b="1" i="0" u="none" strike="noStrike">
                          <a:solidFill>
                            <a:srgbClr val="000000"/>
                          </a:solidFill>
                          <a:effectLst/>
                          <a:latin typeface="Arial Narrow" panose="020B0606020202030204" pitchFamily="34" charset="0"/>
                        </a:rPr>
                        <a:t>FY22 Summary Data</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C99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83190515"/>
                  </a:ext>
                </a:extLst>
              </a:tr>
              <a:tr h="266154">
                <a:tc gridSpan="15">
                  <a:txBody>
                    <a:bodyPr/>
                    <a:lstStyle/>
                    <a:p>
                      <a:pPr algn="ctr" fontAlgn="ctr"/>
                      <a:r>
                        <a:rPr lang="en-US" sz="800" b="0" i="0" u="none" strike="noStrike">
                          <a:solidFill>
                            <a:srgbClr val="000000"/>
                          </a:solidFill>
                          <a:effectLst/>
                          <a:latin typeface="Arial Narrow" panose="020B0606020202030204" pitchFamily="34" charset="0"/>
                        </a:rPr>
                        <a:t>Consist of Job Code:  SST073</a:t>
                      </a:r>
                    </a:p>
                  </a:txBody>
                  <a:tcPr marL="0" marR="0" marT="0" marB="0"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800" b="0" i="0" u="none" strike="noStrike">
                        <a:solidFill>
                          <a:srgbClr val="000000"/>
                        </a:solidFill>
                        <a:effectLst/>
                        <a:latin typeface="Arial Narrow" panose="020B0606020202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3601755"/>
                  </a:ext>
                </a:extLst>
              </a:tr>
              <a:tr h="816817">
                <a:tc>
                  <a:txBody>
                    <a:bodyPr/>
                    <a:lstStyle/>
                    <a:p>
                      <a:pPr algn="ctr" fontAlgn="ctr"/>
                      <a:endParaRPr lang="en-US" sz="800" b="0" i="0" u="none" strike="noStrike">
                        <a:solidFill>
                          <a:srgbClr val="000000"/>
                        </a:solidFill>
                        <a:effectLst/>
                        <a:latin typeface="Arial Narrow" panose="020B0606020202030204" pitchFamily="34" charset="0"/>
                      </a:endParaRPr>
                    </a:p>
                  </a:txBody>
                  <a:tcPr marL="0" marR="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1" i="0" u="none" strike="noStrike">
                          <a:solidFill>
                            <a:srgbClr val="000000"/>
                          </a:solidFill>
                          <a:effectLst/>
                          <a:latin typeface="Arial Narrow" panose="020B0606020202030204" pitchFamily="34" charset="0"/>
                        </a:rPr>
                        <a:t>Month</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tc>
                  <a:txBody>
                    <a:bodyPr/>
                    <a:lstStyle/>
                    <a:p>
                      <a:pPr algn="ctr" fontAlgn="ctr"/>
                      <a:r>
                        <a:rPr lang="en-US" sz="800" b="1" i="0" u="none" strike="noStrike">
                          <a:solidFill>
                            <a:srgbClr val="000000"/>
                          </a:solidFill>
                          <a:effectLst/>
                          <a:latin typeface="Arial Narrow" panose="020B0606020202030204" pitchFamily="34" charset="0"/>
                        </a:rPr>
                        <a:t>Total Positions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tc>
                  <a:txBody>
                    <a:bodyPr/>
                    <a:lstStyle/>
                    <a:p>
                      <a:pPr algn="ctr" fontAlgn="ctr"/>
                      <a:r>
                        <a:rPr lang="en-US" sz="800" b="1" i="0" u="none" strike="noStrike">
                          <a:solidFill>
                            <a:srgbClr val="000000"/>
                          </a:solidFill>
                          <a:effectLst/>
                          <a:latin typeface="Arial Narrow" panose="020B0606020202030204" pitchFamily="34" charset="0"/>
                        </a:rPr>
                        <a:t>Average Head count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tc>
                  <a:txBody>
                    <a:bodyPr/>
                    <a:lstStyle/>
                    <a:p>
                      <a:pPr algn="ctr" fontAlgn="ctr"/>
                      <a:r>
                        <a:rPr lang="en-US" sz="800" b="1" i="0" u="none" strike="noStrike">
                          <a:solidFill>
                            <a:srgbClr val="000000"/>
                          </a:solidFill>
                          <a:effectLst/>
                          <a:latin typeface="Arial Narrow" panose="020B0606020202030204" pitchFamily="34" charset="0"/>
                        </a:rPr>
                        <a:t>Total Vacant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tc>
                  <a:txBody>
                    <a:bodyPr/>
                    <a:lstStyle/>
                    <a:p>
                      <a:pPr algn="ctr" fontAlgn="ctr"/>
                      <a:r>
                        <a:rPr lang="en-US" sz="800" b="1" i="0" u="none" strike="noStrike">
                          <a:solidFill>
                            <a:srgbClr val="000000"/>
                          </a:solidFill>
                          <a:effectLst/>
                          <a:latin typeface="Arial Narrow" panose="020B0606020202030204" pitchFamily="34" charset="0"/>
                        </a:rPr>
                        <a:t>Total Turnover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tc>
                  <a:txBody>
                    <a:bodyPr/>
                    <a:lstStyle/>
                    <a:p>
                      <a:pPr algn="ctr" fontAlgn="ctr"/>
                      <a:r>
                        <a:rPr lang="en-US" sz="800" b="1" i="0" u="none" strike="noStrike">
                          <a:solidFill>
                            <a:srgbClr val="000000"/>
                          </a:solidFill>
                          <a:effectLst/>
                          <a:latin typeface="Arial Narrow" panose="020B0606020202030204" pitchFamily="34" charset="0"/>
                        </a:rPr>
                        <a:t>Monthly Turnover Rate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tc>
                  <a:txBody>
                    <a:bodyPr/>
                    <a:lstStyle/>
                    <a:p>
                      <a:pPr algn="ctr" fontAlgn="ctr"/>
                      <a:r>
                        <a:rPr lang="en-US" sz="800" b="1" i="0" u="none" strike="noStrike">
                          <a:solidFill>
                            <a:srgbClr val="000000"/>
                          </a:solidFill>
                          <a:effectLst/>
                          <a:latin typeface="Arial Narrow" panose="020B0606020202030204" pitchFamily="34" charset="0"/>
                        </a:rPr>
                        <a:t>FY Average Head count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tc>
                  <a:txBody>
                    <a:bodyPr/>
                    <a:lstStyle/>
                    <a:p>
                      <a:pPr algn="ctr" fontAlgn="ctr"/>
                      <a:r>
                        <a:rPr lang="en-US" sz="800" b="1" i="0" u="none" strike="noStrike">
                          <a:solidFill>
                            <a:srgbClr val="000000"/>
                          </a:solidFill>
                          <a:effectLst/>
                          <a:latin typeface="Arial Narrow" panose="020B0606020202030204" pitchFamily="34" charset="0"/>
                        </a:rPr>
                        <a:t>Annual Turnover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tc>
                  <a:txBody>
                    <a:bodyPr/>
                    <a:lstStyle/>
                    <a:p>
                      <a:pPr algn="ctr" fontAlgn="ctr"/>
                      <a:r>
                        <a:rPr lang="en-US" sz="800" b="1" i="0" u="none" strike="noStrike">
                          <a:solidFill>
                            <a:srgbClr val="000000"/>
                          </a:solidFill>
                          <a:effectLst/>
                          <a:latin typeface="Arial Narrow" panose="020B0606020202030204" pitchFamily="34" charset="0"/>
                        </a:rPr>
                        <a:t>FY22 To Date Turnover Rate</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6307"/>
                    </a:solidFill>
                  </a:tcPr>
                </a:tc>
                <a:tc>
                  <a:txBody>
                    <a:bodyPr/>
                    <a:lstStyle/>
                    <a:p>
                      <a:pPr algn="ctr" fontAlgn="ctr"/>
                      <a:r>
                        <a:rPr lang="en-US" sz="800" b="1" i="0" u="none" strike="noStrike">
                          <a:solidFill>
                            <a:srgbClr val="000000"/>
                          </a:solidFill>
                          <a:effectLst/>
                          <a:latin typeface="Arial Narrow" panose="020B0606020202030204" pitchFamily="34" charset="0"/>
                        </a:rPr>
                        <a:t>FY21 Turnover Rate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800" b="1" i="0" u="none" strike="noStrike">
                          <a:solidFill>
                            <a:srgbClr val="000000"/>
                          </a:solidFill>
                          <a:effectLst/>
                          <a:latin typeface="Arial Narrow" panose="020B0606020202030204" pitchFamily="34" charset="0"/>
                        </a:rPr>
                        <a:t>FY20  Turnover Rate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800" b="1" i="0" u="none" strike="noStrike">
                          <a:solidFill>
                            <a:srgbClr val="000000"/>
                          </a:solidFill>
                          <a:effectLst/>
                          <a:latin typeface="Arial Narrow" panose="020B0606020202030204" pitchFamily="34" charset="0"/>
                        </a:rPr>
                        <a:t>FY19  Turnover Rate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800" b="1" i="0" u="none" strike="noStrike">
                          <a:solidFill>
                            <a:srgbClr val="000000"/>
                          </a:solidFill>
                          <a:effectLst/>
                          <a:latin typeface="Arial Narrow" panose="020B0606020202030204" pitchFamily="34" charset="0"/>
                        </a:rPr>
                        <a:t>FY18 Turnover Rate</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800" b="1" i="0" u="none" strike="noStrike">
                          <a:solidFill>
                            <a:srgbClr val="000000"/>
                          </a:solidFill>
                          <a:effectLst/>
                          <a:latin typeface="Arial Narrow" panose="020B0606020202030204" pitchFamily="34" charset="0"/>
                        </a:rPr>
                        <a:t>FY17  Turnover Rate</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800" b="1" i="0" u="none" strike="noStrike">
                          <a:solidFill>
                            <a:srgbClr val="000000"/>
                          </a:solidFill>
                          <a:effectLst/>
                          <a:latin typeface="Arial Narrow" panose="020B0606020202030204" pitchFamily="34" charset="0"/>
                        </a:rPr>
                        <a:t>FY16 </a:t>
                      </a:r>
                      <a:br>
                        <a:rPr lang="en-US" sz="800" b="1" i="0" u="none" strike="noStrike">
                          <a:solidFill>
                            <a:srgbClr val="000000"/>
                          </a:solidFill>
                          <a:effectLst/>
                          <a:latin typeface="Arial Narrow" panose="020B0606020202030204" pitchFamily="34" charset="0"/>
                        </a:rPr>
                      </a:br>
                      <a:r>
                        <a:rPr lang="en-US" sz="800" b="1" i="0" u="none" strike="noStrike">
                          <a:solidFill>
                            <a:srgbClr val="000000"/>
                          </a:solidFill>
                          <a:effectLst/>
                          <a:latin typeface="Arial Narrow" panose="020B0606020202030204" pitchFamily="34" charset="0"/>
                        </a:rPr>
                        <a:t>Turnover </a:t>
                      </a:r>
                      <a:br>
                        <a:rPr lang="en-US" sz="800" b="1" i="0" u="none" strike="noStrike">
                          <a:solidFill>
                            <a:srgbClr val="000000"/>
                          </a:solidFill>
                          <a:effectLst/>
                          <a:latin typeface="Arial Narrow" panose="020B0606020202030204" pitchFamily="34" charset="0"/>
                        </a:rPr>
                      </a:br>
                      <a:r>
                        <a:rPr lang="en-US" sz="800" b="1" i="0" u="none" strike="noStrike">
                          <a:solidFill>
                            <a:srgbClr val="000000"/>
                          </a:solidFill>
                          <a:effectLst/>
                          <a:latin typeface="Arial Narrow" panose="020B0606020202030204" pitchFamily="34" charset="0"/>
                        </a:rPr>
                        <a:t>Rate</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562519037"/>
                  </a:ext>
                </a:extLst>
              </a:tr>
              <a:tr h="275332">
                <a:tc>
                  <a:txBody>
                    <a:bodyPr/>
                    <a:lstStyle/>
                    <a:p>
                      <a:pPr algn="l" fontAlgn="b"/>
                      <a:endParaRPr lang="en-US" sz="800" b="0" i="0" u="none" strike="noStrike">
                        <a:solidFill>
                          <a:srgbClr val="000000"/>
                        </a:solidFill>
                        <a:effectLst/>
                        <a:latin typeface="Arial Narrow" panose="020B0606020202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0" i="0" u="none" strike="noStrike">
                          <a:solidFill>
                            <a:srgbClr val="000000"/>
                          </a:solidFill>
                          <a:effectLst/>
                          <a:latin typeface="Calibri" panose="020F0502020204030204" pitchFamily="34" charset="0"/>
                        </a:rPr>
                        <a:t>Jul 31, 2021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413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289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113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0.5%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293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0.7%</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0.3%</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0.3%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0.4%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0.4%</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519569609"/>
                  </a:ext>
                </a:extLst>
              </a:tr>
              <a:tr h="275332">
                <a:tc>
                  <a:txBody>
                    <a:bodyPr/>
                    <a:lstStyle/>
                    <a:p>
                      <a:pPr algn="l" fontAlgn="b"/>
                      <a:endParaRPr lang="en-US" sz="800" b="0" i="0" u="none" strike="noStrike">
                        <a:solidFill>
                          <a:srgbClr val="000000"/>
                        </a:solidFill>
                        <a:effectLst/>
                        <a:latin typeface="Arial Narrow" panose="020B0606020202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0" i="0" u="none" strike="noStrike">
                          <a:solidFill>
                            <a:srgbClr val="000000"/>
                          </a:solidFill>
                          <a:effectLst/>
                          <a:latin typeface="Calibri" panose="020F0502020204030204" pitchFamily="34" charset="0"/>
                        </a:rPr>
                        <a:t>Aug 31, 2021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407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286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120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0.7%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289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1.7%</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0.6%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1.9%</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2.3%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0.4%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0.4%</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688353953"/>
                  </a:ext>
                </a:extLst>
              </a:tr>
              <a:tr h="275332">
                <a:tc>
                  <a:txBody>
                    <a:bodyPr/>
                    <a:lstStyle/>
                    <a:p>
                      <a:pPr algn="l" fontAlgn="b"/>
                      <a:endParaRPr lang="en-US" sz="800" b="0" i="0" u="none" strike="noStrike">
                        <a:solidFill>
                          <a:srgbClr val="000000"/>
                        </a:solidFill>
                        <a:effectLst/>
                        <a:latin typeface="Arial Narrow" panose="020B0606020202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0" i="0" u="none" strike="noStrike">
                          <a:solidFill>
                            <a:srgbClr val="000000"/>
                          </a:solidFill>
                          <a:effectLst/>
                          <a:latin typeface="Calibri" panose="020F0502020204030204" pitchFamily="34" charset="0"/>
                        </a:rPr>
                        <a:t>Sep 30, 2021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415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280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122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287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3.1%</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3.2%</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2.7%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0.0%</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986462886"/>
                  </a:ext>
                </a:extLst>
              </a:tr>
              <a:tr h="275332">
                <a:tc>
                  <a:txBody>
                    <a:bodyPr/>
                    <a:lstStyle/>
                    <a:p>
                      <a:pPr algn="l" fontAlgn="b"/>
                      <a:endParaRPr lang="en-US" sz="800" b="0" i="0" u="none" strike="noStrike">
                        <a:solidFill>
                          <a:srgbClr val="000000"/>
                        </a:solidFill>
                        <a:effectLst/>
                        <a:latin typeface="Arial Narrow" panose="020B0606020202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0" i="0" u="none" strike="noStrike">
                          <a:solidFill>
                            <a:srgbClr val="000000"/>
                          </a:solidFill>
                          <a:effectLst/>
                          <a:latin typeface="Calibri" panose="020F0502020204030204" pitchFamily="34" charset="0"/>
                        </a:rPr>
                        <a:t>Oct 31, 2021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404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279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131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0.2%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285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3.5%</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4.5%</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2.3%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3.6%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2.5%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1.1%</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4099720318"/>
                  </a:ext>
                </a:extLst>
              </a:tr>
              <a:tr h="275332">
                <a:tc>
                  <a:txBody>
                    <a:bodyPr/>
                    <a:lstStyle/>
                    <a:p>
                      <a:pPr algn="l" fontAlgn="b"/>
                      <a:endParaRPr lang="en-US" sz="800" b="0" i="0" u="none" strike="noStrike">
                        <a:solidFill>
                          <a:srgbClr val="000000"/>
                        </a:solidFill>
                        <a:effectLst/>
                        <a:latin typeface="Arial Narrow" panose="020B0606020202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0" i="0" u="none" strike="noStrike">
                          <a:solidFill>
                            <a:srgbClr val="000000"/>
                          </a:solidFill>
                          <a:effectLst/>
                          <a:latin typeface="Calibri" panose="020F0502020204030204" pitchFamily="34" charset="0"/>
                        </a:rPr>
                        <a:t>Nov 30, 2021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410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283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128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0.0%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284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3.5%</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2.6%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4.5%</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2.3%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3.9%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2.8%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1.5%</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654552218"/>
                  </a:ext>
                </a:extLst>
              </a:tr>
              <a:tr h="275332">
                <a:tc>
                  <a:txBody>
                    <a:bodyPr/>
                    <a:lstStyle/>
                    <a:p>
                      <a:pPr algn="l" fontAlgn="b"/>
                      <a:endParaRPr lang="en-US" sz="800" b="0" i="0" u="none" strike="noStrike">
                        <a:solidFill>
                          <a:srgbClr val="000000"/>
                        </a:solidFill>
                        <a:effectLst/>
                        <a:latin typeface="Arial Narrow" panose="020B0606020202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0" i="0" u="none" strike="noStrike">
                          <a:solidFill>
                            <a:srgbClr val="000000"/>
                          </a:solidFill>
                          <a:effectLst/>
                          <a:latin typeface="Calibri" panose="020F0502020204030204" pitchFamily="34" charset="0"/>
                        </a:rPr>
                        <a:t>Dec 31, 2021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407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287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128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0.2%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284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3.9%</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2.9%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4.5%</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2.6%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4.9%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3.9%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1.5%</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964857069"/>
                  </a:ext>
                </a:extLst>
              </a:tr>
              <a:tr h="275332">
                <a:tc>
                  <a:txBody>
                    <a:bodyPr/>
                    <a:lstStyle/>
                    <a:p>
                      <a:pPr algn="l" fontAlgn="b"/>
                      <a:endParaRPr lang="en-US" sz="800" b="0" i="0" u="none" strike="noStrike">
                        <a:solidFill>
                          <a:srgbClr val="000000"/>
                        </a:solidFill>
                        <a:effectLst/>
                        <a:latin typeface="Arial Narrow" panose="020B0606020202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0" i="0" u="none" strike="noStrike">
                          <a:solidFill>
                            <a:srgbClr val="000000"/>
                          </a:solidFill>
                          <a:effectLst/>
                          <a:latin typeface="Calibri" panose="020F0502020204030204" pitchFamily="34" charset="0"/>
                        </a:rPr>
                        <a:t>Jan 31, 2022</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408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292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123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0.5%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285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4.9%</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4.3%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5.4%</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3.6%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6.2%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5.0%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5.1%</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831690412"/>
                  </a:ext>
                </a:extLst>
              </a:tr>
              <a:tr h="275332">
                <a:tc>
                  <a:txBody>
                    <a:bodyPr/>
                    <a:lstStyle/>
                    <a:p>
                      <a:pPr algn="l" fontAlgn="b"/>
                      <a:endParaRPr lang="en-US" sz="800" b="0" i="0" u="none" strike="noStrike">
                        <a:solidFill>
                          <a:srgbClr val="000000"/>
                        </a:solidFill>
                        <a:effectLst/>
                        <a:latin typeface="Arial Narrow" panose="020B0606020202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0" i="0" u="none" strike="noStrike">
                          <a:solidFill>
                            <a:srgbClr val="000000"/>
                          </a:solidFill>
                          <a:effectLst/>
                          <a:latin typeface="Calibri" panose="020F0502020204030204" pitchFamily="34" charset="0"/>
                        </a:rPr>
                        <a:t>Feb 28, 2022</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409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295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119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0.0%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286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5.2%</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4.6%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7.2%</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4.3%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6.0%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2.9%</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646371069"/>
                  </a:ext>
                </a:extLst>
              </a:tr>
              <a:tr h="275332">
                <a:tc>
                  <a:txBody>
                    <a:bodyPr/>
                    <a:lstStyle/>
                    <a:p>
                      <a:pPr algn="l" fontAlgn="b"/>
                      <a:endParaRPr lang="en-US" sz="800" b="0" i="0" u="none" strike="noStrike">
                        <a:solidFill>
                          <a:srgbClr val="000000"/>
                        </a:solidFill>
                        <a:effectLst/>
                        <a:latin typeface="Arial Narrow" panose="020B0606020202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0" i="0" u="none" strike="noStrike">
                          <a:solidFill>
                            <a:srgbClr val="000000"/>
                          </a:solidFill>
                          <a:effectLst/>
                          <a:latin typeface="Calibri" panose="020F0502020204030204" pitchFamily="34" charset="0"/>
                        </a:rPr>
                        <a:t>Mar 31, 2022</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5.3%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9.1%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4.6%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9.4%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6.7%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4.3%</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781895402"/>
                  </a:ext>
                </a:extLst>
              </a:tr>
              <a:tr h="275332">
                <a:tc>
                  <a:txBody>
                    <a:bodyPr/>
                    <a:lstStyle/>
                    <a:p>
                      <a:pPr algn="l" fontAlgn="b"/>
                      <a:endParaRPr lang="en-US" sz="800" b="0" i="0" u="none" strike="noStrike">
                        <a:solidFill>
                          <a:srgbClr val="000000"/>
                        </a:solidFill>
                        <a:effectLst/>
                        <a:latin typeface="Arial Narrow" panose="020B0606020202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0" i="0" u="none" strike="noStrike">
                          <a:solidFill>
                            <a:srgbClr val="000000"/>
                          </a:solidFill>
                          <a:effectLst/>
                          <a:latin typeface="Calibri" panose="020F0502020204030204" pitchFamily="34" charset="0"/>
                        </a:rPr>
                        <a:t>Apr 30, 2022</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6.0%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9.7%</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5.0%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9.4%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8.8%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5.4%</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46979022"/>
                  </a:ext>
                </a:extLst>
              </a:tr>
              <a:tr h="275332">
                <a:tc>
                  <a:txBody>
                    <a:bodyPr/>
                    <a:lstStyle/>
                    <a:p>
                      <a:pPr algn="l" fontAlgn="b"/>
                      <a:endParaRPr lang="en-US" sz="800" b="0" i="0" u="none" strike="noStrike">
                        <a:solidFill>
                          <a:srgbClr val="000000"/>
                        </a:solidFill>
                        <a:effectLst/>
                        <a:latin typeface="Arial Narrow" panose="020B0606020202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0" i="0" u="none" strike="noStrike">
                          <a:solidFill>
                            <a:srgbClr val="000000"/>
                          </a:solidFill>
                          <a:effectLst/>
                          <a:latin typeface="Calibri" panose="020F0502020204030204" pitchFamily="34" charset="0"/>
                        </a:rPr>
                        <a:t>May 31, 2022</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7.0%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10.6%</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5.6%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11.7%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11.6%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7.6%</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64806841"/>
                  </a:ext>
                </a:extLst>
              </a:tr>
              <a:tr h="275332">
                <a:tc>
                  <a:txBody>
                    <a:bodyPr/>
                    <a:lstStyle/>
                    <a:p>
                      <a:pPr algn="l" fontAlgn="b"/>
                      <a:endParaRPr lang="en-US" sz="800" b="0" i="0" u="none" strike="noStrike">
                        <a:solidFill>
                          <a:srgbClr val="000000"/>
                        </a:solidFill>
                        <a:effectLst/>
                        <a:latin typeface="Arial Narrow" panose="020B0606020202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0" i="0" u="none" strike="noStrike">
                          <a:solidFill>
                            <a:srgbClr val="000000"/>
                          </a:solidFill>
                          <a:effectLst/>
                          <a:latin typeface="Calibri" panose="020F0502020204030204" pitchFamily="34" charset="0"/>
                        </a:rPr>
                        <a:t>Jun 30, 2022</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7.6%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11.9%</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6.9%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12.0%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12.3%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Calibri" panose="020F0502020204030204" pitchFamily="34" charset="0"/>
                        </a:rPr>
                        <a:t>9.7%</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9335706"/>
                  </a:ext>
                </a:extLst>
              </a:tr>
            </a:tbl>
          </a:graphicData>
        </a:graphic>
      </p:graphicFrame>
    </p:spTree>
    <p:extLst>
      <p:ext uri="{BB962C8B-B14F-4D97-AF65-F5344CB8AC3E}">
        <p14:creationId xmlns:p14="http://schemas.microsoft.com/office/powerpoint/2010/main" val="18143758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94255-6DCC-48B6-9DF3-CBB5F22ED03C}"/>
              </a:ext>
            </a:extLst>
          </p:cNvPr>
          <p:cNvSpPr>
            <a:spLocks noGrp="1"/>
          </p:cNvSpPr>
          <p:nvPr>
            <p:ph type="title"/>
          </p:nvPr>
        </p:nvSpPr>
        <p:spPr>
          <a:xfrm>
            <a:off x="826073" y="259298"/>
            <a:ext cx="11497235" cy="1033368"/>
          </a:xfrm>
        </p:spPr>
        <p:txBody>
          <a:bodyPr>
            <a:normAutofit fontScale="90000"/>
          </a:bodyPr>
          <a:lstStyle/>
          <a:p>
            <a:r>
              <a:rPr lang="en-US" dirty="0"/>
              <a:t>FY22 DFCS Snapshot - 337</a:t>
            </a:r>
            <a:br>
              <a:rPr lang="en-US" sz="3400" dirty="0"/>
            </a:br>
            <a:endParaRPr lang="en-US" sz="3400" dirty="0"/>
          </a:p>
        </p:txBody>
      </p:sp>
      <p:sp>
        <p:nvSpPr>
          <p:cNvPr id="5" name="Text Placeholder 4">
            <a:extLst>
              <a:ext uri="{FF2B5EF4-FFF2-40B4-BE49-F238E27FC236}">
                <a16:creationId xmlns:a16="http://schemas.microsoft.com/office/drawing/2014/main" id="{73881A93-8CD2-453F-AA84-7A505323B8D4}"/>
              </a:ext>
            </a:extLst>
          </p:cNvPr>
          <p:cNvSpPr>
            <a:spLocks noGrp="1"/>
          </p:cNvSpPr>
          <p:nvPr>
            <p:ph type="body" sz="quarter" idx="10"/>
          </p:nvPr>
        </p:nvSpPr>
        <p:spPr>
          <a:xfrm>
            <a:off x="4440823" y="6538661"/>
            <a:ext cx="6781359" cy="347662"/>
          </a:xfrm>
        </p:spPr>
        <p:txBody>
          <a:bodyPr/>
          <a:lstStyle/>
          <a:p>
            <a:r>
              <a:rPr lang="en-US" dirty="0"/>
              <a:t>Office of Human Resources 				</a:t>
            </a:r>
            <a:fld id="{680381CD-5519-6F4B-A70D-C0DB24136884}" type="datetime1">
              <a:rPr lang="en-US" smtClean="0"/>
              <a:pPr/>
              <a:t>3/8/2022</a:t>
            </a:fld>
            <a:endParaRPr lang="en-US" dirty="0"/>
          </a:p>
          <a:p>
            <a:endParaRPr lang="en-US" dirty="0"/>
          </a:p>
        </p:txBody>
      </p:sp>
      <p:sp>
        <p:nvSpPr>
          <p:cNvPr id="6" name="Title 1">
            <a:extLst>
              <a:ext uri="{FF2B5EF4-FFF2-40B4-BE49-F238E27FC236}">
                <a16:creationId xmlns:a16="http://schemas.microsoft.com/office/drawing/2014/main" id="{96F11786-A1E4-49B1-B4FF-6C848D071ABE}"/>
              </a:ext>
            </a:extLst>
          </p:cNvPr>
          <p:cNvSpPr txBox="1">
            <a:spLocks/>
          </p:cNvSpPr>
          <p:nvPr/>
        </p:nvSpPr>
        <p:spPr>
          <a:xfrm>
            <a:off x="552450" y="916681"/>
            <a:ext cx="11497235" cy="751970"/>
          </a:xfrm>
          <a:prstGeom prst="rect">
            <a:avLst/>
          </a:prstGeom>
        </p:spPr>
        <p:txBody>
          <a:bodyPr vert="horz" lIns="91440" tIns="45720" rIns="91440" bIns="45720" rtlCol="0" anchor="ctr">
            <a:normAutofit fontScale="92500" lnSpcReduction="10000"/>
          </a:bodyPr>
          <a:lstStyle>
            <a:lvl1pPr algn="ctr" defTabSz="914400" rtl="0" eaLnBrk="1" latinLnBrk="0" hangingPunct="1">
              <a:lnSpc>
                <a:spcPct val="90000"/>
              </a:lnSpc>
              <a:spcBef>
                <a:spcPct val="0"/>
              </a:spcBef>
              <a:buNone/>
              <a:defRPr sz="4000" b="1" i="0" kern="1200">
                <a:solidFill>
                  <a:schemeClr val="tx1"/>
                </a:solidFill>
                <a:latin typeface="Arial Black" charset="0"/>
                <a:ea typeface="Arial Black" charset="0"/>
                <a:cs typeface="Arial Black" charset="0"/>
              </a:defRPr>
            </a:lvl1pPr>
          </a:lstStyle>
          <a:p>
            <a:r>
              <a:rPr lang="en-US" sz="2800" dirty="0"/>
              <a:t>Voluntary Turnover Exit Survey</a:t>
            </a:r>
          </a:p>
          <a:p>
            <a:r>
              <a:rPr lang="en-US" sz="2800" dirty="0"/>
              <a:t>Top Reasons Cited</a:t>
            </a:r>
          </a:p>
          <a:p>
            <a:endParaRPr lang="en-US" sz="2800" dirty="0"/>
          </a:p>
        </p:txBody>
      </p:sp>
      <p:sp>
        <p:nvSpPr>
          <p:cNvPr id="4" name="TextBox 3">
            <a:extLst>
              <a:ext uri="{FF2B5EF4-FFF2-40B4-BE49-F238E27FC236}">
                <a16:creationId xmlns:a16="http://schemas.microsoft.com/office/drawing/2014/main" id="{8CBD0E65-D8AD-439C-AD94-37ECF81E0EE4}"/>
              </a:ext>
            </a:extLst>
          </p:cNvPr>
          <p:cNvSpPr txBox="1"/>
          <p:nvPr/>
        </p:nvSpPr>
        <p:spPr>
          <a:xfrm>
            <a:off x="296090" y="6043891"/>
            <a:ext cx="1208015" cy="215444"/>
          </a:xfrm>
          <a:prstGeom prst="rect">
            <a:avLst/>
          </a:prstGeom>
          <a:noFill/>
        </p:spPr>
        <p:txBody>
          <a:bodyPr wrap="square" rtlCol="0">
            <a:spAutoFit/>
          </a:bodyPr>
          <a:lstStyle/>
          <a:p>
            <a:r>
              <a:rPr lang="en-US" sz="800" dirty="0"/>
              <a:t>Through 02/28/2022</a:t>
            </a:r>
          </a:p>
        </p:txBody>
      </p:sp>
      <p:graphicFrame>
        <p:nvGraphicFramePr>
          <p:cNvPr id="13" name="Chart 12">
            <a:extLst>
              <a:ext uri="{FF2B5EF4-FFF2-40B4-BE49-F238E27FC236}">
                <a16:creationId xmlns:a16="http://schemas.microsoft.com/office/drawing/2014/main" id="{A89D5F0C-ECE9-4BCB-9324-CA6D16D1F940}"/>
              </a:ext>
            </a:extLst>
          </p:cNvPr>
          <p:cNvGraphicFramePr/>
          <p:nvPr/>
        </p:nvGraphicFramePr>
        <p:xfrm>
          <a:off x="142316" y="1668651"/>
          <a:ext cx="11753594" cy="437936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8782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94255-6DCC-48B6-9DF3-CBB5F22ED03C}"/>
              </a:ext>
            </a:extLst>
          </p:cNvPr>
          <p:cNvSpPr>
            <a:spLocks noGrp="1"/>
          </p:cNvSpPr>
          <p:nvPr>
            <p:ph type="title"/>
          </p:nvPr>
        </p:nvSpPr>
        <p:spPr>
          <a:xfrm>
            <a:off x="847165" y="297084"/>
            <a:ext cx="11497235" cy="1033368"/>
          </a:xfrm>
        </p:spPr>
        <p:txBody>
          <a:bodyPr>
            <a:noAutofit/>
          </a:bodyPr>
          <a:lstStyle/>
          <a:p>
            <a:r>
              <a:rPr lang="en-US" sz="3600" dirty="0"/>
              <a:t>FY22 DFCS Snapshot - 337</a:t>
            </a:r>
            <a:br>
              <a:rPr lang="en-US" dirty="0"/>
            </a:br>
            <a:endParaRPr lang="en-US" dirty="0"/>
          </a:p>
        </p:txBody>
      </p:sp>
      <p:sp>
        <p:nvSpPr>
          <p:cNvPr id="5" name="Text Placeholder 4">
            <a:extLst>
              <a:ext uri="{FF2B5EF4-FFF2-40B4-BE49-F238E27FC236}">
                <a16:creationId xmlns:a16="http://schemas.microsoft.com/office/drawing/2014/main" id="{73881A93-8CD2-453F-AA84-7A505323B8D4}"/>
              </a:ext>
            </a:extLst>
          </p:cNvPr>
          <p:cNvSpPr>
            <a:spLocks noGrp="1"/>
          </p:cNvSpPr>
          <p:nvPr>
            <p:ph type="body" sz="quarter" idx="10"/>
          </p:nvPr>
        </p:nvSpPr>
        <p:spPr>
          <a:xfrm>
            <a:off x="4478923" y="6528486"/>
            <a:ext cx="6701695" cy="260350"/>
          </a:xfrm>
        </p:spPr>
        <p:txBody>
          <a:bodyPr/>
          <a:lstStyle/>
          <a:p>
            <a:r>
              <a:rPr lang="en-US" dirty="0"/>
              <a:t>Office of Human Resources 				</a:t>
            </a:r>
            <a:fld id="{680381CD-5519-6F4B-A70D-C0DB24136884}" type="datetime1">
              <a:rPr lang="en-US" smtClean="0"/>
              <a:pPr/>
              <a:t>3/8/2022</a:t>
            </a:fld>
            <a:endParaRPr lang="en-US" dirty="0"/>
          </a:p>
          <a:p>
            <a:endParaRPr lang="en-US" dirty="0"/>
          </a:p>
        </p:txBody>
      </p:sp>
      <p:sp>
        <p:nvSpPr>
          <p:cNvPr id="6" name="Title 1">
            <a:extLst>
              <a:ext uri="{FF2B5EF4-FFF2-40B4-BE49-F238E27FC236}">
                <a16:creationId xmlns:a16="http://schemas.microsoft.com/office/drawing/2014/main" id="{96F11786-A1E4-49B1-B4FF-6C848D071ABE}"/>
              </a:ext>
            </a:extLst>
          </p:cNvPr>
          <p:cNvSpPr txBox="1">
            <a:spLocks/>
          </p:cNvSpPr>
          <p:nvPr/>
        </p:nvSpPr>
        <p:spPr>
          <a:xfrm>
            <a:off x="504445" y="911530"/>
            <a:ext cx="11497235" cy="751970"/>
          </a:xfrm>
          <a:prstGeom prst="rect">
            <a:avLst/>
          </a:prstGeom>
        </p:spPr>
        <p:txBody>
          <a:bodyPr vert="horz" lIns="91440" tIns="45720" rIns="91440" bIns="45720" rtlCol="0" anchor="ctr">
            <a:normAutofit fontScale="92500" lnSpcReduction="10000"/>
          </a:bodyPr>
          <a:lstStyle>
            <a:lvl1pPr algn="ctr" defTabSz="914400" rtl="0" eaLnBrk="1" latinLnBrk="0" hangingPunct="1">
              <a:lnSpc>
                <a:spcPct val="90000"/>
              </a:lnSpc>
              <a:spcBef>
                <a:spcPct val="0"/>
              </a:spcBef>
              <a:buNone/>
              <a:defRPr sz="4000" b="1" i="0" kern="1200">
                <a:solidFill>
                  <a:schemeClr val="tx1"/>
                </a:solidFill>
                <a:latin typeface="Arial Black" charset="0"/>
                <a:ea typeface="Arial Black" charset="0"/>
                <a:cs typeface="Arial Black" charset="0"/>
              </a:defRPr>
            </a:lvl1pPr>
          </a:lstStyle>
          <a:p>
            <a:r>
              <a:rPr lang="en-US" sz="2800" dirty="0"/>
              <a:t>Voluntary Turnover Exit Survey</a:t>
            </a:r>
          </a:p>
          <a:p>
            <a:r>
              <a:rPr lang="en-US" sz="2800" dirty="0"/>
              <a:t>Best things about your experience with DFCS…</a:t>
            </a:r>
          </a:p>
          <a:p>
            <a:endParaRPr lang="en-US" sz="2800" dirty="0"/>
          </a:p>
        </p:txBody>
      </p:sp>
      <p:sp>
        <p:nvSpPr>
          <p:cNvPr id="9" name="TextBox 8">
            <a:extLst>
              <a:ext uri="{FF2B5EF4-FFF2-40B4-BE49-F238E27FC236}">
                <a16:creationId xmlns:a16="http://schemas.microsoft.com/office/drawing/2014/main" id="{4B5C7BED-FBE5-480A-8D83-BBCE7FDF7DD3}"/>
              </a:ext>
            </a:extLst>
          </p:cNvPr>
          <p:cNvSpPr txBox="1"/>
          <p:nvPr/>
        </p:nvSpPr>
        <p:spPr>
          <a:xfrm>
            <a:off x="156438" y="6017476"/>
            <a:ext cx="1208015" cy="215444"/>
          </a:xfrm>
          <a:prstGeom prst="rect">
            <a:avLst/>
          </a:prstGeom>
          <a:noFill/>
        </p:spPr>
        <p:txBody>
          <a:bodyPr wrap="square" rtlCol="0">
            <a:spAutoFit/>
          </a:bodyPr>
          <a:lstStyle/>
          <a:p>
            <a:r>
              <a:rPr lang="en-US" sz="800" dirty="0"/>
              <a:t>Through 02/28/2022</a:t>
            </a:r>
          </a:p>
        </p:txBody>
      </p:sp>
      <p:graphicFrame>
        <p:nvGraphicFramePr>
          <p:cNvPr id="7" name="Chart 6">
            <a:extLst>
              <a:ext uri="{FF2B5EF4-FFF2-40B4-BE49-F238E27FC236}">
                <a16:creationId xmlns:a16="http://schemas.microsoft.com/office/drawing/2014/main" id="{F932BE56-6D44-4CD1-8185-53A387D3E935}"/>
              </a:ext>
            </a:extLst>
          </p:cNvPr>
          <p:cNvGraphicFramePr/>
          <p:nvPr/>
        </p:nvGraphicFramePr>
        <p:xfrm>
          <a:off x="461554" y="1565738"/>
          <a:ext cx="11434355" cy="437558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769152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94255-6DCC-48B6-9DF3-CBB5F22ED03C}"/>
              </a:ext>
            </a:extLst>
          </p:cNvPr>
          <p:cNvSpPr>
            <a:spLocks noGrp="1"/>
          </p:cNvSpPr>
          <p:nvPr>
            <p:ph type="title"/>
          </p:nvPr>
        </p:nvSpPr>
        <p:spPr>
          <a:xfrm>
            <a:off x="844923" y="280712"/>
            <a:ext cx="11497235" cy="1033368"/>
          </a:xfrm>
        </p:spPr>
        <p:txBody>
          <a:bodyPr>
            <a:normAutofit fontScale="90000"/>
          </a:bodyPr>
          <a:lstStyle/>
          <a:p>
            <a:r>
              <a:rPr lang="en-US" dirty="0"/>
              <a:t>FY22 DFCS Snapshot - 337</a:t>
            </a:r>
            <a:br>
              <a:rPr lang="en-US" dirty="0"/>
            </a:br>
            <a:endParaRPr lang="en-US" dirty="0"/>
          </a:p>
        </p:txBody>
      </p:sp>
      <p:sp>
        <p:nvSpPr>
          <p:cNvPr id="5" name="Text Placeholder 4">
            <a:extLst>
              <a:ext uri="{FF2B5EF4-FFF2-40B4-BE49-F238E27FC236}">
                <a16:creationId xmlns:a16="http://schemas.microsoft.com/office/drawing/2014/main" id="{73881A93-8CD2-453F-AA84-7A505323B8D4}"/>
              </a:ext>
            </a:extLst>
          </p:cNvPr>
          <p:cNvSpPr>
            <a:spLocks noGrp="1"/>
          </p:cNvSpPr>
          <p:nvPr>
            <p:ph type="body" sz="quarter" idx="10"/>
          </p:nvPr>
        </p:nvSpPr>
        <p:spPr>
          <a:xfrm>
            <a:off x="4440823" y="6568962"/>
            <a:ext cx="6753650" cy="201726"/>
          </a:xfrm>
        </p:spPr>
        <p:txBody>
          <a:bodyPr/>
          <a:lstStyle/>
          <a:p>
            <a:r>
              <a:rPr lang="en-US" dirty="0"/>
              <a:t>Office of Human Resources				 </a:t>
            </a:r>
            <a:fld id="{680381CD-5519-6F4B-A70D-C0DB24136884}" type="datetime1">
              <a:rPr lang="en-US" smtClean="0"/>
              <a:pPr/>
              <a:t>3/8/2022</a:t>
            </a:fld>
            <a:endParaRPr lang="en-US" dirty="0"/>
          </a:p>
          <a:p>
            <a:endParaRPr lang="en-US" dirty="0"/>
          </a:p>
        </p:txBody>
      </p:sp>
      <p:sp>
        <p:nvSpPr>
          <p:cNvPr id="6" name="Title 1">
            <a:extLst>
              <a:ext uri="{FF2B5EF4-FFF2-40B4-BE49-F238E27FC236}">
                <a16:creationId xmlns:a16="http://schemas.microsoft.com/office/drawing/2014/main" id="{96F11786-A1E4-49B1-B4FF-6C848D071ABE}"/>
              </a:ext>
            </a:extLst>
          </p:cNvPr>
          <p:cNvSpPr txBox="1">
            <a:spLocks/>
          </p:cNvSpPr>
          <p:nvPr/>
        </p:nvSpPr>
        <p:spPr>
          <a:xfrm>
            <a:off x="694765" y="938095"/>
            <a:ext cx="11497235" cy="751970"/>
          </a:xfrm>
          <a:prstGeom prst="rect">
            <a:avLst/>
          </a:prstGeom>
        </p:spPr>
        <p:txBody>
          <a:bodyPr vert="horz" lIns="91440" tIns="45720" rIns="91440" bIns="45720" rtlCol="0" anchor="ctr">
            <a:normAutofit fontScale="92500" lnSpcReduction="10000"/>
          </a:bodyPr>
          <a:lstStyle>
            <a:lvl1pPr algn="ctr" defTabSz="914400" rtl="0" eaLnBrk="1" latinLnBrk="0" hangingPunct="1">
              <a:lnSpc>
                <a:spcPct val="90000"/>
              </a:lnSpc>
              <a:spcBef>
                <a:spcPct val="0"/>
              </a:spcBef>
              <a:buNone/>
              <a:defRPr sz="4000" b="1" i="0" kern="1200">
                <a:solidFill>
                  <a:schemeClr val="tx1"/>
                </a:solidFill>
                <a:latin typeface="Arial Black" charset="0"/>
                <a:ea typeface="Arial Black" charset="0"/>
                <a:cs typeface="Arial Black" charset="0"/>
              </a:defRPr>
            </a:lvl1pPr>
          </a:lstStyle>
          <a:p>
            <a:r>
              <a:rPr lang="en-US" sz="2800" dirty="0"/>
              <a:t>Voluntary Turnover Exit Survey</a:t>
            </a:r>
          </a:p>
          <a:p>
            <a:r>
              <a:rPr lang="en-US" sz="2800" dirty="0"/>
              <a:t>Worst things about your experience with DFCS…</a:t>
            </a:r>
          </a:p>
          <a:p>
            <a:endParaRPr lang="en-US" sz="2800" dirty="0"/>
          </a:p>
        </p:txBody>
      </p:sp>
      <p:graphicFrame>
        <p:nvGraphicFramePr>
          <p:cNvPr id="10" name="Chart 9">
            <a:extLst>
              <a:ext uri="{FF2B5EF4-FFF2-40B4-BE49-F238E27FC236}">
                <a16:creationId xmlns:a16="http://schemas.microsoft.com/office/drawing/2014/main" id="{00000000-0008-0000-1E00-000002000000}"/>
              </a:ext>
            </a:extLst>
          </p:cNvPr>
          <p:cNvGraphicFramePr>
            <a:graphicFrameLocks/>
          </p:cNvGraphicFramePr>
          <p:nvPr/>
        </p:nvGraphicFramePr>
        <p:xfrm>
          <a:off x="1778466" y="1451295"/>
          <a:ext cx="8632272" cy="390927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F2AFB91F-D2D3-4D11-A4C2-B8D1C47E9F24}"/>
              </a:ext>
            </a:extLst>
          </p:cNvPr>
          <p:cNvSpPr txBox="1"/>
          <p:nvPr/>
        </p:nvSpPr>
        <p:spPr>
          <a:xfrm>
            <a:off x="159857" y="6017476"/>
            <a:ext cx="1208015" cy="215444"/>
          </a:xfrm>
          <a:prstGeom prst="rect">
            <a:avLst/>
          </a:prstGeom>
          <a:noFill/>
        </p:spPr>
        <p:txBody>
          <a:bodyPr wrap="square" rtlCol="0">
            <a:spAutoFit/>
          </a:bodyPr>
          <a:lstStyle/>
          <a:p>
            <a:r>
              <a:rPr lang="en-US" sz="800" dirty="0"/>
              <a:t>Through 02/28/2022</a:t>
            </a:r>
          </a:p>
        </p:txBody>
      </p:sp>
      <p:graphicFrame>
        <p:nvGraphicFramePr>
          <p:cNvPr id="8" name="Chart 7">
            <a:extLst>
              <a:ext uri="{FF2B5EF4-FFF2-40B4-BE49-F238E27FC236}">
                <a16:creationId xmlns:a16="http://schemas.microsoft.com/office/drawing/2014/main" id="{137B4A5C-D690-4ED7-B76C-787DBBDD9484}"/>
              </a:ext>
            </a:extLst>
          </p:cNvPr>
          <p:cNvGraphicFramePr/>
          <p:nvPr/>
        </p:nvGraphicFramePr>
        <p:xfrm>
          <a:off x="461554" y="1565738"/>
          <a:ext cx="11434355" cy="437558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83036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88B3D-BE31-4718-82D8-166F835C3A40}"/>
              </a:ext>
            </a:extLst>
          </p:cNvPr>
          <p:cNvSpPr>
            <a:spLocks noGrp="1"/>
          </p:cNvSpPr>
          <p:nvPr>
            <p:ph type="title"/>
          </p:nvPr>
        </p:nvSpPr>
        <p:spPr/>
        <p:txBody>
          <a:bodyPr/>
          <a:lstStyle/>
          <a:p>
            <a:r>
              <a:rPr lang="en-US" dirty="0"/>
              <a:t>Child Welfare - Vacancies</a:t>
            </a:r>
          </a:p>
        </p:txBody>
      </p:sp>
      <p:sp>
        <p:nvSpPr>
          <p:cNvPr id="4" name="Text Placeholder 3">
            <a:extLst>
              <a:ext uri="{FF2B5EF4-FFF2-40B4-BE49-F238E27FC236}">
                <a16:creationId xmlns:a16="http://schemas.microsoft.com/office/drawing/2014/main" id="{EBBBCDAB-1A8E-484D-ABF8-E84F5783EC9A}"/>
              </a:ext>
            </a:extLst>
          </p:cNvPr>
          <p:cNvSpPr>
            <a:spLocks noGrp="1"/>
          </p:cNvSpPr>
          <p:nvPr>
            <p:ph type="body" sz="quarter" idx="10"/>
          </p:nvPr>
        </p:nvSpPr>
        <p:spPr/>
        <p:txBody>
          <a:bodyPr/>
          <a:lstStyle/>
          <a:p>
            <a:r>
              <a:rPr lang="en-US" dirty="0"/>
              <a:t>Office of Human Resources</a:t>
            </a:r>
          </a:p>
        </p:txBody>
      </p:sp>
      <p:sp>
        <p:nvSpPr>
          <p:cNvPr id="5" name="Date Placeholder 4">
            <a:extLst>
              <a:ext uri="{FF2B5EF4-FFF2-40B4-BE49-F238E27FC236}">
                <a16:creationId xmlns:a16="http://schemas.microsoft.com/office/drawing/2014/main" id="{E64426D0-8FF6-429F-94E9-07E89F5A9AA2}"/>
              </a:ext>
            </a:extLst>
          </p:cNvPr>
          <p:cNvSpPr>
            <a:spLocks noGrp="1"/>
          </p:cNvSpPr>
          <p:nvPr>
            <p:ph type="dt" sz="half" idx="11"/>
          </p:nvPr>
        </p:nvSpPr>
        <p:spPr/>
        <p:txBody>
          <a:bodyPr/>
          <a:lstStyle/>
          <a:p>
            <a:fld id="{680381CD-5519-6F4B-A70D-C0DB24136884}" type="datetime1">
              <a:rPr lang="en-US" smtClean="0"/>
              <a:pPr/>
              <a:t>3/8/2022</a:t>
            </a:fld>
            <a:endParaRPr lang="en-US" dirty="0"/>
          </a:p>
        </p:txBody>
      </p:sp>
      <p:pic>
        <p:nvPicPr>
          <p:cNvPr id="8" name="Picture 7">
            <a:extLst>
              <a:ext uri="{FF2B5EF4-FFF2-40B4-BE49-F238E27FC236}">
                <a16:creationId xmlns:a16="http://schemas.microsoft.com/office/drawing/2014/main" id="{E8C287F9-9149-41A3-8CDC-F1BCFA666289}"/>
              </a:ext>
            </a:extLst>
          </p:cNvPr>
          <p:cNvPicPr>
            <a:picLocks noChangeAspect="1"/>
          </p:cNvPicPr>
          <p:nvPr/>
        </p:nvPicPr>
        <p:blipFill>
          <a:blip r:embed="rId2"/>
          <a:stretch>
            <a:fillRect/>
          </a:stretch>
        </p:blipFill>
        <p:spPr>
          <a:xfrm>
            <a:off x="887392" y="1828802"/>
            <a:ext cx="10417215" cy="2974694"/>
          </a:xfrm>
          <a:prstGeom prst="rect">
            <a:avLst/>
          </a:prstGeom>
        </p:spPr>
      </p:pic>
    </p:spTree>
    <p:extLst>
      <p:ext uri="{BB962C8B-B14F-4D97-AF65-F5344CB8AC3E}">
        <p14:creationId xmlns:p14="http://schemas.microsoft.com/office/powerpoint/2010/main" val="34697887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5BC5BB-9565-42AF-B68A-DF9D7F7F37C9}"/>
              </a:ext>
            </a:extLst>
          </p:cNvPr>
          <p:cNvSpPr>
            <a:spLocks noGrp="1"/>
          </p:cNvSpPr>
          <p:nvPr>
            <p:ph type="title"/>
          </p:nvPr>
        </p:nvSpPr>
        <p:spPr/>
        <p:txBody>
          <a:bodyPr/>
          <a:lstStyle/>
          <a:p>
            <a:r>
              <a:rPr lang="en-US" dirty="0"/>
              <a:t>Director’s Report	</a:t>
            </a:r>
          </a:p>
        </p:txBody>
      </p:sp>
      <p:sp>
        <p:nvSpPr>
          <p:cNvPr id="4" name="Text Placeholder 3">
            <a:extLst>
              <a:ext uri="{FF2B5EF4-FFF2-40B4-BE49-F238E27FC236}">
                <a16:creationId xmlns:a16="http://schemas.microsoft.com/office/drawing/2014/main" id="{4722CFFD-4C9E-48CC-A85B-04339F75A4F1}"/>
              </a:ext>
            </a:extLst>
          </p:cNvPr>
          <p:cNvSpPr>
            <a:spLocks noGrp="1"/>
          </p:cNvSpPr>
          <p:nvPr>
            <p:ph type="body" sz="quarter" idx="11"/>
          </p:nvPr>
        </p:nvSpPr>
        <p:spPr/>
        <p:txBody>
          <a:bodyPr>
            <a:normAutofit fontScale="92500" lnSpcReduction="20000"/>
          </a:bodyPr>
          <a:lstStyle/>
          <a:p>
            <a:r>
              <a:rPr lang="en-US" dirty="0"/>
              <a:t>Candice Broce</a:t>
            </a:r>
          </a:p>
        </p:txBody>
      </p:sp>
      <p:sp>
        <p:nvSpPr>
          <p:cNvPr id="5" name="Text Placeholder 4">
            <a:extLst>
              <a:ext uri="{FF2B5EF4-FFF2-40B4-BE49-F238E27FC236}">
                <a16:creationId xmlns:a16="http://schemas.microsoft.com/office/drawing/2014/main" id="{9E8F753C-35B2-4622-AB5D-8B5DC7A4B490}"/>
              </a:ext>
            </a:extLst>
          </p:cNvPr>
          <p:cNvSpPr>
            <a:spLocks noGrp="1"/>
          </p:cNvSpPr>
          <p:nvPr>
            <p:ph type="body" sz="quarter" idx="12"/>
          </p:nvPr>
        </p:nvSpPr>
        <p:spPr>
          <a:xfrm>
            <a:off x="5124450" y="5172075"/>
            <a:ext cx="6831013" cy="309563"/>
          </a:xfrm>
        </p:spPr>
        <p:txBody>
          <a:bodyPr>
            <a:normAutofit fontScale="70000" lnSpcReduction="20000"/>
          </a:bodyPr>
          <a:lstStyle/>
          <a:p>
            <a:r>
              <a:rPr lang="en-US" dirty="0"/>
              <a:t>DHS Commissioner &amp; DFCS Director</a:t>
            </a:r>
          </a:p>
        </p:txBody>
      </p:sp>
      <p:sp>
        <p:nvSpPr>
          <p:cNvPr id="6" name="Date Placeholder 5">
            <a:extLst>
              <a:ext uri="{FF2B5EF4-FFF2-40B4-BE49-F238E27FC236}">
                <a16:creationId xmlns:a16="http://schemas.microsoft.com/office/drawing/2014/main" id="{182C6074-209A-4F8B-88A3-20FEBA243D74}"/>
              </a:ext>
            </a:extLst>
          </p:cNvPr>
          <p:cNvSpPr>
            <a:spLocks noGrp="1"/>
          </p:cNvSpPr>
          <p:nvPr>
            <p:ph type="dt" sz="half" idx="13"/>
          </p:nvPr>
        </p:nvSpPr>
        <p:spPr/>
        <p:txBody>
          <a:body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9477102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88B3D-BE31-4718-82D8-166F835C3A40}"/>
              </a:ext>
            </a:extLst>
          </p:cNvPr>
          <p:cNvSpPr>
            <a:spLocks noGrp="1"/>
          </p:cNvSpPr>
          <p:nvPr>
            <p:ph type="title"/>
          </p:nvPr>
        </p:nvSpPr>
        <p:spPr/>
        <p:txBody>
          <a:bodyPr>
            <a:normAutofit/>
          </a:bodyPr>
          <a:lstStyle/>
          <a:p>
            <a:r>
              <a:rPr lang="en-US" dirty="0"/>
              <a:t>Family Independence - Vacancies</a:t>
            </a:r>
          </a:p>
        </p:txBody>
      </p:sp>
      <p:sp>
        <p:nvSpPr>
          <p:cNvPr id="4" name="Text Placeholder 3">
            <a:extLst>
              <a:ext uri="{FF2B5EF4-FFF2-40B4-BE49-F238E27FC236}">
                <a16:creationId xmlns:a16="http://schemas.microsoft.com/office/drawing/2014/main" id="{EBBBCDAB-1A8E-484D-ABF8-E84F5783EC9A}"/>
              </a:ext>
            </a:extLst>
          </p:cNvPr>
          <p:cNvSpPr>
            <a:spLocks noGrp="1"/>
          </p:cNvSpPr>
          <p:nvPr>
            <p:ph type="body" sz="quarter" idx="10"/>
          </p:nvPr>
        </p:nvSpPr>
        <p:spPr/>
        <p:txBody>
          <a:bodyPr/>
          <a:lstStyle/>
          <a:p>
            <a:r>
              <a:rPr lang="en-US" dirty="0"/>
              <a:t>Office of Human Resources</a:t>
            </a:r>
          </a:p>
        </p:txBody>
      </p:sp>
      <p:sp>
        <p:nvSpPr>
          <p:cNvPr id="5" name="Date Placeholder 4">
            <a:extLst>
              <a:ext uri="{FF2B5EF4-FFF2-40B4-BE49-F238E27FC236}">
                <a16:creationId xmlns:a16="http://schemas.microsoft.com/office/drawing/2014/main" id="{E64426D0-8FF6-429F-94E9-07E89F5A9AA2}"/>
              </a:ext>
            </a:extLst>
          </p:cNvPr>
          <p:cNvSpPr>
            <a:spLocks noGrp="1"/>
          </p:cNvSpPr>
          <p:nvPr>
            <p:ph type="dt" sz="half" idx="11"/>
          </p:nvPr>
        </p:nvSpPr>
        <p:spPr/>
        <p:txBody>
          <a:bodyPr/>
          <a:lstStyle/>
          <a:p>
            <a:fld id="{680381CD-5519-6F4B-A70D-C0DB24136884}" type="datetime1">
              <a:rPr lang="en-US" smtClean="0"/>
              <a:pPr/>
              <a:t>3/8/2022</a:t>
            </a:fld>
            <a:endParaRPr lang="en-US" dirty="0"/>
          </a:p>
        </p:txBody>
      </p:sp>
      <p:pic>
        <p:nvPicPr>
          <p:cNvPr id="3" name="Picture 2">
            <a:extLst>
              <a:ext uri="{FF2B5EF4-FFF2-40B4-BE49-F238E27FC236}">
                <a16:creationId xmlns:a16="http://schemas.microsoft.com/office/drawing/2014/main" id="{F32C162B-8D62-4F2E-80BE-E4135ACE1C3D}"/>
              </a:ext>
            </a:extLst>
          </p:cNvPr>
          <p:cNvPicPr>
            <a:picLocks noChangeAspect="1"/>
          </p:cNvPicPr>
          <p:nvPr/>
        </p:nvPicPr>
        <p:blipFill>
          <a:blip r:embed="rId2"/>
          <a:stretch>
            <a:fillRect/>
          </a:stretch>
        </p:blipFill>
        <p:spPr>
          <a:xfrm>
            <a:off x="949124" y="1794076"/>
            <a:ext cx="10317401" cy="2939970"/>
          </a:xfrm>
          <a:prstGeom prst="rect">
            <a:avLst/>
          </a:prstGeom>
        </p:spPr>
      </p:pic>
    </p:spTree>
    <p:extLst>
      <p:ext uri="{BB962C8B-B14F-4D97-AF65-F5344CB8AC3E}">
        <p14:creationId xmlns:p14="http://schemas.microsoft.com/office/powerpoint/2010/main" val="17256984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8D49B-0647-427C-9B25-C51D97018E2D}"/>
              </a:ext>
            </a:extLst>
          </p:cNvPr>
          <p:cNvSpPr>
            <a:spLocks noGrp="1"/>
          </p:cNvSpPr>
          <p:nvPr>
            <p:ph type="title"/>
          </p:nvPr>
        </p:nvSpPr>
        <p:spPr/>
        <p:txBody>
          <a:bodyPr>
            <a:normAutofit/>
          </a:bodyPr>
          <a:lstStyle/>
          <a:p>
            <a:r>
              <a:rPr lang="en-US" dirty="0"/>
              <a:t> DFCS Time to Offer </a:t>
            </a:r>
          </a:p>
        </p:txBody>
      </p:sp>
      <p:sp>
        <p:nvSpPr>
          <p:cNvPr id="4" name="Text Placeholder 3">
            <a:extLst>
              <a:ext uri="{FF2B5EF4-FFF2-40B4-BE49-F238E27FC236}">
                <a16:creationId xmlns:a16="http://schemas.microsoft.com/office/drawing/2014/main" id="{24640D4F-AE62-4013-AD28-32F2803452C8}"/>
              </a:ext>
            </a:extLst>
          </p:cNvPr>
          <p:cNvSpPr>
            <a:spLocks noGrp="1"/>
          </p:cNvSpPr>
          <p:nvPr>
            <p:ph type="body" sz="quarter" idx="10"/>
          </p:nvPr>
        </p:nvSpPr>
        <p:spPr/>
        <p:txBody>
          <a:bodyPr/>
          <a:lstStyle/>
          <a:p>
            <a:r>
              <a:rPr lang="en-US" dirty="0"/>
              <a:t>Office of Human Resources</a:t>
            </a:r>
          </a:p>
        </p:txBody>
      </p:sp>
      <p:sp>
        <p:nvSpPr>
          <p:cNvPr id="5" name="Date Placeholder 4">
            <a:extLst>
              <a:ext uri="{FF2B5EF4-FFF2-40B4-BE49-F238E27FC236}">
                <a16:creationId xmlns:a16="http://schemas.microsoft.com/office/drawing/2014/main" id="{ADA57B96-4A77-44EA-9CD5-E55DE9967AA4}"/>
              </a:ext>
            </a:extLst>
          </p:cNvPr>
          <p:cNvSpPr>
            <a:spLocks noGrp="1"/>
          </p:cNvSpPr>
          <p:nvPr>
            <p:ph type="dt" sz="half" idx="11"/>
          </p:nvPr>
        </p:nvSpPr>
        <p:spPr/>
        <p:txBody>
          <a:bodyPr/>
          <a:lstStyle/>
          <a:p>
            <a:fld id="{680381CD-5519-6F4B-A70D-C0DB24136884}" type="datetime1">
              <a:rPr lang="en-US" smtClean="0"/>
              <a:pPr/>
              <a:t>3/8/2022</a:t>
            </a:fld>
            <a:endParaRPr lang="en-US" dirty="0"/>
          </a:p>
        </p:txBody>
      </p:sp>
      <p:sp>
        <p:nvSpPr>
          <p:cNvPr id="7" name="TextBox 6">
            <a:extLst>
              <a:ext uri="{FF2B5EF4-FFF2-40B4-BE49-F238E27FC236}">
                <a16:creationId xmlns:a16="http://schemas.microsoft.com/office/drawing/2014/main" id="{06A55476-72C6-4529-92DC-C0B5FAD05889}"/>
              </a:ext>
            </a:extLst>
          </p:cNvPr>
          <p:cNvSpPr txBox="1"/>
          <p:nvPr/>
        </p:nvSpPr>
        <p:spPr>
          <a:xfrm>
            <a:off x="198702" y="938199"/>
            <a:ext cx="2074908" cy="276999"/>
          </a:xfrm>
          <a:prstGeom prst="rect">
            <a:avLst/>
          </a:prstGeom>
          <a:noFill/>
        </p:spPr>
        <p:txBody>
          <a:bodyPr wrap="square" rtlCol="0">
            <a:spAutoFit/>
          </a:bodyPr>
          <a:lstStyle/>
          <a:p>
            <a:r>
              <a:rPr lang="en-US" sz="1200" dirty="0">
                <a:solidFill>
                  <a:srgbClr val="0070C0"/>
                </a:solidFill>
              </a:rPr>
              <a:t>Offered = 1471</a:t>
            </a:r>
          </a:p>
        </p:txBody>
      </p:sp>
      <p:sp>
        <p:nvSpPr>
          <p:cNvPr id="3" name="TextBox 2">
            <a:extLst>
              <a:ext uri="{FF2B5EF4-FFF2-40B4-BE49-F238E27FC236}">
                <a16:creationId xmlns:a16="http://schemas.microsoft.com/office/drawing/2014/main" id="{EF7E913F-F9FF-4CE6-AEC1-AA50BCFA7D7F}"/>
              </a:ext>
            </a:extLst>
          </p:cNvPr>
          <p:cNvSpPr txBox="1"/>
          <p:nvPr/>
        </p:nvSpPr>
        <p:spPr>
          <a:xfrm>
            <a:off x="764499" y="6099241"/>
            <a:ext cx="10826866" cy="261610"/>
          </a:xfrm>
          <a:prstGeom prst="rect">
            <a:avLst/>
          </a:prstGeom>
          <a:noFill/>
        </p:spPr>
        <p:txBody>
          <a:bodyPr wrap="square" rtlCol="0">
            <a:spAutoFit/>
          </a:bodyPr>
          <a:lstStyle/>
          <a:p>
            <a:r>
              <a:rPr lang="en-US" sz="1100" dirty="0"/>
              <a:t>Note:  Time to offer includes holidays.  Metrics are based on the approved requisition date to the date of offer letter.</a:t>
            </a:r>
          </a:p>
        </p:txBody>
      </p:sp>
      <p:pic>
        <p:nvPicPr>
          <p:cNvPr id="11" name="Content Placeholder 10">
            <a:extLst>
              <a:ext uri="{FF2B5EF4-FFF2-40B4-BE49-F238E27FC236}">
                <a16:creationId xmlns:a16="http://schemas.microsoft.com/office/drawing/2014/main" id="{81AE78FB-1ED4-4152-A07A-2F1ED19A1E79}"/>
              </a:ext>
            </a:extLst>
          </p:cNvPr>
          <p:cNvPicPr>
            <a:picLocks noGrp="1" noChangeAspect="1"/>
          </p:cNvPicPr>
          <p:nvPr>
            <p:ph sz="half" idx="1"/>
          </p:nvPr>
        </p:nvPicPr>
        <p:blipFill>
          <a:blip r:embed="rId3"/>
          <a:stretch>
            <a:fillRect/>
          </a:stretch>
        </p:blipFill>
        <p:spPr>
          <a:xfrm>
            <a:off x="1169043" y="1289553"/>
            <a:ext cx="9977377" cy="4405191"/>
          </a:xfrm>
          <a:prstGeom prst="rect">
            <a:avLst/>
          </a:prstGeom>
        </p:spPr>
      </p:pic>
    </p:spTree>
    <p:extLst>
      <p:ext uri="{BB962C8B-B14F-4D97-AF65-F5344CB8AC3E}">
        <p14:creationId xmlns:p14="http://schemas.microsoft.com/office/powerpoint/2010/main" val="34606283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D3386-2529-4B60-BE0A-8BC1EB410ADD}"/>
              </a:ext>
            </a:extLst>
          </p:cNvPr>
          <p:cNvPicPr>
            <a:picLocks noChangeAspect="1"/>
          </p:cNvPicPr>
          <p:nvPr/>
        </p:nvPicPr>
        <p:blipFill rotWithShape="1">
          <a:blip r:embed="rId3"/>
          <a:srcRect t="9135" r="2" b="15770"/>
          <a:stretch/>
        </p:blipFill>
        <p:spPr>
          <a:xfrm>
            <a:off x="20" y="10"/>
            <a:ext cx="6095980" cy="3428990"/>
          </a:xfrm>
          <a:prstGeom prst="rect">
            <a:avLst/>
          </a:prstGeom>
        </p:spPr>
      </p:pic>
      <p:pic>
        <p:nvPicPr>
          <p:cNvPr id="7" name="Picture 6">
            <a:extLst>
              <a:ext uri="{FF2B5EF4-FFF2-40B4-BE49-F238E27FC236}">
                <a16:creationId xmlns:a16="http://schemas.microsoft.com/office/drawing/2014/main" id="{A32EE7B7-87F8-4AB0-A955-6CEEEC200F92}"/>
              </a:ext>
            </a:extLst>
          </p:cNvPr>
          <p:cNvPicPr>
            <a:picLocks noChangeAspect="1"/>
          </p:cNvPicPr>
          <p:nvPr/>
        </p:nvPicPr>
        <p:blipFill rotWithShape="1">
          <a:blip r:embed="rId4"/>
          <a:srcRect l="7594" r="4074" b="-2"/>
          <a:stretch/>
        </p:blipFill>
        <p:spPr>
          <a:xfrm>
            <a:off x="6096000" y="10"/>
            <a:ext cx="6096000" cy="3428990"/>
          </a:xfrm>
          <a:prstGeom prst="rect">
            <a:avLst/>
          </a:prstGeom>
        </p:spPr>
      </p:pic>
      <p:pic>
        <p:nvPicPr>
          <p:cNvPr id="10" name="Content Placeholder 9">
            <a:extLst>
              <a:ext uri="{FF2B5EF4-FFF2-40B4-BE49-F238E27FC236}">
                <a16:creationId xmlns:a16="http://schemas.microsoft.com/office/drawing/2014/main" id="{5A1F8CF0-83C1-421E-A656-D060B2E38B18}"/>
              </a:ext>
            </a:extLst>
          </p:cNvPr>
          <p:cNvPicPr>
            <a:picLocks noChangeAspect="1"/>
          </p:cNvPicPr>
          <p:nvPr/>
        </p:nvPicPr>
        <p:blipFill rotWithShape="1">
          <a:blip r:embed="rId5"/>
          <a:srcRect l="3111" r="-2" b="-2"/>
          <a:stretch/>
        </p:blipFill>
        <p:spPr>
          <a:xfrm>
            <a:off x="20" y="3429000"/>
            <a:ext cx="6095980" cy="3429000"/>
          </a:xfrm>
          <a:prstGeom prst="rect">
            <a:avLst/>
          </a:prstGeom>
        </p:spPr>
      </p:pic>
      <p:pic>
        <p:nvPicPr>
          <p:cNvPr id="8" name="Picture 7">
            <a:extLst>
              <a:ext uri="{FF2B5EF4-FFF2-40B4-BE49-F238E27FC236}">
                <a16:creationId xmlns:a16="http://schemas.microsoft.com/office/drawing/2014/main" id="{9531C773-7A4E-4338-8F83-98A59DE8D067}"/>
              </a:ext>
            </a:extLst>
          </p:cNvPr>
          <p:cNvPicPr>
            <a:picLocks noChangeAspect="1"/>
          </p:cNvPicPr>
          <p:nvPr/>
        </p:nvPicPr>
        <p:blipFill rotWithShape="1">
          <a:blip r:embed="rId6"/>
          <a:srcRect t="15730"/>
          <a:stretch/>
        </p:blipFill>
        <p:spPr>
          <a:xfrm>
            <a:off x="6096000" y="3429000"/>
            <a:ext cx="6096000" cy="3429000"/>
          </a:xfrm>
          <a:prstGeom prst="rect">
            <a:avLst/>
          </a:prstGeom>
        </p:spPr>
      </p:pic>
      <p:sp>
        <p:nvSpPr>
          <p:cNvPr id="2" name="Title 1">
            <a:extLst>
              <a:ext uri="{FF2B5EF4-FFF2-40B4-BE49-F238E27FC236}">
                <a16:creationId xmlns:a16="http://schemas.microsoft.com/office/drawing/2014/main" id="{D032FECD-1B00-47AC-8D82-7D2661B46B68}"/>
              </a:ext>
            </a:extLst>
          </p:cNvPr>
          <p:cNvSpPr>
            <a:spLocks noGrp="1"/>
          </p:cNvSpPr>
          <p:nvPr>
            <p:ph type="title"/>
          </p:nvPr>
        </p:nvSpPr>
        <p:spPr>
          <a:xfrm>
            <a:off x="4286858" y="2761554"/>
            <a:ext cx="3618284" cy="1345720"/>
          </a:xfrm>
          <a:noFill/>
        </p:spPr>
        <p:txBody>
          <a:bodyPr vert="horz" lIns="91440" tIns="45720" rIns="91440" bIns="45720" rtlCol="0" anchor="ctr">
            <a:normAutofit/>
          </a:bodyPr>
          <a:lstStyle/>
          <a:p>
            <a:r>
              <a:rPr lang="en-US" sz="2800" kern="1200">
                <a:solidFill>
                  <a:srgbClr val="080808"/>
                </a:solidFill>
                <a:latin typeface="+mj-lt"/>
                <a:ea typeface="+mj-ea"/>
                <a:cs typeface="+mj-cs"/>
              </a:rPr>
              <a:t>The Great Resignation</a:t>
            </a:r>
          </a:p>
        </p:txBody>
      </p:sp>
      <p:sp>
        <p:nvSpPr>
          <p:cNvPr id="5" name="Date Placeholder 4">
            <a:extLst>
              <a:ext uri="{FF2B5EF4-FFF2-40B4-BE49-F238E27FC236}">
                <a16:creationId xmlns:a16="http://schemas.microsoft.com/office/drawing/2014/main" id="{422CF47B-4B5B-4DFA-A329-260EF67307B0}"/>
              </a:ext>
            </a:extLst>
          </p:cNvPr>
          <p:cNvSpPr>
            <a:spLocks noGrp="1"/>
          </p:cNvSpPr>
          <p:nvPr>
            <p:ph type="dt" sz="half" idx="11"/>
          </p:nvPr>
        </p:nvSpPr>
        <p:spPr>
          <a:xfrm>
            <a:off x="9301458" y="5626100"/>
            <a:ext cx="2568811" cy="365125"/>
          </a:xfrm>
        </p:spPr>
        <p:txBody>
          <a:bodyPr vert="horz" lIns="91440" tIns="45720" rIns="91440" bIns="45720" rtlCol="0" anchor="ctr">
            <a:normAutofit/>
          </a:bodyPr>
          <a:lstStyle/>
          <a:p>
            <a:pPr>
              <a:spcAft>
                <a:spcPts val="600"/>
              </a:spcAft>
            </a:pPr>
            <a:fld id="{680381CD-5519-6F4B-A70D-C0DB24136884}" type="datetime1">
              <a:rPr lang="en-US" sz="1200">
                <a:solidFill>
                  <a:srgbClr val="FFFFFF"/>
                </a:solidFill>
                <a:latin typeface="+mn-lt"/>
                <a:ea typeface="+mn-ea"/>
                <a:cs typeface="+mn-cs"/>
              </a:rPr>
              <a:pPr>
                <a:spcAft>
                  <a:spcPts val="600"/>
                </a:spcAft>
              </a:pPr>
              <a:t>3/8/2022</a:t>
            </a:fld>
            <a:endParaRPr lang="en-US" sz="1200">
              <a:solidFill>
                <a:srgbClr val="FFFFFF"/>
              </a:solidFill>
              <a:latin typeface="+mn-lt"/>
              <a:ea typeface="+mn-ea"/>
              <a:cs typeface="+mn-cs"/>
            </a:endParaRPr>
          </a:p>
        </p:txBody>
      </p:sp>
    </p:spTree>
    <p:extLst>
      <p:ext uri="{BB962C8B-B14F-4D97-AF65-F5344CB8AC3E}">
        <p14:creationId xmlns:p14="http://schemas.microsoft.com/office/powerpoint/2010/main" val="18303767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92D0D-0651-44AA-8F40-03546CE7C57A}"/>
              </a:ext>
            </a:extLst>
          </p:cNvPr>
          <p:cNvSpPr>
            <a:spLocks noGrp="1"/>
          </p:cNvSpPr>
          <p:nvPr>
            <p:ph type="title"/>
          </p:nvPr>
        </p:nvSpPr>
        <p:spPr/>
        <p:txBody>
          <a:bodyPr/>
          <a:lstStyle/>
          <a:p>
            <a:r>
              <a:rPr lang="en-US" dirty="0"/>
              <a:t>Research</a:t>
            </a:r>
          </a:p>
        </p:txBody>
      </p:sp>
      <p:sp>
        <p:nvSpPr>
          <p:cNvPr id="3" name="Content Placeholder 2">
            <a:extLst>
              <a:ext uri="{FF2B5EF4-FFF2-40B4-BE49-F238E27FC236}">
                <a16:creationId xmlns:a16="http://schemas.microsoft.com/office/drawing/2014/main" id="{AB848632-9A05-4FC6-BFDE-7E87DD0EEC35}"/>
              </a:ext>
            </a:extLst>
          </p:cNvPr>
          <p:cNvSpPr>
            <a:spLocks noGrp="1"/>
          </p:cNvSpPr>
          <p:nvPr>
            <p:ph sz="half" idx="1"/>
          </p:nvPr>
        </p:nvSpPr>
        <p:spPr/>
        <p:txBody>
          <a:bodyPr>
            <a:normAutofit/>
          </a:bodyPr>
          <a:lstStyle/>
          <a:p>
            <a:endParaRPr lang="en-US" sz="2600" dirty="0"/>
          </a:p>
          <a:p>
            <a:r>
              <a:rPr lang="en-US" sz="2600" i="1" dirty="0"/>
              <a:t>According to the U.S. Bureau of Labor Statistics…</a:t>
            </a:r>
            <a:endParaRPr lang="en-US" sz="2600" dirty="0"/>
          </a:p>
          <a:p>
            <a:pPr lvl="1">
              <a:buFont typeface="Courier New" panose="02070309020205020404" pitchFamily="49" charset="0"/>
              <a:buChar char="o"/>
            </a:pPr>
            <a:r>
              <a:rPr lang="en-US" sz="2600" dirty="0"/>
              <a:t>Mean annual wage for child, family and school social workers is $51,030 </a:t>
            </a:r>
            <a:endParaRPr lang="en-US" sz="2600" i="1" dirty="0"/>
          </a:p>
          <a:p>
            <a:pPr lvl="1">
              <a:buFont typeface="Courier New" panose="02070309020205020404" pitchFamily="49" charset="0"/>
              <a:buChar char="o"/>
            </a:pPr>
            <a:r>
              <a:rPr lang="en-US" sz="2600" dirty="0"/>
              <a:t>Social workers:</a:t>
            </a:r>
          </a:p>
          <a:p>
            <a:pPr lvl="2">
              <a:buFont typeface="Wingdings" panose="05000000000000000000" pitchFamily="2" charset="2"/>
              <a:buChar char="Ø"/>
            </a:pPr>
            <a:r>
              <a:rPr lang="en-US" sz="2200" dirty="0"/>
              <a:t>Local government $56,510</a:t>
            </a:r>
          </a:p>
          <a:p>
            <a:pPr lvl="2">
              <a:buFont typeface="Wingdings" panose="05000000000000000000" pitchFamily="2" charset="2"/>
              <a:buChar char="Ø"/>
            </a:pPr>
            <a:r>
              <a:rPr lang="en-US" sz="2200" dirty="0"/>
              <a:t>State government $50,860 </a:t>
            </a:r>
          </a:p>
          <a:p>
            <a:pPr lvl="2">
              <a:buFont typeface="Wingdings" panose="05000000000000000000" pitchFamily="2" charset="2"/>
              <a:buChar char="Ø"/>
            </a:pPr>
            <a:r>
              <a:rPr lang="en-US" sz="2200" dirty="0"/>
              <a:t>Individual/family services $44,120  </a:t>
            </a:r>
          </a:p>
          <a:p>
            <a:pPr lvl="1">
              <a:buFont typeface="Courier New" panose="02070309020205020404" pitchFamily="49" charset="0"/>
              <a:buChar char="o"/>
            </a:pPr>
            <a:r>
              <a:rPr lang="en-US" sz="2600" dirty="0"/>
              <a:t>Top paying states: DC, MD, NJ, CT, RI</a:t>
            </a:r>
          </a:p>
          <a:p>
            <a:pPr marL="0" indent="0">
              <a:buNone/>
            </a:pPr>
            <a:endParaRPr lang="en-US" sz="2600" dirty="0"/>
          </a:p>
          <a:p>
            <a:pPr>
              <a:buFont typeface="Arial" panose="020B0604020202020204" pitchFamily="34" charset="0"/>
              <a:buChar char="•"/>
            </a:pPr>
            <a:endParaRPr lang="en-US" dirty="0"/>
          </a:p>
        </p:txBody>
      </p:sp>
      <p:sp>
        <p:nvSpPr>
          <p:cNvPr id="4" name="Text Placeholder 3">
            <a:extLst>
              <a:ext uri="{FF2B5EF4-FFF2-40B4-BE49-F238E27FC236}">
                <a16:creationId xmlns:a16="http://schemas.microsoft.com/office/drawing/2014/main" id="{73FF5AC6-28DD-4D05-954C-A21FD6340D04}"/>
              </a:ext>
            </a:extLst>
          </p:cNvPr>
          <p:cNvSpPr>
            <a:spLocks noGrp="1"/>
          </p:cNvSpPr>
          <p:nvPr>
            <p:ph type="body" sz="quarter" idx="10"/>
          </p:nvPr>
        </p:nvSpPr>
        <p:spPr/>
        <p:txBody>
          <a:bodyPr/>
          <a:lstStyle/>
          <a:p>
            <a:r>
              <a:rPr lang="en-US" dirty="0"/>
              <a:t>Office of Human Resources</a:t>
            </a:r>
          </a:p>
        </p:txBody>
      </p:sp>
      <p:sp>
        <p:nvSpPr>
          <p:cNvPr id="5" name="Date Placeholder 4">
            <a:extLst>
              <a:ext uri="{FF2B5EF4-FFF2-40B4-BE49-F238E27FC236}">
                <a16:creationId xmlns:a16="http://schemas.microsoft.com/office/drawing/2014/main" id="{6AAD3372-EA5B-4CF5-9129-C8DC00F0AB6E}"/>
              </a:ext>
            </a:extLst>
          </p:cNvPr>
          <p:cNvSpPr>
            <a:spLocks noGrp="1"/>
          </p:cNvSpPr>
          <p:nvPr>
            <p:ph type="dt" sz="half" idx="11"/>
          </p:nvPr>
        </p:nvSpPr>
        <p:spPr/>
        <p:txBody>
          <a:body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34287341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09506-A3FB-483D-BC32-1C531DB5F5A2}"/>
              </a:ext>
            </a:extLst>
          </p:cNvPr>
          <p:cNvSpPr>
            <a:spLocks noGrp="1"/>
          </p:cNvSpPr>
          <p:nvPr>
            <p:ph type="title"/>
          </p:nvPr>
        </p:nvSpPr>
        <p:spPr/>
        <p:txBody>
          <a:bodyPr>
            <a:normAutofit/>
          </a:bodyPr>
          <a:lstStyle/>
          <a:p>
            <a:r>
              <a:rPr lang="en-US" dirty="0"/>
              <a:t>DFCS Critical Jobs – Entry Salary</a:t>
            </a:r>
          </a:p>
        </p:txBody>
      </p:sp>
      <p:sp>
        <p:nvSpPr>
          <p:cNvPr id="4" name="Text Placeholder 3">
            <a:extLst>
              <a:ext uri="{FF2B5EF4-FFF2-40B4-BE49-F238E27FC236}">
                <a16:creationId xmlns:a16="http://schemas.microsoft.com/office/drawing/2014/main" id="{EA006CA2-8363-4B40-AE87-1693A3C88CC8}"/>
              </a:ext>
            </a:extLst>
          </p:cNvPr>
          <p:cNvSpPr>
            <a:spLocks noGrp="1"/>
          </p:cNvSpPr>
          <p:nvPr>
            <p:ph type="body" sz="quarter" idx="10"/>
          </p:nvPr>
        </p:nvSpPr>
        <p:spPr/>
        <p:txBody>
          <a:bodyPr/>
          <a:lstStyle/>
          <a:p>
            <a:r>
              <a:rPr lang="en-US" dirty="0"/>
              <a:t>Office of Human Resources</a:t>
            </a:r>
          </a:p>
        </p:txBody>
      </p:sp>
      <p:sp>
        <p:nvSpPr>
          <p:cNvPr id="5" name="Date Placeholder 4">
            <a:extLst>
              <a:ext uri="{FF2B5EF4-FFF2-40B4-BE49-F238E27FC236}">
                <a16:creationId xmlns:a16="http://schemas.microsoft.com/office/drawing/2014/main" id="{3E95B015-A598-4AA2-8956-C243998C3759}"/>
              </a:ext>
            </a:extLst>
          </p:cNvPr>
          <p:cNvSpPr>
            <a:spLocks noGrp="1"/>
          </p:cNvSpPr>
          <p:nvPr>
            <p:ph type="dt" sz="half" idx="11"/>
          </p:nvPr>
        </p:nvSpPr>
        <p:spPr/>
        <p:txBody>
          <a:bodyPr/>
          <a:lstStyle/>
          <a:p>
            <a:fld id="{680381CD-5519-6F4B-A70D-C0DB24136884}" type="datetime1">
              <a:rPr lang="en-US" smtClean="0"/>
              <a:pPr/>
              <a:t>3/8/2022</a:t>
            </a:fld>
            <a:endParaRPr lang="en-US" dirty="0"/>
          </a:p>
        </p:txBody>
      </p:sp>
      <p:graphicFrame>
        <p:nvGraphicFramePr>
          <p:cNvPr id="11" name="Content Placeholder 10">
            <a:extLst>
              <a:ext uri="{FF2B5EF4-FFF2-40B4-BE49-F238E27FC236}">
                <a16:creationId xmlns:a16="http://schemas.microsoft.com/office/drawing/2014/main" id="{B5A8389F-1125-4A8F-A730-AD51E6AC546E}"/>
              </a:ext>
            </a:extLst>
          </p:cNvPr>
          <p:cNvGraphicFramePr>
            <a:graphicFrameLocks noGrp="1"/>
          </p:cNvGraphicFramePr>
          <p:nvPr>
            <p:ph sz="half" idx="1"/>
          </p:nvPr>
        </p:nvGraphicFramePr>
        <p:xfrm>
          <a:off x="349623" y="1058536"/>
          <a:ext cx="11356240" cy="5349240"/>
        </p:xfrm>
        <a:graphic>
          <a:graphicData uri="http://schemas.openxmlformats.org/drawingml/2006/table">
            <a:tbl>
              <a:tblPr/>
              <a:tblGrid>
                <a:gridCol w="1924787">
                  <a:extLst>
                    <a:ext uri="{9D8B030D-6E8A-4147-A177-3AD203B41FA5}">
                      <a16:colId xmlns:a16="http://schemas.microsoft.com/office/drawing/2014/main" val="2395332238"/>
                    </a:ext>
                  </a:extLst>
                </a:gridCol>
                <a:gridCol w="3416375">
                  <a:extLst>
                    <a:ext uri="{9D8B030D-6E8A-4147-A177-3AD203B41FA5}">
                      <a16:colId xmlns:a16="http://schemas.microsoft.com/office/drawing/2014/main" val="4035871710"/>
                    </a:ext>
                  </a:extLst>
                </a:gridCol>
                <a:gridCol w="6015078">
                  <a:extLst>
                    <a:ext uri="{9D8B030D-6E8A-4147-A177-3AD203B41FA5}">
                      <a16:colId xmlns:a16="http://schemas.microsoft.com/office/drawing/2014/main" val="1275030911"/>
                    </a:ext>
                  </a:extLst>
                </a:gridCol>
              </a:tblGrid>
              <a:tr h="108339">
                <a:tc>
                  <a:txBody>
                    <a:bodyPr/>
                    <a:lstStyle/>
                    <a:p>
                      <a:pPr algn="ctr" fontAlgn="b"/>
                      <a:r>
                        <a:rPr lang="en-US" sz="1050" b="1" i="0" u="none" strike="noStrike" dirty="0">
                          <a:solidFill>
                            <a:srgbClr val="000000"/>
                          </a:solidFill>
                          <a:effectLst/>
                          <a:latin typeface="Calibri" panose="020F0502020204030204" pitchFamily="34" charset="0"/>
                        </a:rPr>
                        <a:t>GRADE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US" sz="1050" b="1" i="0" u="none" strike="noStrike" dirty="0">
                          <a:solidFill>
                            <a:srgbClr val="000000"/>
                          </a:solidFill>
                          <a:effectLst/>
                          <a:latin typeface="Calibri" panose="020F0502020204030204" pitchFamily="34" charset="0"/>
                        </a:rPr>
                        <a:t>DFCS CWS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algn="ctr" fontAlgn="b"/>
                      <a:r>
                        <a:rPr lang="en-US" sz="1050" b="1" i="0" u="none" strike="noStrike">
                          <a:solidFill>
                            <a:srgbClr val="000000"/>
                          </a:solidFill>
                          <a:effectLst/>
                          <a:latin typeface="Calibri" panose="020F0502020204030204" pitchFamily="34" charset="0"/>
                        </a:rPr>
                        <a:t>DFCS OFI</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3256756987"/>
                  </a:ext>
                </a:extLst>
              </a:tr>
              <a:tr h="495158">
                <a:tc>
                  <a:txBody>
                    <a:bodyPr/>
                    <a:lstStyle/>
                    <a:p>
                      <a:pPr algn="ctr" fontAlgn="t"/>
                      <a:r>
                        <a:rPr lang="nn-NO" sz="1100" b="1" i="0" u="sng" strike="noStrike" dirty="0">
                          <a:solidFill>
                            <a:srgbClr val="000000"/>
                          </a:solidFill>
                          <a:effectLst/>
                          <a:latin typeface="Calibri" panose="020F0502020204030204" pitchFamily="34" charset="0"/>
                        </a:rPr>
                        <a:t>Grade E</a:t>
                      </a:r>
                      <a:br>
                        <a:rPr lang="nn-NO" sz="1100" b="1" i="0" u="none" strike="noStrike" dirty="0">
                          <a:solidFill>
                            <a:srgbClr val="000000"/>
                          </a:solidFill>
                          <a:effectLst/>
                          <a:latin typeface="Calibri" panose="020F0502020204030204" pitchFamily="34" charset="0"/>
                        </a:rPr>
                      </a:br>
                      <a:br>
                        <a:rPr lang="nn-NO" sz="1100" b="1" i="0" u="none" strike="noStrike" dirty="0">
                          <a:solidFill>
                            <a:srgbClr val="000000"/>
                          </a:solidFill>
                          <a:effectLst/>
                          <a:latin typeface="Calibri" panose="020F0502020204030204" pitchFamily="34" charset="0"/>
                        </a:rPr>
                      </a:br>
                      <a:r>
                        <a:rPr lang="nn-NO" sz="1100" b="0" i="0" u="none" strike="noStrike" dirty="0">
                          <a:solidFill>
                            <a:srgbClr val="000000"/>
                          </a:solidFill>
                          <a:effectLst/>
                          <a:latin typeface="Calibri" panose="020F0502020204030204" pitchFamily="34" charset="0"/>
                        </a:rPr>
                        <a:t>Minimum  $20,472.39    </a:t>
                      </a:r>
                    </a:p>
                    <a:p>
                      <a:pPr algn="ctr" fontAlgn="t"/>
                      <a:r>
                        <a:rPr lang="nn-NO" sz="1100" b="0" i="0" u="none" strike="noStrike" dirty="0">
                          <a:solidFill>
                            <a:srgbClr val="000000"/>
                          </a:solidFill>
                          <a:effectLst/>
                          <a:latin typeface="Calibri" panose="020F0502020204030204" pitchFamily="34" charset="0"/>
                        </a:rPr>
                        <a:t>Market       $29,246.27</a:t>
                      </a:r>
                      <a:br>
                        <a:rPr lang="nn-NO" sz="1100" b="0" i="0" u="none" strike="noStrike" dirty="0">
                          <a:solidFill>
                            <a:srgbClr val="000000"/>
                          </a:solidFill>
                          <a:effectLst/>
                          <a:latin typeface="Calibri" panose="020F0502020204030204" pitchFamily="34" charset="0"/>
                        </a:rPr>
                      </a:br>
                      <a:r>
                        <a:rPr lang="nn-NO" sz="1100" b="0" i="0" u="none" strike="noStrike" dirty="0">
                          <a:solidFill>
                            <a:srgbClr val="000000"/>
                          </a:solidFill>
                          <a:effectLst/>
                          <a:latin typeface="Calibri" panose="020F0502020204030204" pitchFamily="34" charset="0"/>
                        </a:rPr>
                        <a:t>Maximum  $34,803.06</a:t>
                      </a:r>
                      <a:endParaRPr lang="nn-NO" sz="1100" b="1" i="0" u="none" strike="noStrike" dirty="0">
                        <a:solidFill>
                          <a:srgbClr val="000000"/>
                        </a:solidFill>
                        <a:effectLst/>
                        <a:latin typeface="Calibri" panose="020F0502020204030204" pitchFamily="34" charset="0"/>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SST070 - Economic Support Spec 1 - E </a:t>
                      </a:r>
                      <a:r>
                        <a:rPr lang="en-US" sz="1100" b="1" i="0" u="none" strike="noStrike" dirty="0">
                          <a:solidFill>
                            <a:srgbClr val="00B050"/>
                          </a:solidFill>
                          <a:effectLst/>
                          <a:latin typeface="Calibri" panose="020F0502020204030204" pitchFamily="34" charset="0"/>
                        </a:rPr>
                        <a:t>$27,000</a:t>
                      </a:r>
                      <a:endParaRPr lang="en-US" sz="1100" b="1" i="0" u="none" strike="noStrike" dirty="0">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3420977"/>
                  </a:ext>
                </a:extLst>
              </a:tr>
              <a:tr h="630516">
                <a:tc>
                  <a:txBody>
                    <a:bodyPr/>
                    <a:lstStyle/>
                    <a:p>
                      <a:pPr algn="ctr" fontAlgn="t"/>
                      <a:r>
                        <a:rPr lang="en-US" sz="1100" b="1" i="0" u="sng" strike="noStrike" dirty="0">
                          <a:solidFill>
                            <a:srgbClr val="000000"/>
                          </a:solidFill>
                          <a:effectLst/>
                          <a:latin typeface="Calibri" panose="020F0502020204030204" pitchFamily="34" charset="0"/>
                        </a:rPr>
                        <a:t>Grade F</a:t>
                      </a:r>
                      <a:br>
                        <a:rPr lang="en-US" sz="1100" b="0" i="0" u="none" strike="noStrike" dirty="0">
                          <a:solidFill>
                            <a:srgbClr val="000000"/>
                          </a:solidFill>
                          <a:effectLst/>
                          <a:latin typeface="Calibri" panose="020F0502020204030204" pitchFamily="34" charset="0"/>
                        </a:rPr>
                      </a:br>
                      <a:br>
                        <a:rPr lang="en-US" sz="1100" b="0" i="0" u="none" strike="noStrike" dirty="0">
                          <a:solidFill>
                            <a:srgbClr val="000000"/>
                          </a:solidFill>
                          <a:effectLst/>
                          <a:latin typeface="Calibri" panose="020F0502020204030204" pitchFamily="34" charset="0"/>
                        </a:rPr>
                      </a:br>
                      <a:r>
                        <a:rPr lang="en-US" sz="1100" b="0" i="0" u="none" strike="noStrike" dirty="0">
                          <a:solidFill>
                            <a:srgbClr val="000000"/>
                          </a:solidFill>
                          <a:effectLst/>
                          <a:latin typeface="Calibri" panose="020F0502020204030204" pitchFamily="34" charset="0"/>
                        </a:rPr>
                        <a:t>Minimum  $22,519.63</a:t>
                      </a:r>
                      <a:br>
                        <a:rPr lang="en-US" sz="1100" b="0" i="0" u="none" strike="noStrike" dirty="0">
                          <a:solidFill>
                            <a:srgbClr val="000000"/>
                          </a:solidFill>
                          <a:effectLst/>
                          <a:latin typeface="Calibri" panose="020F0502020204030204" pitchFamily="34" charset="0"/>
                        </a:rPr>
                      </a:br>
                      <a:r>
                        <a:rPr lang="en-US" sz="1100" b="0" i="0" u="none" strike="noStrike" dirty="0">
                          <a:solidFill>
                            <a:srgbClr val="000000"/>
                          </a:solidFill>
                          <a:effectLst/>
                          <a:latin typeface="Calibri" panose="020F0502020204030204" pitchFamily="34" charset="0"/>
                        </a:rPr>
                        <a:t>Market       $32,170.90</a:t>
                      </a:r>
                      <a:br>
                        <a:rPr lang="en-US" sz="1100" b="0" i="0" u="none" strike="noStrike" dirty="0">
                          <a:solidFill>
                            <a:srgbClr val="000000"/>
                          </a:solidFill>
                          <a:effectLst/>
                          <a:latin typeface="Calibri" panose="020F0502020204030204" pitchFamily="34" charset="0"/>
                        </a:rPr>
                      </a:br>
                      <a:r>
                        <a:rPr lang="en-US" sz="1100" b="0" i="0" u="none" strike="noStrike" dirty="0">
                          <a:solidFill>
                            <a:srgbClr val="000000"/>
                          </a:solidFill>
                          <a:effectLst/>
                          <a:latin typeface="Calibri" panose="020F0502020204030204" pitchFamily="34" charset="0"/>
                        </a:rPr>
                        <a:t>Maximum  $38,283.37</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SST071 - Economic Support Spec 2 - F</a:t>
                      </a:r>
                      <a:r>
                        <a:rPr lang="en-US" sz="1100" b="1" i="0" u="none" strike="noStrike" dirty="0">
                          <a:solidFill>
                            <a:srgbClr val="00B050"/>
                          </a:solidFill>
                          <a:effectLst/>
                          <a:latin typeface="Calibri" panose="020F0502020204030204" pitchFamily="34" charset="0"/>
                        </a:rPr>
                        <a:t> $29,000</a:t>
                      </a:r>
                      <a:br>
                        <a:rPr lang="en-US" sz="1100" b="1" i="0" u="none" strike="noStrike" dirty="0">
                          <a:solidFill>
                            <a:srgbClr val="00B05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GST120 - Customer Svc Rep 1 - F </a:t>
                      </a:r>
                      <a:r>
                        <a:rPr lang="en-US" sz="1100" b="1" i="0" u="none" strike="noStrike" dirty="0">
                          <a:solidFill>
                            <a:srgbClr val="00B050"/>
                          </a:solidFill>
                          <a:effectLst/>
                          <a:latin typeface="Calibri" panose="020F0502020204030204" pitchFamily="34" charset="0"/>
                        </a:rPr>
                        <a:t>$29,000 </a:t>
                      </a:r>
                      <a:r>
                        <a:rPr lang="en-US" sz="1100" b="1" i="0" u="none" strike="noStrike" dirty="0">
                          <a:solidFill>
                            <a:srgbClr val="000000"/>
                          </a:solidFill>
                          <a:effectLst/>
                          <a:latin typeface="Calibri" panose="020F0502020204030204" pitchFamily="34" charset="0"/>
                        </a:rPr>
                        <a:t>(CCC-CAS)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5146612"/>
                  </a:ext>
                </a:extLst>
              </a:tr>
              <a:tr h="630516">
                <a:tc>
                  <a:txBody>
                    <a:bodyPr/>
                    <a:lstStyle/>
                    <a:p>
                      <a:pPr algn="ctr" fontAlgn="t"/>
                      <a:r>
                        <a:rPr lang="nn-NO" sz="1100" b="1" i="0" u="sng" strike="noStrike">
                          <a:solidFill>
                            <a:srgbClr val="000000"/>
                          </a:solidFill>
                          <a:effectLst/>
                          <a:latin typeface="Calibri" panose="020F0502020204030204" pitchFamily="34" charset="0"/>
                        </a:rPr>
                        <a:t>Grade G</a:t>
                      </a:r>
                      <a:br>
                        <a:rPr lang="nn-NO" sz="1100" b="1" i="0" u="none" strike="noStrike">
                          <a:solidFill>
                            <a:srgbClr val="000000"/>
                          </a:solidFill>
                          <a:effectLst/>
                          <a:latin typeface="Calibri" panose="020F0502020204030204" pitchFamily="34" charset="0"/>
                        </a:rPr>
                      </a:br>
                      <a:br>
                        <a:rPr lang="nn-NO" sz="1100" b="1" i="0" u="none" strike="noStrike">
                          <a:solidFill>
                            <a:srgbClr val="000000"/>
                          </a:solidFill>
                          <a:effectLst/>
                          <a:latin typeface="Calibri" panose="020F0502020204030204" pitchFamily="34" charset="0"/>
                        </a:rPr>
                      </a:br>
                      <a:r>
                        <a:rPr lang="nn-NO" sz="1100" b="0" i="0" u="none" strike="noStrike">
                          <a:solidFill>
                            <a:srgbClr val="000000"/>
                          </a:solidFill>
                          <a:effectLst/>
                          <a:latin typeface="Calibri" panose="020F0502020204030204" pitchFamily="34" charset="0"/>
                        </a:rPr>
                        <a:t>Minimum  $24,771.59</a:t>
                      </a:r>
                      <a:br>
                        <a:rPr lang="nn-NO" sz="1100" b="0" i="0" u="none" strike="noStrike">
                          <a:solidFill>
                            <a:srgbClr val="000000"/>
                          </a:solidFill>
                          <a:effectLst/>
                          <a:latin typeface="Calibri" panose="020F0502020204030204" pitchFamily="34" charset="0"/>
                        </a:rPr>
                      </a:br>
                      <a:r>
                        <a:rPr lang="nn-NO" sz="1100" b="0" i="0" u="none" strike="noStrike">
                          <a:solidFill>
                            <a:srgbClr val="000000"/>
                          </a:solidFill>
                          <a:effectLst/>
                          <a:latin typeface="Calibri" panose="020F0502020204030204" pitchFamily="34" charset="0"/>
                        </a:rPr>
                        <a:t>Market       $35,387.99</a:t>
                      </a:r>
                      <a:br>
                        <a:rPr lang="nn-NO" sz="1100" b="0" i="0" u="none" strike="noStrike">
                          <a:solidFill>
                            <a:srgbClr val="000000"/>
                          </a:solidFill>
                          <a:effectLst/>
                          <a:latin typeface="Calibri" panose="020F0502020204030204" pitchFamily="34" charset="0"/>
                        </a:rPr>
                      </a:br>
                      <a:r>
                        <a:rPr lang="nn-NO" sz="1100" b="0" i="0" u="none" strike="noStrike">
                          <a:solidFill>
                            <a:srgbClr val="000000"/>
                          </a:solidFill>
                          <a:effectLst/>
                          <a:latin typeface="Calibri" panose="020F0502020204030204" pitchFamily="34" charset="0"/>
                        </a:rPr>
                        <a:t>Maximum  $43,350.29</a:t>
                      </a:r>
                      <a:endParaRPr lang="nn-NO" sz="1100" b="1" i="0" u="none" strike="noStrike">
                        <a:solidFill>
                          <a:srgbClr val="000000"/>
                        </a:solidFill>
                        <a:effectLst/>
                        <a:latin typeface="Calibri" panose="020F0502020204030204" pitchFamily="34" charset="0"/>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SSP070 - Social Services Spec 1 - G</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B050"/>
                          </a:solidFill>
                          <a:effectLst/>
                          <a:latin typeface="Calibri" panose="020F0502020204030204" pitchFamily="34" charset="0"/>
                        </a:rPr>
                        <a:t>Bachelor's $35,387.99 / Master's $38,926.79</a:t>
                      </a:r>
                      <a:endParaRPr lang="en-US" sz="1100" b="1" i="0" u="none" strike="noStrike" dirty="0">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SST072 - Economic Support Spec 3 - G </a:t>
                      </a:r>
                      <a:r>
                        <a:rPr lang="en-US" sz="1100" b="1" i="0" u="none" strike="noStrike" dirty="0">
                          <a:solidFill>
                            <a:srgbClr val="00B050"/>
                          </a:solidFill>
                          <a:effectLst/>
                          <a:latin typeface="Calibri" panose="020F0502020204030204" pitchFamily="34" charset="0"/>
                        </a:rPr>
                        <a:t>$34,000</a:t>
                      </a:r>
                      <a:br>
                        <a:rPr lang="en-US" sz="1100" b="1" i="0" u="none" strike="noStrike" dirty="0">
                          <a:solidFill>
                            <a:srgbClr val="00B05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GST121 - Customer Svc Rep 2 - G </a:t>
                      </a:r>
                      <a:r>
                        <a:rPr lang="en-US" sz="1100" b="1" i="0" u="none" strike="noStrike" dirty="0">
                          <a:solidFill>
                            <a:srgbClr val="00B050"/>
                          </a:solidFill>
                          <a:effectLst/>
                          <a:latin typeface="Calibri" panose="020F0502020204030204" pitchFamily="34" charset="0"/>
                        </a:rPr>
                        <a:t>$34,000</a:t>
                      </a:r>
                      <a:r>
                        <a:rPr lang="en-US" sz="1100" b="1" i="0" u="none" strike="noStrike" dirty="0">
                          <a:solidFill>
                            <a:srgbClr val="000000"/>
                          </a:solidFill>
                          <a:effectLst/>
                          <a:latin typeface="Calibri" panose="020F0502020204030204" pitchFamily="34" charset="0"/>
                        </a:rPr>
                        <a:t> (CCC-CAS)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1992293"/>
                  </a:ext>
                </a:extLst>
              </a:tr>
              <a:tr h="630516">
                <a:tc>
                  <a:txBody>
                    <a:bodyPr/>
                    <a:lstStyle/>
                    <a:p>
                      <a:pPr algn="ctr" fontAlgn="t"/>
                      <a:r>
                        <a:rPr lang="en-US" sz="1100" b="1" i="0" u="sng" strike="noStrike">
                          <a:solidFill>
                            <a:srgbClr val="000000"/>
                          </a:solidFill>
                          <a:effectLst/>
                          <a:latin typeface="Calibri" panose="020F0502020204030204" pitchFamily="34" charset="0"/>
                        </a:rPr>
                        <a:t>Grade H</a:t>
                      </a:r>
                      <a:br>
                        <a:rPr lang="en-US" sz="1100" b="1" i="0" u="none" strike="noStrike">
                          <a:solidFill>
                            <a:srgbClr val="000000"/>
                          </a:solidFill>
                          <a:effectLst/>
                          <a:latin typeface="Calibri" panose="020F0502020204030204" pitchFamily="34" charset="0"/>
                        </a:rPr>
                      </a:br>
                      <a:br>
                        <a:rPr lang="en-US" sz="1100" b="1" i="0" u="none" strike="noStrike">
                          <a:solidFill>
                            <a:srgbClr val="000000"/>
                          </a:solidFill>
                          <a:effectLst/>
                          <a:latin typeface="Calibri" panose="020F0502020204030204" pitchFamily="34" charset="0"/>
                        </a:rPr>
                      </a:br>
                      <a:r>
                        <a:rPr lang="en-US" sz="1100" b="0" i="0" u="none" strike="noStrike">
                          <a:solidFill>
                            <a:srgbClr val="000000"/>
                          </a:solidFill>
                          <a:effectLst/>
                          <a:latin typeface="Calibri" panose="020F0502020204030204" pitchFamily="34" charset="0"/>
                        </a:rPr>
                        <a:t>Minimum  $27,248.75</a:t>
                      </a:r>
                      <a:br>
                        <a:rPr lang="en-US" sz="1100" b="0" i="0" u="none" strike="noStrike">
                          <a:solidFill>
                            <a:srgbClr val="000000"/>
                          </a:solidFill>
                          <a:effectLst/>
                          <a:latin typeface="Calibri" panose="020F0502020204030204" pitchFamily="34" charset="0"/>
                        </a:rPr>
                      </a:br>
                      <a:r>
                        <a:rPr lang="en-US" sz="1100" b="0" i="0" u="none" strike="noStrike">
                          <a:solidFill>
                            <a:srgbClr val="000000"/>
                          </a:solidFill>
                          <a:effectLst/>
                          <a:latin typeface="Calibri" panose="020F0502020204030204" pitchFamily="34" charset="0"/>
                        </a:rPr>
                        <a:t>Market       $38,926.79</a:t>
                      </a:r>
                      <a:br>
                        <a:rPr lang="en-US" sz="1100" b="0" i="0" u="none" strike="noStrike">
                          <a:solidFill>
                            <a:srgbClr val="000000"/>
                          </a:solidFill>
                          <a:effectLst/>
                          <a:latin typeface="Calibri" panose="020F0502020204030204" pitchFamily="34" charset="0"/>
                        </a:rPr>
                      </a:br>
                      <a:r>
                        <a:rPr lang="en-US" sz="1100" b="0" i="0" u="none" strike="noStrike">
                          <a:solidFill>
                            <a:srgbClr val="000000"/>
                          </a:solidFill>
                          <a:effectLst/>
                          <a:latin typeface="Calibri" panose="020F0502020204030204" pitchFamily="34" charset="0"/>
                        </a:rPr>
                        <a:t>Maximum  $43,350.29</a:t>
                      </a:r>
                      <a:endParaRPr lang="en-US" sz="1100" b="1" i="0" u="none" strike="noStrike">
                        <a:solidFill>
                          <a:srgbClr val="000000"/>
                        </a:solidFill>
                        <a:effectLst/>
                        <a:latin typeface="Calibri" panose="020F0502020204030204" pitchFamily="34" charset="0"/>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SSP071 - Social Services Spec 2 - H</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B050"/>
                          </a:solidFill>
                          <a:effectLst/>
                          <a:latin typeface="Calibri" panose="020F0502020204030204" pitchFamily="34" charset="0"/>
                        </a:rPr>
                        <a:t>Bachelor's $38,926.79 / Master's $42,819.47</a:t>
                      </a:r>
                      <a:br>
                        <a:rPr lang="en-US" sz="1100" b="1" i="0" u="none" strike="noStrike" dirty="0">
                          <a:solidFill>
                            <a:srgbClr val="00B050"/>
                          </a:solidFill>
                          <a:effectLst/>
                          <a:latin typeface="Calibri" panose="020F0502020204030204" pitchFamily="34" charset="0"/>
                        </a:rPr>
                      </a:b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GST122 - Customer Service Rep 3 - H </a:t>
                      </a:r>
                      <a:r>
                        <a:rPr lang="en-US" sz="1100" b="1" i="0" u="none" strike="noStrike" dirty="0">
                          <a:solidFill>
                            <a:srgbClr val="00B050"/>
                          </a:solidFill>
                          <a:effectLst/>
                          <a:latin typeface="Calibri" panose="020F0502020204030204" pitchFamily="34" charset="0"/>
                        </a:rPr>
                        <a:t>$36,000</a:t>
                      </a:r>
                      <a:r>
                        <a:rPr lang="en-US" sz="1100" b="1" i="0" u="none" strike="noStrike" dirty="0">
                          <a:solidFill>
                            <a:srgbClr val="000000"/>
                          </a:solidFill>
                          <a:effectLst/>
                          <a:latin typeface="Calibri" panose="020F0502020204030204" pitchFamily="34" charset="0"/>
                        </a:rPr>
                        <a:t> </a:t>
                      </a:r>
                    </a:p>
                    <a:p>
                      <a:pPr algn="ctr" fontAlgn="ctr"/>
                      <a:r>
                        <a:rPr lang="en-US" sz="1100" b="1" i="0" u="none" strike="noStrike" dirty="0">
                          <a:solidFill>
                            <a:srgbClr val="000000"/>
                          </a:solidFill>
                          <a:effectLst/>
                          <a:latin typeface="Calibri" panose="020F0502020204030204" pitchFamily="34" charset="0"/>
                        </a:rPr>
                        <a:t>(CWS-CICC)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SST073 - Economic Support Spec Supervisor - H </a:t>
                      </a:r>
                      <a:r>
                        <a:rPr lang="en-US" sz="1100" b="1" i="0" u="none" strike="noStrike" dirty="0">
                          <a:solidFill>
                            <a:srgbClr val="00B050"/>
                          </a:solidFill>
                          <a:effectLst/>
                          <a:latin typeface="Calibri" panose="020F0502020204030204" pitchFamily="34" charset="0"/>
                        </a:rPr>
                        <a:t>$36,000</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GST122 - Customer Svc Rep 3 - H </a:t>
                      </a:r>
                      <a:r>
                        <a:rPr lang="en-US" sz="1100" b="1" i="0" u="none" strike="noStrike" dirty="0">
                          <a:solidFill>
                            <a:srgbClr val="00B050"/>
                          </a:solidFill>
                          <a:effectLst/>
                          <a:latin typeface="Calibri" panose="020F0502020204030204" pitchFamily="34" charset="0"/>
                        </a:rPr>
                        <a:t>$36,000</a:t>
                      </a:r>
                      <a:r>
                        <a:rPr lang="en-US" sz="1100" b="1" i="0" u="none" strike="noStrike" dirty="0">
                          <a:solidFill>
                            <a:srgbClr val="000000"/>
                          </a:solidFill>
                          <a:effectLst/>
                          <a:latin typeface="Calibri" panose="020F0502020204030204" pitchFamily="34" charset="0"/>
                        </a:rPr>
                        <a:t> (CCC-CAS)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0950920"/>
                  </a:ext>
                </a:extLst>
              </a:tr>
              <a:tr h="630516">
                <a:tc>
                  <a:txBody>
                    <a:bodyPr/>
                    <a:lstStyle/>
                    <a:p>
                      <a:pPr algn="ctr" fontAlgn="t"/>
                      <a:r>
                        <a:rPr lang="nn-NO" sz="1100" b="1" i="0" u="sng" strike="noStrike">
                          <a:solidFill>
                            <a:srgbClr val="000000"/>
                          </a:solidFill>
                          <a:effectLst/>
                          <a:latin typeface="Calibri" panose="020F0502020204030204" pitchFamily="34" charset="0"/>
                        </a:rPr>
                        <a:t>Grade I</a:t>
                      </a:r>
                      <a:br>
                        <a:rPr lang="nn-NO" sz="1100" b="1" i="0" u="none" strike="noStrike">
                          <a:solidFill>
                            <a:srgbClr val="000000"/>
                          </a:solidFill>
                          <a:effectLst/>
                          <a:latin typeface="Calibri" panose="020F0502020204030204" pitchFamily="34" charset="0"/>
                        </a:rPr>
                      </a:br>
                      <a:br>
                        <a:rPr lang="nn-NO" sz="1100" b="1" i="0" u="none" strike="noStrike">
                          <a:solidFill>
                            <a:srgbClr val="000000"/>
                          </a:solidFill>
                          <a:effectLst/>
                          <a:latin typeface="Calibri" panose="020F0502020204030204" pitchFamily="34" charset="0"/>
                        </a:rPr>
                      </a:br>
                      <a:r>
                        <a:rPr lang="nn-NO" sz="1100" b="0" i="0" u="none" strike="noStrike">
                          <a:solidFill>
                            <a:srgbClr val="000000"/>
                          </a:solidFill>
                          <a:effectLst/>
                          <a:latin typeface="Calibri" panose="020F0502020204030204" pitchFamily="34" charset="0"/>
                        </a:rPr>
                        <a:t>Minimum  $29,973.63</a:t>
                      </a:r>
                      <a:br>
                        <a:rPr lang="nn-NO" sz="1100" b="0" i="0" u="none" strike="noStrike">
                          <a:solidFill>
                            <a:srgbClr val="000000"/>
                          </a:solidFill>
                          <a:effectLst/>
                          <a:latin typeface="Calibri" panose="020F0502020204030204" pitchFamily="34" charset="0"/>
                        </a:rPr>
                      </a:br>
                      <a:r>
                        <a:rPr lang="nn-NO" sz="1100" b="0" i="0" u="none" strike="noStrike">
                          <a:solidFill>
                            <a:srgbClr val="000000"/>
                          </a:solidFill>
                          <a:effectLst/>
                          <a:latin typeface="Calibri" panose="020F0502020204030204" pitchFamily="34" charset="0"/>
                        </a:rPr>
                        <a:t>Market       $42,819.47</a:t>
                      </a:r>
                      <a:br>
                        <a:rPr lang="nn-NO" sz="1100" b="0" i="0" u="none" strike="noStrike">
                          <a:solidFill>
                            <a:srgbClr val="000000"/>
                          </a:solidFill>
                          <a:effectLst/>
                          <a:latin typeface="Calibri" panose="020F0502020204030204" pitchFamily="34" charset="0"/>
                        </a:rPr>
                      </a:br>
                      <a:r>
                        <a:rPr lang="nn-NO" sz="1100" b="0" i="0" u="none" strike="noStrike">
                          <a:solidFill>
                            <a:srgbClr val="000000"/>
                          </a:solidFill>
                          <a:effectLst/>
                          <a:latin typeface="Calibri" panose="020F0502020204030204" pitchFamily="34" charset="0"/>
                        </a:rPr>
                        <a:t>Maximum  $52,453.85</a:t>
                      </a:r>
                      <a:endParaRPr lang="nn-NO" sz="1100" b="1" i="0" u="none" strike="noStrike">
                        <a:solidFill>
                          <a:srgbClr val="000000"/>
                        </a:solidFill>
                        <a:effectLst/>
                        <a:latin typeface="Calibri" panose="020F0502020204030204" pitchFamily="34" charset="0"/>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SSP072 - Social Services Spec 3 - I</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B050"/>
                          </a:solidFill>
                          <a:effectLst/>
                          <a:latin typeface="Calibri" panose="020F0502020204030204" pitchFamily="34" charset="0"/>
                        </a:rPr>
                        <a:t>Bachelor's $42,819.47 / Master's $47,101.41</a:t>
                      </a:r>
                      <a:endParaRPr lang="en-US" sz="1100" b="1" i="0" u="none" strike="noStrike" dirty="0">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GST123 - Customer Svc Rep Supervisor - I </a:t>
                      </a:r>
                      <a:r>
                        <a:rPr lang="en-US" sz="1100" b="1" i="0" u="none" strike="noStrike" dirty="0">
                          <a:solidFill>
                            <a:srgbClr val="00B050"/>
                          </a:solidFill>
                          <a:effectLst/>
                          <a:latin typeface="Calibri" panose="020F0502020204030204" pitchFamily="34" charset="0"/>
                        </a:rPr>
                        <a:t>$38,000 </a:t>
                      </a:r>
                      <a:r>
                        <a:rPr lang="en-US" sz="1100" b="1" i="0" u="none" strike="noStrike" dirty="0">
                          <a:solidFill>
                            <a:srgbClr val="000000"/>
                          </a:solidFill>
                          <a:effectLst/>
                          <a:latin typeface="Calibri" panose="020F0502020204030204" pitchFamily="34" charset="0"/>
                        </a:rPr>
                        <a:t>(CCC-CAS)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0295583"/>
                  </a:ext>
                </a:extLst>
              </a:tr>
              <a:tr h="630516">
                <a:tc>
                  <a:txBody>
                    <a:bodyPr/>
                    <a:lstStyle/>
                    <a:p>
                      <a:pPr algn="ctr" fontAlgn="t"/>
                      <a:r>
                        <a:rPr lang="en-US" sz="1100" b="1" i="0" u="sng" strike="noStrike">
                          <a:solidFill>
                            <a:srgbClr val="000000"/>
                          </a:solidFill>
                          <a:effectLst/>
                          <a:latin typeface="Calibri" panose="020F0502020204030204" pitchFamily="34" charset="0"/>
                        </a:rPr>
                        <a:t>Grade J</a:t>
                      </a:r>
                      <a:br>
                        <a:rPr lang="en-US" sz="1100" b="1" i="0" u="none" strike="noStrike">
                          <a:solidFill>
                            <a:srgbClr val="000000"/>
                          </a:solidFill>
                          <a:effectLst/>
                          <a:latin typeface="Calibri" panose="020F0502020204030204" pitchFamily="34" charset="0"/>
                        </a:rPr>
                      </a:br>
                      <a:br>
                        <a:rPr lang="en-US" sz="1100" b="1" i="0" u="none" strike="noStrike">
                          <a:solidFill>
                            <a:srgbClr val="000000"/>
                          </a:solidFill>
                          <a:effectLst/>
                          <a:latin typeface="Calibri" panose="020F0502020204030204" pitchFamily="34" charset="0"/>
                        </a:rPr>
                      </a:br>
                      <a:r>
                        <a:rPr lang="en-US" sz="1100" b="0" i="0" u="none" strike="noStrike">
                          <a:solidFill>
                            <a:srgbClr val="000000"/>
                          </a:solidFill>
                          <a:effectLst/>
                          <a:latin typeface="Calibri" panose="020F0502020204030204" pitchFamily="34" charset="0"/>
                        </a:rPr>
                        <a:t>Minimum  $32,970.99</a:t>
                      </a:r>
                      <a:br>
                        <a:rPr lang="en-US" sz="1100" b="0" i="0" u="none" strike="noStrike">
                          <a:solidFill>
                            <a:srgbClr val="000000"/>
                          </a:solidFill>
                          <a:effectLst/>
                          <a:latin typeface="Calibri" panose="020F0502020204030204" pitchFamily="34" charset="0"/>
                        </a:rPr>
                      </a:br>
                      <a:r>
                        <a:rPr lang="en-US" sz="1100" b="0" i="0" u="none" strike="noStrike">
                          <a:solidFill>
                            <a:srgbClr val="000000"/>
                          </a:solidFill>
                          <a:effectLst/>
                          <a:latin typeface="Calibri" panose="020F0502020204030204" pitchFamily="34" charset="0"/>
                        </a:rPr>
                        <a:t>Market       $47,101.41</a:t>
                      </a:r>
                      <a:br>
                        <a:rPr lang="en-US" sz="1100" b="0" i="0" u="none" strike="noStrike">
                          <a:solidFill>
                            <a:srgbClr val="000000"/>
                          </a:solidFill>
                          <a:effectLst/>
                          <a:latin typeface="Calibri" panose="020F0502020204030204" pitchFamily="34" charset="0"/>
                        </a:rPr>
                      </a:br>
                      <a:r>
                        <a:rPr lang="en-US" sz="1100" b="0" i="0" u="none" strike="noStrike">
                          <a:solidFill>
                            <a:srgbClr val="000000"/>
                          </a:solidFill>
                          <a:effectLst/>
                          <a:latin typeface="Calibri" panose="020F0502020204030204" pitchFamily="34" charset="0"/>
                        </a:rPr>
                        <a:t>Maximum  $57,699.23</a:t>
                      </a:r>
                      <a:endParaRPr lang="en-US" sz="1100" b="1" i="0" u="none" strike="noStrike">
                        <a:solidFill>
                          <a:srgbClr val="000000"/>
                        </a:solidFill>
                        <a:effectLst/>
                        <a:latin typeface="Calibri" panose="020F0502020204030204" pitchFamily="34" charset="0"/>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SSP073 - Social Services Spec Supervisor - J</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B050"/>
                          </a:solidFill>
                          <a:effectLst/>
                          <a:latin typeface="Calibri" panose="020F0502020204030204" pitchFamily="34" charset="0"/>
                        </a:rPr>
                        <a:t>Bachelor's $47,101.41 / Master's $51,811.51</a:t>
                      </a:r>
                      <a:br>
                        <a:rPr lang="en-US" sz="1100" b="1" i="0" u="none" strike="noStrike" dirty="0">
                          <a:solidFill>
                            <a:srgbClr val="00B050"/>
                          </a:solidFill>
                          <a:effectLst/>
                          <a:latin typeface="Calibri" panose="020F0502020204030204" pitchFamily="34" charset="0"/>
                        </a:rPr>
                      </a:b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GST124 - Customer Svc Rep Supervisor 2 - J  </a:t>
                      </a:r>
                      <a:r>
                        <a:rPr lang="en-US" sz="1100" b="1" i="0" u="none" strike="noStrike" dirty="0">
                          <a:solidFill>
                            <a:srgbClr val="00B050"/>
                          </a:solidFill>
                          <a:effectLst/>
                          <a:latin typeface="Calibri" panose="020F0502020204030204" pitchFamily="34" charset="0"/>
                        </a:rPr>
                        <a:t>$41,400</a:t>
                      </a:r>
                      <a:r>
                        <a:rPr lang="en-US" sz="1100" b="1" i="0" u="none" strike="noStrike" dirty="0">
                          <a:solidFill>
                            <a:srgbClr val="000000"/>
                          </a:solidFill>
                          <a:effectLst/>
                          <a:latin typeface="Calibri" panose="020F0502020204030204" pitchFamily="34" charset="0"/>
                        </a:rPr>
                        <a:t> </a:t>
                      </a:r>
                    </a:p>
                    <a:p>
                      <a:pPr algn="ctr" fontAlgn="ctr"/>
                      <a:r>
                        <a:rPr lang="en-US" sz="1100" b="1" i="0" u="none" strike="noStrike" dirty="0">
                          <a:solidFill>
                            <a:srgbClr val="000000"/>
                          </a:solidFill>
                          <a:effectLst/>
                          <a:latin typeface="Calibri" panose="020F0502020204030204" pitchFamily="34" charset="0"/>
                        </a:rPr>
                        <a:t>(CWS-CICC)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GST124 - Customer Svc Rep Supervisor 2 - J </a:t>
                      </a:r>
                      <a:r>
                        <a:rPr lang="en-US" sz="1100" b="1" i="0" u="none" strike="noStrike" dirty="0">
                          <a:solidFill>
                            <a:srgbClr val="00B050"/>
                          </a:solidFill>
                          <a:effectLst/>
                          <a:latin typeface="Calibri" panose="020F0502020204030204" pitchFamily="34" charset="0"/>
                        </a:rPr>
                        <a:t>$40,950</a:t>
                      </a:r>
                      <a:r>
                        <a:rPr lang="en-US" sz="1100" b="1" i="0" u="none" strike="noStrike" dirty="0">
                          <a:solidFill>
                            <a:srgbClr val="000000"/>
                          </a:solidFill>
                          <a:effectLst/>
                          <a:latin typeface="Calibri" panose="020F0502020204030204" pitchFamily="34" charset="0"/>
                        </a:rPr>
                        <a:t> (CCC-CAS)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9224181"/>
                  </a:ext>
                </a:extLst>
              </a:tr>
              <a:tr h="126103">
                <a:tc>
                  <a:txBody>
                    <a:bodyPr/>
                    <a:lstStyle/>
                    <a:p>
                      <a:pPr algn="l" fontAlgn="t"/>
                      <a:endParaRPr lang="en-US" sz="1050" b="1" i="0" u="none" strike="noStrike">
                        <a:solidFill>
                          <a:srgbClr val="000000"/>
                        </a:solidFill>
                        <a:effectLst/>
                        <a:latin typeface="Calibri" panose="020F0502020204030204" pitchFamily="34" charset="0"/>
                      </a:endParaRPr>
                    </a:p>
                  </a:txBody>
                  <a:tcPr marL="0" marR="0" marT="0" marB="0">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t"/>
                      <a:r>
                        <a:rPr lang="en-US" sz="1050" b="1" i="0" u="none" strike="noStrike">
                          <a:solidFill>
                            <a:srgbClr val="000000"/>
                          </a:solidFill>
                          <a:effectLst/>
                          <a:latin typeface="Calibri" panose="020F0502020204030204" pitchFamily="34" charset="0"/>
                        </a:rPr>
                        <a:t>CICC = CPS Intake Communication Center</a:t>
                      </a:r>
                    </a:p>
                  </a:txBody>
                  <a:tcPr marL="0" marR="0" marT="0" marB="0">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t"/>
                      <a:r>
                        <a:rPr lang="en-US" sz="1050" b="1" i="0" u="none" strike="noStrike" dirty="0">
                          <a:solidFill>
                            <a:srgbClr val="000000"/>
                          </a:solidFill>
                          <a:effectLst/>
                          <a:latin typeface="Calibri" panose="020F0502020204030204" pitchFamily="34" charset="0"/>
                        </a:rPr>
                        <a:t>CCC = Customer Contact Center</a:t>
                      </a:r>
                    </a:p>
                  </a:txBody>
                  <a:tcPr marL="0" marR="0" marT="0" marB="0">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997028253"/>
                  </a:ext>
                </a:extLst>
              </a:tr>
            </a:tbl>
          </a:graphicData>
        </a:graphic>
      </p:graphicFrame>
    </p:spTree>
    <p:extLst>
      <p:ext uri="{BB962C8B-B14F-4D97-AF65-F5344CB8AC3E}">
        <p14:creationId xmlns:p14="http://schemas.microsoft.com/office/powerpoint/2010/main" val="35138905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92D0D-0651-44AA-8F40-03546CE7C57A}"/>
              </a:ext>
            </a:extLst>
          </p:cNvPr>
          <p:cNvSpPr>
            <a:spLocks noGrp="1"/>
          </p:cNvSpPr>
          <p:nvPr>
            <p:ph type="title"/>
          </p:nvPr>
        </p:nvSpPr>
        <p:spPr/>
        <p:txBody>
          <a:bodyPr/>
          <a:lstStyle/>
          <a:p>
            <a:r>
              <a:rPr lang="en-US" dirty="0"/>
              <a:t>Agency Actions </a:t>
            </a:r>
          </a:p>
        </p:txBody>
      </p:sp>
      <p:sp>
        <p:nvSpPr>
          <p:cNvPr id="3" name="Content Placeholder 2">
            <a:extLst>
              <a:ext uri="{FF2B5EF4-FFF2-40B4-BE49-F238E27FC236}">
                <a16:creationId xmlns:a16="http://schemas.microsoft.com/office/drawing/2014/main" id="{AB848632-9A05-4FC6-BFDE-7E87DD0EEC35}"/>
              </a:ext>
            </a:extLst>
          </p:cNvPr>
          <p:cNvSpPr>
            <a:spLocks noGrp="1"/>
          </p:cNvSpPr>
          <p:nvPr>
            <p:ph sz="half" idx="1"/>
          </p:nvPr>
        </p:nvSpPr>
        <p:spPr>
          <a:xfrm>
            <a:off x="821803" y="1289553"/>
            <a:ext cx="10625559" cy="4913738"/>
          </a:xfrm>
        </p:spPr>
        <p:txBody>
          <a:bodyPr>
            <a:normAutofit/>
          </a:bodyPr>
          <a:lstStyle/>
          <a:p>
            <a:pPr>
              <a:buFont typeface="Wingdings" panose="05000000000000000000" pitchFamily="2" charset="2"/>
              <a:buChar char="ü"/>
            </a:pPr>
            <a:endParaRPr lang="en-US" sz="2600" dirty="0"/>
          </a:p>
          <a:p>
            <a:pPr>
              <a:buFont typeface="Arial" panose="020B0604020202020204" pitchFamily="34" charset="0"/>
              <a:buChar char="•"/>
            </a:pPr>
            <a:r>
              <a:rPr lang="en-US" sz="2600" dirty="0"/>
              <a:t>CW Social Services Specialist career path enhancements for master’s degree levels at starting salary</a:t>
            </a:r>
          </a:p>
          <a:p>
            <a:pPr>
              <a:buFont typeface="Arial" panose="020B0604020202020204" pitchFamily="34" charset="0"/>
              <a:buChar char="•"/>
            </a:pPr>
            <a:r>
              <a:rPr lang="en-US" sz="2600" dirty="0"/>
              <a:t>CW Social Services Specialists up to County Director level – 10% base salary increase for MSW or master’s degree in behavioral science area</a:t>
            </a:r>
          </a:p>
          <a:p>
            <a:pPr>
              <a:buFont typeface="Arial" panose="020B0604020202020204" pitchFamily="34" charset="0"/>
              <a:buChar char="•"/>
            </a:pPr>
            <a:r>
              <a:rPr lang="en-US" sz="2600" dirty="0"/>
              <a:t>CW Social Services Specialists defined career path progression:         SSS1 &gt; SSS2 &gt; SSS3 &gt; SSS Supervisor</a:t>
            </a:r>
          </a:p>
          <a:p>
            <a:pPr>
              <a:buFont typeface="Arial" panose="020B0604020202020204" pitchFamily="34" charset="0"/>
              <a:buChar char="•"/>
            </a:pPr>
            <a:r>
              <a:rPr lang="en-US" sz="2600" dirty="0"/>
              <a:t>CW Social Services Technician enhancements w/entry salary set at PG market average</a:t>
            </a:r>
          </a:p>
          <a:p>
            <a:pPr marL="0" indent="0">
              <a:buNone/>
            </a:pPr>
            <a:endParaRPr lang="en-US" sz="2600" dirty="0"/>
          </a:p>
          <a:p>
            <a:pPr>
              <a:buFont typeface="Arial" panose="020B0604020202020204" pitchFamily="34" charset="0"/>
              <a:buChar char="•"/>
            </a:pPr>
            <a:endParaRPr lang="en-US" dirty="0"/>
          </a:p>
        </p:txBody>
      </p:sp>
      <p:sp>
        <p:nvSpPr>
          <p:cNvPr id="4" name="Text Placeholder 3">
            <a:extLst>
              <a:ext uri="{FF2B5EF4-FFF2-40B4-BE49-F238E27FC236}">
                <a16:creationId xmlns:a16="http://schemas.microsoft.com/office/drawing/2014/main" id="{73FF5AC6-28DD-4D05-954C-A21FD6340D04}"/>
              </a:ext>
            </a:extLst>
          </p:cNvPr>
          <p:cNvSpPr>
            <a:spLocks noGrp="1"/>
          </p:cNvSpPr>
          <p:nvPr>
            <p:ph type="body" sz="quarter" idx="10"/>
          </p:nvPr>
        </p:nvSpPr>
        <p:spPr/>
        <p:txBody>
          <a:bodyPr/>
          <a:lstStyle/>
          <a:p>
            <a:r>
              <a:rPr lang="en-US" dirty="0"/>
              <a:t>Office of Human Resources</a:t>
            </a:r>
          </a:p>
        </p:txBody>
      </p:sp>
      <p:sp>
        <p:nvSpPr>
          <p:cNvPr id="5" name="Date Placeholder 4">
            <a:extLst>
              <a:ext uri="{FF2B5EF4-FFF2-40B4-BE49-F238E27FC236}">
                <a16:creationId xmlns:a16="http://schemas.microsoft.com/office/drawing/2014/main" id="{6AAD3372-EA5B-4CF5-9129-C8DC00F0AB6E}"/>
              </a:ext>
            </a:extLst>
          </p:cNvPr>
          <p:cNvSpPr>
            <a:spLocks noGrp="1"/>
          </p:cNvSpPr>
          <p:nvPr>
            <p:ph type="dt" sz="half" idx="11"/>
          </p:nvPr>
        </p:nvSpPr>
        <p:spPr/>
        <p:txBody>
          <a:body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30469206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92D0D-0651-44AA-8F40-03546CE7C57A}"/>
              </a:ext>
            </a:extLst>
          </p:cNvPr>
          <p:cNvSpPr>
            <a:spLocks noGrp="1"/>
          </p:cNvSpPr>
          <p:nvPr>
            <p:ph type="title"/>
          </p:nvPr>
        </p:nvSpPr>
        <p:spPr/>
        <p:txBody>
          <a:bodyPr/>
          <a:lstStyle/>
          <a:p>
            <a:r>
              <a:rPr lang="en-US" dirty="0"/>
              <a:t>Agency Actions…cont’d </a:t>
            </a:r>
          </a:p>
        </p:txBody>
      </p:sp>
      <p:sp>
        <p:nvSpPr>
          <p:cNvPr id="3" name="Content Placeholder 2">
            <a:extLst>
              <a:ext uri="{FF2B5EF4-FFF2-40B4-BE49-F238E27FC236}">
                <a16:creationId xmlns:a16="http://schemas.microsoft.com/office/drawing/2014/main" id="{AB848632-9A05-4FC6-BFDE-7E87DD0EEC35}"/>
              </a:ext>
            </a:extLst>
          </p:cNvPr>
          <p:cNvSpPr>
            <a:spLocks noGrp="1"/>
          </p:cNvSpPr>
          <p:nvPr>
            <p:ph sz="half" idx="1"/>
          </p:nvPr>
        </p:nvSpPr>
        <p:spPr>
          <a:xfrm>
            <a:off x="682906" y="1289553"/>
            <a:ext cx="10833904" cy="4913738"/>
          </a:xfrm>
        </p:spPr>
        <p:txBody>
          <a:bodyPr>
            <a:normAutofit/>
          </a:bodyPr>
          <a:lstStyle/>
          <a:p>
            <a:pPr>
              <a:buFont typeface="Wingdings" panose="05000000000000000000" pitchFamily="2" charset="2"/>
              <a:buChar char="ü"/>
            </a:pPr>
            <a:endParaRPr lang="en-US" sz="2400" dirty="0"/>
          </a:p>
          <a:p>
            <a:pPr>
              <a:buFont typeface="Arial" panose="020B0604020202020204" pitchFamily="34" charset="0"/>
              <a:buChar char="•"/>
            </a:pPr>
            <a:r>
              <a:rPr lang="en-US" dirty="0"/>
              <a:t>OFI implementation of $480 per month salary supplement </a:t>
            </a:r>
          </a:p>
          <a:p>
            <a:pPr>
              <a:buFont typeface="Arial" panose="020B0604020202020204" pitchFamily="34" charset="0"/>
              <a:buChar char="•"/>
            </a:pPr>
            <a:r>
              <a:rPr lang="en-US" dirty="0"/>
              <a:t>Language proficiency salary supplements</a:t>
            </a:r>
          </a:p>
          <a:p>
            <a:pPr>
              <a:buFont typeface="Arial" panose="020B0604020202020204" pitchFamily="34" charset="0"/>
              <a:buChar char="•"/>
            </a:pPr>
            <a:r>
              <a:rPr lang="en-US" dirty="0"/>
              <a:t>Shift differential pay for CICC and CCC employees</a:t>
            </a:r>
          </a:p>
          <a:p>
            <a:pPr>
              <a:buFont typeface="Arial" panose="020B0604020202020204" pitchFamily="34" charset="0"/>
              <a:buChar char="•"/>
            </a:pPr>
            <a:r>
              <a:rPr lang="en-US" dirty="0"/>
              <a:t>CW telework schedule 4x weekly </a:t>
            </a:r>
          </a:p>
          <a:p>
            <a:pPr>
              <a:buFont typeface="Arial" panose="020B0604020202020204" pitchFamily="34" charset="0"/>
              <a:buChar char="•"/>
            </a:pPr>
            <a:r>
              <a:rPr lang="en-US" dirty="0"/>
              <a:t>OFI telework schedule in-office 1x per pay period</a:t>
            </a:r>
          </a:p>
          <a:p>
            <a:pPr>
              <a:buFont typeface="Wingdings" panose="05000000000000000000" pitchFamily="2" charset="2"/>
              <a:buChar char="ü"/>
            </a:pPr>
            <a:endParaRPr lang="en-US" sz="2600" dirty="0"/>
          </a:p>
          <a:p>
            <a:pPr marL="0" indent="0">
              <a:buNone/>
            </a:pPr>
            <a:endParaRPr lang="en-US" sz="2600" dirty="0"/>
          </a:p>
          <a:p>
            <a:pPr>
              <a:buFont typeface="Arial" panose="020B0604020202020204" pitchFamily="34" charset="0"/>
              <a:buChar char="•"/>
            </a:pPr>
            <a:endParaRPr lang="en-US" dirty="0"/>
          </a:p>
        </p:txBody>
      </p:sp>
      <p:sp>
        <p:nvSpPr>
          <p:cNvPr id="4" name="Text Placeholder 3">
            <a:extLst>
              <a:ext uri="{FF2B5EF4-FFF2-40B4-BE49-F238E27FC236}">
                <a16:creationId xmlns:a16="http://schemas.microsoft.com/office/drawing/2014/main" id="{73FF5AC6-28DD-4D05-954C-A21FD6340D04}"/>
              </a:ext>
            </a:extLst>
          </p:cNvPr>
          <p:cNvSpPr>
            <a:spLocks noGrp="1"/>
          </p:cNvSpPr>
          <p:nvPr>
            <p:ph type="body" sz="quarter" idx="10"/>
          </p:nvPr>
        </p:nvSpPr>
        <p:spPr/>
        <p:txBody>
          <a:bodyPr/>
          <a:lstStyle/>
          <a:p>
            <a:r>
              <a:rPr lang="en-US" dirty="0"/>
              <a:t>Office of Human Resources</a:t>
            </a:r>
          </a:p>
        </p:txBody>
      </p:sp>
      <p:sp>
        <p:nvSpPr>
          <p:cNvPr id="5" name="Date Placeholder 4">
            <a:extLst>
              <a:ext uri="{FF2B5EF4-FFF2-40B4-BE49-F238E27FC236}">
                <a16:creationId xmlns:a16="http://schemas.microsoft.com/office/drawing/2014/main" id="{6AAD3372-EA5B-4CF5-9129-C8DC00F0AB6E}"/>
              </a:ext>
            </a:extLst>
          </p:cNvPr>
          <p:cNvSpPr>
            <a:spLocks noGrp="1"/>
          </p:cNvSpPr>
          <p:nvPr>
            <p:ph type="dt" sz="half" idx="11"/>
          </p:nvPr>
        </p:nvSpPr>
        <p:spPr/>
        <p:txBody>
          <a:body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29220717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92D0D-0651-44AA-8F40-03546CE7C57A}"/>
              </a:ext>
            </a:extLst>
          </p:cNvPr>
          <p:cNvSpPr>
            <a:spLocks noGrp="1"/>
          </p:cNvSpPr>
          <p:nvPr>
            <p:ph type="title"/>
          </p:nvPr>
        </p:nvSpPr>
        <p:spPr/>
        <p:txBody>
          <a:bodyPr/>
          <a:lstStyle/>
          <a:p>
            <a:r>
              <a:rPr lang="en-US" dirty="0"/>
              <a:t>Agency Actions…cont’d</a:t>
            </a:r>
          </a:p>
        </p:txBody>
      </p:sp>
      <p:sp>
        <p:nvSpPr>
          <p:cNvPr id="3" name="Content Placeholder 2">
            <a:extLst>
              <a:ext uri="{FF2B5EF4-FFF2-40B4-BE49-F238E27FC236}">
                <a16:creationId xmlns:a16="http://schemas.microsoft.com/office/drawing/2014/main" id="{AB848632-9A05-4FC6-BFDE-7E87DD0EEC35}"/>
              </a:ext>
            </a:extLst>
          </p:cNvPr>
          <p:cNvSpPr>
            <a:spLocks noGrp="1"/>
          </p:cNvSpPr>
          <p:nvPr>
            <p:ph sz="half" idx="1"/>
          </p:nvPr>
        </p:nvSpPr>
        <p:spPr/>
        <p:txBody>
          <a:bodyPr>
            <a:normAutofit/>
          </a:bodyPr>
          <a:lstStyle/>
          <a:p>
            <a:pPr lvl="1">
              <a:buFont typeface="Arial" panose="020B0604020202020204" pitchFamily="34" charset="0"/>
              <a:buChar char="•"/>
            </a:pPr>
            <a:r>
              <a:rPr lang="en-US" sz="2800" dirty="0"/>
              <a:t>Partner with DOAS on an enterprise Workforce Strategies Initiative for Human/Social Services pipelines</a:t>
            </a:r>
          </a:p>
          <a:p>
            <a:pPr lvl="2">
              <a:buFont typeface="Courier New" panose="02070309020205020404" pitchFamily="49" charset="0"/>
              <a:buChar char="o"/>
            </a:pPr>
            <a:r>
              <a:rPr lang="en-US" sz="2400" dirty="0"/>
              <a:t>Includes partnerships with CVIOG, USG, TCSG, BOE</a:t>
            </a:r>
          </a:p>
          <a:p>
            <a:pPr lvl="1">
              <a:buFont typeface="Arial" panose="020B0604020202020204" pitchFamily="34" charset="0"/>
              <a:buChar char="•"/>
            </a:pPr>
            <a:r>
              <a:rPr lang="en-US" sz="2800" dirty="0"/>
              <a:t>Partner with USG career services for job placement and career fair participation</a:t>
            </a:r>
          </a:p>
          <a:p>
            <a:pPr lvl="1">
              <a:buFont typeface="Arial" panose="020B0604020202020204" pitchFamily="34" charset="0"/>
              <a:buChar char="•"/>
            </a:pPr>
            <a:r>
              <a:rPr lang="en-US" sz="2800" dirty="0"/>
              <a:t>Host interview events with Regions 13 &amp; 14</a:t>
            </a:r>
          </a:p>
          <a:p>
            <a:pPr lvl="1">
              <a:buFont typeface="Arial" panose="020B0604020202020204" pitchFamily="34" charset="0"/>
              <a:buChar char="•"/>
            </a:pPr>
            <a:r>
              <a:rPr lang="en-US" sz="2800" dirty="0"/>
              <a:t>Recruitment Coordinators to assist Hiring Managers w/interview setups and reference checks</a:t>
            </a:r>
          </a:p>
          <a:p>
            <a:pPr lvl="1">
              <a:buFont typeface="Arial" panose="020B0604020202020204" pitchFamily="34" charset="0"/>
              <a:buChar char="•"/>
            </a:pPr>
            <a:r>
              <a:rPr lang="en-US" sz="2800" dirty="0"/>
              <a:t>Reviewing options for an employee referral program</a:t>
            </a:r>
          </a:p>
        </p:txBody>
      </p:sp>
      <p:sp>
        <p:nvSpPr>
          <p:cNvPr id="4" name="Text Placeholder 3">
            <a:extLst>
              <a:ext uri="{FF2B5EF4-FFF2-40B4-BE49-F238E27FC236}">
                <a16:creationId xmlns:a16="http://schemas.microsoft.com/office/drawing/2014/main" id="{73FF5AC6-28DD-4D05-954C-A21FD6340D04}"/>
              </a:ext>
            </a:extLst>
          </p:cNvPr>
          <p:cNvSpPr>
            <a:spLocks noGrp="1"/>
          </p:cNvSpPr>
          <p:nvPr>
            <p:ph type="body" sz="quarter" idx="10"/>
          </p:nvPr>
        </p:nvSpPr>
        <p:spPr/>
        <p:txBody>
          <a:bodyPr/>
          <a:lstStyle/>
          <a:p>
            <a:r>
              <a:rPr lang="en-US" dirty="0"/>
              <a:t>Office of Human Resources</a:t>
            </a:r>
          </a:p>
        </p:txBody>
      </p:sp>
      <p:sp>
        <p:nvSpPr>
          <p:cNvPr id="5" name="Date Placeholder 4">
            <a:extLst>
              <a:ext uri="{FF2B5EF4-FFF2-40B4-BE49-F238E27FC236}">
                <a16:creationId xmlns:a16="http://schemas.microsoft.com/office/drawing/2014/main" id="{6AAD3372-EA5B-4CF5-9129-C8DC00F0AB6E}"/>
              </a:ext>
            </a:extLst>
          </p:cNvPr>
          <p:cNvSpPr>
            <a:spLocks noGrp="1"/>
          </p:cNvSpPr>
          <p:nvPr>
            <p:ph type="dt" sz="half" idx="11"/>
          </p:nvPr>
        </p:nvSpPr>
        <p:spPr/>
        <p:txBody>
          <a:body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5849281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92D0D-0651-44AA-8F40-03546CE7C57A}"/>
              </a:ext>
            </a:extLst>
          </p:cNvPr>
          <p:cNvSpPr>
            <a:spLocks noGrp="1"/>
          </p:cNvSpPr>
          <p:nvPr>
            <p:ph type="title"/>
          </p:nvPr>
        </p:nvSpPr>
        <p:spPr/>
        <p:txBody>
          <a:bodyPr/>
          <a:lstStyle/>
          <a:p>
            <a:r>
              <a:rPr lang="en-US" dirty="0"/>
              <a:t>Opportunities</a:t>
            </a:r>
          </a:p>
        </p:txBody>
      </p:sp>
      <p:sp>
        <p:nvSpPr>
          <p:cNvPr id="3" name="Content Placeholder 2">
            <a:extLst>
              <a:ext uri="{FF2B5EF4-FFF2-40B4-BE49-F238E27FC236}">
                <a16:creationId xmlns:a16="http://schemas.microsoft.com/office/drawing/2014/main" id="{AB848632-9A05-4FC6-BFDE-7E87DD0EEC35}"/>
              </a:ext>
            </a:extLst>
          </p:cNvPr>
          <p:cNvSpPr>
            <a:spLocks noGrp="1"/>
          </p:cNvSpPr>
          <p:nvPr>
            <p:ph sz="half" idx="1"/>
          </p:nvPr>
        </p:nvSpPr>
        <p:spPr>
          <a:xfrm>
            <a:off x="787078" y="1289553"/>
            <a:ext cx="10579261" cy="4913738"/>
          </a:xfrm>
        </p:spPr>
        <p:txBody>
          <a:bodyPr>
            <a:normAutofit/>
          </a:bodyPr>
          <a:lstStyle/>
          <a:p>
            <a:pPr marL="0" indent="0">
              <a:buNone/>
            </a:pPr>
            <a:endParaRPr lang="en-US" sz="2600" dirty="0"/>
          </a:p>
          <a:p>
            <a:r>
              <a:rPr lang="en-US" sz="2600" dirty="0"/>
              <a:t>Governor’s recommendations: </a:t>
            </a:r>
          </a:p>
          <a:p>
            <a:pPr lvl="1">
              <a:buFont typeface="Courier New" panose="02070309020205020404" pitchFamily="49" charset="0"/>
              <a:buChar char="o"/>
            </a:pPr>
            <a:r>
              <a:rPr lang="en-US" sz="2600" dirty="0"/>
              <a:t>AFY22 &amp; FY23 $5,000 - Cost of Living Adjustment</a:t>
            </a:r>
          </a:p>
          <a:p>
            <a:pPr lvl="1">
              <a:buFont typeface="Courier New" panose="02070309020205020404" pitchFamily="49" charset="0"/>
              <a:buChar char="o"/>
            </a:pPr>
            <a:endParaRPr lang="en-US" sz="2600" dirty="0"/>
          </a:p>
          <a:p>
            <a:pPr lvl="1">
              <a:buFont typeface="Courier New" panose="02070309020205020404" pitchFamily="49" charset="0"/>
              <a:buChar char="o"/>
            </a:pPr>
            <a:r>
              <a:rPr lang="en-US" sz="2600" dirty="0"/>
              <a:t>3% to 9% 401k matching contribution increase - George State Employees Pension &amp; Savings Plan (GSEPS) participants </a:t>
            </a:r>
          </a:p>
          <a:p>
            <a:pPr lvl="1">
              <a:buFont typeface="Courier New" panose="02070309020205020404" pitchFamily="49" charset="0"/>
              <a:buChar char="o"/>
            </a:pPr>
            <a:endParaRPr lang="en-US" sz="2600" dirty="0"/>
          </a:p>
          <a:p>
            <a:pPr lvl="1">
              <a:buFont typeface="Courier New" panose="02070309020205020404" pitchFamily="49" charset="0"/>
              <a:buChar char="o"/>
            </a:pPr>
            <a:r>
              <a:rPr lang="en-US" sz="2600" dirty="0"/>
              <a:t>40-hours of Annual Leave – optional annual payout   </a:t>
            </a:r>
          </a:p>
          <a:p>
            <a:pPr>
              <a:buFont typeface="Arial" panose="020B0604020202020204" pitchFamily="34" charset="0"/>
              <a:buChar char="•"/>
            </a:pPr>
            <a:endParaRPr lang="en-US" dirty="0"/>
          </a:p>
        </p:txBody>
      </p:sp>
      <p:sp>
        <p:nvSpPr>
          <p:cNvPr id="4" name="Text Placeholder 3">
            <a:extLst>
              <a:ext uri="{FF2B5EF4-FFF2-40B4-BE49-F238E27FC236}">
                <a16:creationId xmlns:a16="http://schemas.microsoft.com/office/drawing/2014/main" id="{73FF5AC6-28DD-4D05-954C-A21FD6340D04}"/>
              </a:ext>
            </a:extLst>
          </p:cNvPr>
          <p:cNvSpPr>
            <a:spLocks noGrp="1"/>
          </p:cNvSpPr>
          <p:nvPr>
            <p:ph type="body" sz="quarter" idx="10"/>
          </p:nvPr>
        </p:nvSpPr>
        <p:spPr/>
        <p:txBody>
          <a:bodyPr/>
          <a:lstStyle/>
          <a:p>
            <a:r>
              <a:rPr lang="en-US" dirty="0"/>
              <a:t>Office of Human Resources</a:t>
            </a:r>
          </a:p>
        </p:txBody>
      </p:sp>
      <p:sp>
        <p:nvSpPr>
          <p:cNvPr id="5" name="Date Placeholder 4">
            <a:extLst>
              <a:ext uri="{FF2B5EF4-FFF2-40B4-BE49-F238E27FC236}">
                <a16:creationId xmlns:a16="http://schemas.microsoft.com/office/drawing/2014/main" id="{6AAD3372-EA5B-4CF5-9129-C8DC00F0AB6E}"/>
              </a:ext>
            </a:extLst>
          </p:cNvPr>
          <p:cNvSpPr>
            <a:spLocks noGrp="1"/>
          </p:cNvSpPr>
          <p:nvPr>
            <p:ph type="dt" sz="half" idx="11"/>
          </p:nvPr>
        </p:nvSpPr>
        <p:spPr/>
        <p:txBody>
          <a:body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19777041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F961E-95A6-4074-B851-5DFB6B79823D}"/>
              </a:ext>
            </a:extLst>
          </p:cNvPr>
          <p:cNvSpPr>
            <a:spLocks noGrp="1"/>
          </p:cNvSpPr>
          <p:nvPr>
            <p:ph type="title"/>
          </p:nvPr>
        </p:nvSpPr>
        <p:spPr/>
        <p:txBody>
          <a:bodyPr/>
          <a:lstStyle/>
          <a:p>
            <a:r>
              <a:rPr lang="en-US" dirty="0"/>
              <a:t>Engagement</a:t>
            </a:r>
          </a:p>
        </p:txBody>
      </p:sp>
      <p:sp>
        <p:nvSpPr>
          <p:cNvPr id="3" name="Content Placeholder 2">
            <a:extLst>
              <a:ext uri="{FF2B5EF4-FFF2-40B4-BE49-F238E27FC236}">
                <a16:creationId xmlns:a16="http://schemas.microsoft.com/office/drawing/2014/main" id="{27D17E35-3270-4245-9A07-011B00307D26}"/>
              </a:ext>
            </a:extLst>
          </p:cNvPr>
          <p:cNvSpPr>
            <a:spLocks noGrp="1"/>
          </p:cNvSpPr>
          <p:nvPr>
            <p:ph sz="half" idx="1"/>
          </p:nvPr>
        </p:nvSpPr>
        <p:spPr/>
        <p:txBody>
          <a:bodyPr>
            <a:normAutofit/>
          </a:bodyPr>
          <a:lstStyle/>
          <a:p>
            <a:r>
              <a:rPr lang="en-US" i="1" dirty="0">
                <a:solidFill>
                  <a:srgbClr val="3C3C3C"/>
                </a:solidFill>
                <a:latin typeface="ff-meta-web-pro"/>
              </a:rPr>
              <a:t>Host­ing focus groups and reten­tion inter­views. </a:t>
            </a:r>
          </a:p>
          <a:p>
            <a:pPr lvl="1">
              <a:buFont typeface="Courier New" panose="02070309020205020404" pitchFamily="49" charset="0"/>
              <a:buChar char="o"/>
            </a:pPr>
            <a:r>
              <a:rPr lang="en-US" dirty="0">
                <a:solidFill>
                  <a:srgbClr val="3C3C3C"/>
                </a:solidFill>
                <a:latin typeface="ff-meta-web-pro"/>
              </a:rPr>
              <a:t>In-per­son con­ver­sa­tions </a:t>
            </a:r>
          </a:p>
          <a:p>
            <a:pPr lvl="1">
              <a:buFont typeface="Courier New" panose="02070309020205020404" pitchFamily="49" charset="0"/>
              <a:buChar char="o"/>
            </a:pPr>
            <a:r>
              <a:rPr lang="en-US" dirty="0">
                <a:solidFill>
                  <a:srgbClr val="3C3C3C"/>
                </a:solidFill>
                <a:latin typeface="ff-meta-web-pro"/>
              </a:rPr>
              <a:t>Give employ­ees a chance to be heard </a:t>
            </a:r>
          </a:p>
          <a:p>
            <a:pPr lvl="1">
              <a:buFont typeface="Courier New" panose="02070309020205020404" pitchFamily="49" charset="0"/>
              <a:buChar char="o"/>
            </a:pPr>
            <a:r>
              <a:rPr lang="en-US" dirty="0">
                <a:solidFill>
                  <a:srgbClr val="3C3C3C"/>
                </a:solidFill>
                <a:latin typeface="ff-meta-web-pro"/>
              </a:rPr>
              <a:t>Demon­strate management’s com­mit­ment to lis­ten­ing and address­ing staff concerns. </a:t>
            </a:r>
            <a:r>
              <a:rPr lang="en-US" b="1" i="1" dirty="0">
                <a:solidFill>
                  <a:srgbClr val="3C3C3C"/>
                </a:solidFill>
                <a:latin typeface="ff-meta-web-pro"/>
              </a:rPr>
              <a:t>Future: Partner with Child Welfare Mentoring/Coaching program.</a:t>
            </a:r>
          </a:p>
          <a:p>
            <a:endParaRPr lang="en-US" i="0" u="sng" dirty="0">
              <a:solidFill>
                <a:srgbClr val="3C3C3C"/>
              </a:solidFill>
              <a:effectLst/>
              <a:latin typeface="ff-meta-web-pro"/>
            </a:endParaRPr>
          </a:p>
          <a:p>
            <a:r>
              <a:rPr lang="en-US" i="1" dirty="0">
                <a:solidFill>
                  <a:srgbClr val="3C3C3C"/>
                </a:solidFill>
                <a:effectLst/>
                <a:latin typeface="ff-meta-web-pro"/>
              </a:rPr>
              <a:t>Pay­ing atten­tion to employ­ee sub­groups</a:t>
            </a:r>
            <a:r>
              <a:rPr lang="en-US" i="0" dirty="0">
                <a:solidFill>
                  <a:srgbClr val="3C3C3C"/>
                </a:solidFill>
                <a:effectLst/>
                <a:latin typeface="ff-meta-web-pro"/>
              </a:rPr>
              <a:t>. </a:t>
            </a:r>
          </a:p>
          <a:p>
            <a:pPr lvl="1">
              <a:buFont typeface="Courier New" panose="02070309020205020404" pitchFamily="49" charset="0"/>
              <a:buChar char="o"/>
            </a:pPr>
            <a:r>
              <a:rPr lang="en-US" b="0" i="0" dirty="0">
                <a:solidFill>
                  <a:srgbClr val="3C3C3C"/>
                </a:solidFill>
                <a:effectLst/>
                <a:latin typeface="ff-meta-web-pro"/>
              </a:rPr>
              <a:t>Seek to iden­ti­fy and under­stand employ­ees who face unique chal­lenges</a:t>
            </a:r>
          </a:p>
          <a:p>
            <a:pPr lvl="1">
              <a:buFont typeface="Courier New" panose="02070309020205020404" pitchFamily="49" charset="0"/>
              <a:buChar char="o"/>
            </a:pPr>
            <a:r>
              <a:rPr lang="en-US" dirty="0">
                <a:solidFill>
                  <a:srgbClr val="3C3C3C"/>
                </a:solidFill>
                <a:latin typeface="ff-meta-web-pro"/>
              </a:rPr>
              <a:t>S</a:t>
            </a:r>
            <a:r>
              <a:rPr lang="en-US" b="0" i="0" dirty="0">
                <a:solidFill>
                  <a:srgbClr val="3C3C3C"/>
                </a:solidFill>
                <a:effectLst/>
                <a:latin typeface="ff-meta-web-pro"/>
              </a:rPr>
              <a:t>ub­groups could include new hires, young peo­ple, peo­ple of col­or and those who speak anoth­er language. </a:t>
            </a:r>
          </a:p>
          <a:p>
            <a:pPr marL="457200" lvl="1" indent="0">
              <a:buNone/>
            </a:pPr>
            <a:r>
              <a:rPr lang="en-US" b="1" i="1" dirty="0">
                <a:solidFill>
                  <a:srgbClr val="3C3C3C"/>
                </a:solidFill>
                <a:effectLst/>
                <a:latin typeface="ff-meta-web-pro"/>
              </a:rPr>
              <a:t>Future: Discussions with DFCS Leadership about interest in establishing councils/committees.</a:t>
            </a:r>
          </a:p>
          <a:p>
            <a:endParaRPr lang="en-US" i="0" u="sng" dirty="0">
              <a:solidFill>
                <a:srgbClr val="3C3C3C"/>
              </a:solidFill>
              <a:effectLst/>
              <a:latin typeface="ff-meta-web-pro"/>
            </a:endParaRPr>
          </a:p>
          <a:p>
            <a:endParaRPr lang="en-US" u="sng" dirty="0">
              <a:solidFill>
                <a:srgbClr val="3C3C3C"/>
              </a:solidFill>
              <a:latin typeface="ff-meta-web-pro"/>
            </a:endParaRPr>
          </a:p>
          <a:p>
            <a:endParaRPr lang="en-US" dirty="0"/>
          </a:p>
        </p:txBody>
      </p:sp>
      <p:sp>
        <p:nvSpPr>
          <p:cNvPr id="4" name="Text Placeholder 3">
            <a:extLst>
              <a:ext uri="{FF2B5EF4-FFF2-40B4-BE49-F238E27FC236}">
                <a16:creationId xmlns:a16="http://schemas.microsoft.com/office/drawing/2014/main" id="{5FF5DC8B-D6DA-49F3-ABA2-FA6249BAAD78}"/>
              </a:ext>
            </a:extLst>
          </p:cNvPr>
          <p:cNvSpPr>
            <a:spLocks noGrp="1"/>
          </p:cNvSpPr>
          <p:nvPr>
            <p:ph type="body" sz="quarter" idx="10"/>
          </p:nvPr>
        </p:nvSpPr>
        <p:spPr/>
        <p:txBody>
          <a:bodyPr/>
          <a:lstStyle/>
          <a:p>
            <a:r>
              <a:rPr lang="en-US" dirty="0"/>
              <a:t>Office of Human Resources</a:t>
            </a:r>
          </a:p>
        </p:txBody>
      </p:sp>
      <p:sp>
        <p:nvSpPr>
          <p:cNvPr id="5" name="Date Placeholder 4">
            <a:extLst>
              <a:ext uri="{FF2B5EF4-FFF2-40B4-BE49-F238E27FC236}">
                <a16:creationId xmlns:a16="http://schemas.microsoft.com/office/drawing/2014/main" id="{F9AED963-612E-4423-A751-BBAE78501308}"/>
              </a:ext>
            </a:extLst>
          </p:cNvPr>
          <p:cNvSpPr>
            <a:spLocks noGrp="1"/>
          </p:cNvSpPr>
          <p:nvPr>
            <p:ph type="dt" sz="half" idx="11"/>
          </p:nvPr>
        </p:nvSpPr>
        <p:spPr/>
        <p:txBody>
          <a:body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2768414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C3BC5EC-3D06-4E56-A7D7-29D983AAC04C}"/>
              </a:ext>
            </a:extLst>
          </p:cNvPr>
          <p:cNvSpPr>
            <a:spLocks noGrp="1"/>
          </p:cNvSpPr>
          <p:nvPr>
            <p:ph type="subTitle" idx="1"/>
          </p:nvPr>
        </p:nvSpPr>
        <p:spPr/>
        <p:txBody>
          <a:bodyPr/>
          <a:lstStyle/>
          <a:p>
            <a:r>
              <a:rPr lang="en-US" i="1" dirty="0"/>
              <a:t>Past, Present, &amp; Future</a:t>
            </a:r>
          </a:p>
        </p:txBody>
      </p:sp>
      <p:sp>
        <p:nvSpPr>
          <p:cNvPr id="3" name="Title 2">
            <a:extLst>
              <a:ext uri="{FF2B5EF4-FFF2-40B4-BE49-F238E27FC236}">
                <a16:creationId xmlns:a16="http://schemas.microsoft.com/office/drawing/2014/main" id="{BE84EF5D-EA85-49FC-ACDB-C73207335DCF}"/>
              </a:ext>
            </a:extLst>
          </p:cNvPr>
          <p:cNvSpPr>
            <a:spLocks noGrp="1"/>
          </p:cNvSpPr>
          <p:nvPr>
            <p:ph type="title"/>
          </p:nvPr>
        </p:nvSpPr>
        <p:spPr/>
        <p:txBody>
          <a:bodyPr/>
          <a:lstStyle/>
          <a:p>
            <a:r>
              <a:rPr lang="en-US" dirty="0"/>
              <a:t>2022 Observances</a:t>
            </a:r>
          </a:p>
        </p:txBody>
      </p:sp>
      <p:sp>
        <p:nvSpPr>
          <p:cNvPr id="4" name="Text Placeholder 3">
            <a:extLst>
              <a:ext uri="{FF2B5EF4-FFF2-40B4-BE49-F238E27FC236}">
                <a16:creationId xmlns:a16="http://schemas.microsoft.com/office/drawing/2014/main" id="{77E9E66F-2733-4A8B-8BE4-B6865F6871C6}"/>
              </a:ext>
            </a:extLst>
          </p:cNvPr>
          <p:cNvSpPr>
            <a:spLocks noGrp="1"/>
          </p:cNvSpPr>
          <p:nvPr>
            <p:ph type="body" sz="quarter" idx="11"/>
          </p:nvPr>
        </p:nvSpPr>
        <p:spPr/>
        <p:txBody>
          <a:bodyPr>
            <a:normAutofit fontScale="92500" lnSpcReduction="20000"/>
          </a:bodyPr>
          <a:lstStyle/>
          <a:p>
            <a:r>
              <a:rPr lang="en-US" dirty="0"/>
              <a:t>Kylie Winton	</a:t>
            </a:r>
          </a:p>
        </p:txBody>
      </p:sp>
      <p:sp>
        <p:nvSpPr>
          <p:cNvPr id="5" name="Text Placeholder 4">
            <a:extLst>
              <a:ext uri="{FF2B5EF4-FFF2-40B4-BE49-F238E27FC236}">
                <a16:creationId xmlns:a16="http://schemas.microsoft.com/office/drawing/2014/main" id="{81940313-8C53-4F43-A39A-54135F2C62A6}"/>
              </a:ext>
            </a:extLst>
          </p:cNvPr>
          <p:cNvSpPr>
            <a:spLocks noGrp="1"/>
          </p:cNvSpPr>
          <p:nvPr>
            <p:ph type="body" sz="quarter" idx="12"/>
          </p:nvPr>
        </p:nvSpPr>
        <p:spPr>
          <a:xfrm>
            <a:off x="5137150" y="5159375"/>
            <a:ext cx="6831013" cy="309563"/>
          </a:xfrm>
        </p:spPr>
        <p:txBody>
          <a:bodyPr>
            <a:normAutofit fontScale="70000" lnSpcReduction="20000"/>
          </a:bodyPr>
          <a:lstStyle/>
          <a:p>
            <a:r>
              <a:rPr lang="en-US" dirty="0"/>
              <a:t>DHS Communications Director</a:t>
            </a:r>
          </a:p>
        </p:txBody>
      </p:sp>
      <p:sp>
        <p:nvSpPr>
          <p:cNvPr id="6" name="Date Placeholder 5">
            <a:extLst>
              <a:ext uri="{FF2B5EF4-FFF2-40B4-BE49-F238E27FC236}">
                <a16:creationId xmlns:a16="http://schemas.microsoft.com/office/drawing/2014/main" id="{D725FF92-1F20-44A6-8196-C3B7D919F8F7}"/>
              </a:ext>
            </a:extLst>
          </p:cNvPr>
          <p:cNvSpPr>
            <a:spLocks noGrp="1"/>
          </p:cNvSpPr>
          <p:nvPr>
            <p:ph type="dt" sz="half" idx="13"/>
          </p:nvPr>
        </p:nvSpPr>
        <p:spPr/>
        <p:txBody>
          <a:body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35911097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F961E-95A6-4074-B851-5DFB6B79823D}"/>
              </a:ext>
            </a:extLst>
          </p:cNvPr>
          <p:cNvSpPr>
            <a:spLocks noGrp="1"/>
          </p:cNvSpPr>
          <p:nvPr>
            <p:ph type="title"/>
          </p:nvPr>
        </p:nvSpPr>
        <p:spPr/>
        <p:txBody>
          <a:bodyPr/>
          <a:lstStyle/>
          <a:p>
            <a:r>
              <a:rPr lang="en-US" dirty="0"/>
              <a:t>Engagement</a:t>
            </a:r>
          </a:p>
        </p:txBody>
      </p:sp>
      <p:sp>
        <p:nvSpPr>
          <p:cNvPr id="3" name="Content Placeholder 2">
            <a:extLst>
              <a:ext uri="{FF2B5EF4-FFF2-40B4-BE49-F238E27FC236}">
                <a16:creationId xmlns:a16="http://schemas.microsoft.com/office/drawing/2014/main" id="{27D17E35-3270-4245-9A07-011B00307D26}"/>
              </a:ext>
            </a:extLst>
          </p:cNvPr>
          <p:cNvSpPr>
            <a:spLocks noGrp="1"/>
          </p:cNvSpPr>
          <p:nvPr>
            <p:ph sz="half" idx="1"/>
          </p:nvPr>
        </p:nvSpPr>
        <p:spPr/>
        <p:txBody>
          <a:bodyPr>
            <a:normAutofit/>
          </a:bodyPr>
          <a:lstStyle/>
          <a:p>
            <a:r>
              <a:rPr lang="en-US" i="1" dirty="0">
                <a:solidFill>
                  <a:srgbClr val="3C3C3C"/>
                </a:solidFill>
                <a:latin typeface="ff-meta-web-pro"/>
              </a:rPr>
              <a:t>Con­duct­ing annu­al sur­veys</a:t>
            </a:r>
            <a:r>
              <a:rPr lang="en-US" dirty="0">
                <a:solidFill>
                  <a:srgbClr val="3C3C3C"/>
                </a:solidFill>
                <a:latin typeface="ff-meta-web-pro"/>
              </a:rPr>
              <a:t>. </a:t>
            </a:r>
          </a:p>
          <a:p>
            <a:pPr lvl="1">
              <a:buFont typeface="Courier New" panose="02070309020205020404" pitchFamily="49" charset="0"/>
              <a:buChar char="o"/>
            </a:pPr>
            <a:r>
              <a:rPr lang="en-US" dirty="0">
                <a:solidFill>
                  <a:srgbClr val="3C3C3C"/>
                </a:solidFill>
                <a:latin typeface="ff-meta-web-pro"/>
              </a:rPr>
              <a:t>Ask­ing employ­ees what they think about respon­si­bil­i­ties and cul­ture </a:t>
            </a:r>
          </a:p>
          <a:p>
            <a:pPr lvl="1">
              <a:buFont typeface="Courier New" panose="02070309020205020404" pitchFamily="49" charset="0"/>
              <a:buChar char="o"/>
            </a:pPr>
            <a:r>
              <a:rPr lang="en-US" dirty="0">
                <a:solidFill>
                  <a:srgbClr val="3C3C3C"/>
                </a:solidFill>
                <a:latin typeface="ff-meta-web-pro"/>
              </a:rPr>
              <a:t>Enables bet­ter under­standing of how we are cur­rent­ly sup­port­ing employ­ees and where we can do better. </a:t>
            </a:r>
          </a:p>
          <a:p>
            <a:pPr marL="457200" lvl="1" indent="0">
              <a:buNone/>
            </a:pPr>
            <a:r>
              <a:rPr lang="en-US" b="1" i="1" dirty="0">
                <a:solidFill>
                  <a:srgbClr val="3C3C3C"/>
                </a:solidFill>
                <a:latin typeface="ff-meta-web-pro"/>
              </a:rPr>
              <a:t>Last survey partnered with CVIOG as apart of the COVID-19 response “how we’re doing” initiative.</a:t>
            </a:r>
          </a:p>
          <a:p>
            <a:endParaRPr lang="en-US" i="1" dirty="0">
              <a:solidFill>
                <a:srgbClr val="3C3C3C"/>
              </a:solidFill>
              <a:effectLst/>
              <a:latin typeface="ff-meta-web-pro"/>
            </a:endParaRPr>
          </a:p>
          <a:p>
            <a:r>
              <a:rPr lang="en-US" i="1" dirty="0">
                <a:solidFill>
                  <a:srgbClr val="3C3C3C"/>
                </a:solidFill>
                <a:effectLst/>
                <a:latin typeface="ff-meta-web-pro"/>
              </a:rPr>
              <a:t>Rec­og­niz­ing the trau­ma and emo­tion­al chal­lenges that come with the job. </a:t>
            </a:r>
            <a:r>
              <a:rPr lang="en-US" i="0" dirty="0">
                <a:solidFill>
                  <a:srgbClr val="3C3C3C"/>
                </a:solidFill>
                <a:effectLst/>
                <a:latin typeface="ff-meta-web-pro"/>
              </a:rPr>
              <a:t>​</a:t>
            </a:r>
          </a:p>
          <a:p>
            <a:pPr lvl="1">
              <a:buFont typeface="Courier New" panose="02070309020205020404" pitchFamily="49" charset="0"/>
              <a:buChar char="o"/>
            </a:pPr>
            <a:r>
              <a:rPr lang="en-US" i="0" dirty="0">
                <a:solidFill>
                  <a:srgbClr val="3C3C3C"/>
                </a:solidFill>
                <a:effectLst/>
                <a:latin typeface="ff-meta-web-pro"/>
              </a:rPr>
              <a:t>Child wel­fare work­ers may expe­ri­ence sec­ondary trau­ma </a:t>
            </a:r>
          </a:p>
          <a:p>
            <a:pPr lvl="1">
              <a:buFont typeface="Courier New" panose="02070309020205020404" pitchFamily="49" charset="0"/>
              <a:buChar char="o"/>
            </a:pPr>
            <a:r>
              <a:rPr lang="en-US" i="0" dirty="0">
                <a:solidFill>
                  <a:srgbClr val="3C3C3C"/>
                </a:solidFill>
                <a:effectLst/>
                <a:latin typeface="ff-meta-web-pro"/>
              </a:rPr>
              <a:t>Receiving coun­sel­ing or train­ing for man­ag­ing sec­ondary trau­ma may be assistive</a:t>
            </a:r>
          </a:p>
          <a:p>
            <a:pPr marL="457200" lvl="1" indent="0">
              <a:buNone/>
            </a:pPr>
            <a:r>
              <a:rPr lang="en-US" b="1" i="1" dirty="0">
                <a:solidFill>
                  <a:srgbClr val="3C3C3C"/>
                </a:solidFill>
                <a:effectLst/>
                <a:latin typeface="ff-meta-web-pro"/>
              </a:rPr>
              <a:t>Future: Exploring additional service opportunities with Employee Assistance Program (EAP).</a:t>
            </a:r>
          </a:p>
          <a:p>
            <a:endParaRPr lang="en-US" i="1" dirty="0">
              <a:solidFill>
                <a:srgbClr val="3C3C3C"/>
              </a:solidFill>
              <a:effectLst/>
              <a:latin typeface="ff-meta-web-pro"/>
            </a:endParaRPr>
          </a:p>
          <a:p>
            <a:endParaRPr lang="en-US" i="0" u="sng" dirty="0">
              <a:solidFill>
                <a:srgbClr val="3C3C3C"/>
              </a:solidFill>
              <a:effectLst/>
              <a:latin typeface="ff-meta-web-pro"/>
            </a:endParaRPr>
          </a:p>
          <a:p>
            <a:pPr marL="0" indent="0">
              <a:buNone/>
            </a:pPr>
            <a:endParaRPr lang="en-US" dirty="0"/>
          </a:p>
        </p:txBody>
      </p:sp>
      <p:sp>
        <p:nvSpPr>
          <p:cNvPr id="4" name="Text Placeholder 3">
            <a:extLst>
              <a:ext uri="{FF2B5EF4-FFF2-40B4-BE49-F238E27FC236}">
                <a16:creationId xmlns:a16="http://schemas.microsoft.com/office/drawing/2014/main" id="{5FF5DC8B-D6DA-49F3-ABA2-FA6249BAAD78}"/>
              </a:ext>
            </a:extLst>
          </p:cNvPr>
          <p:cNvSpPr>
            <a:spLocks noGrp="1"/>
          </p:cNvSpPr>
          <p:nvPr>
            <p:ph type="body" sz="quarter" idx="10"/>
          </p:nvPr>
        </p:nvSpPr>
        <p:spPr/>
        <p:txBody>
          <a:bodyPr/>
          <a:lstStyle/>
          <a:p>
            <a:r>
              <a:rPr lang="en-US" dirty="0"/>
              <a:t>Office of Human Resources</a:t>
            </a:r>
          </a:p>
        </p:txBody>
      </p:sp>
      <p:sp>
        <p:nvSpPr>
          <p:cNvPr id="5" name="Date Placeholder 4">
            <a:extLst>
              <a:ext uri="{FF2B5EF4-FFF2-40B4-BE49-F238E27FC236}">
                <a16:creationId xmlns:a16="http://schemas.microsoft.com/office/drawing/2014/main" id="{F9AED963-612E-4423-A751-BBAE78501308}"/>
              </a:ext>
            </a:extLst>
          </p:cNvPr>
          <p:cNvSpPr>
            <a:spLocks noGrp="1"/>
          </p:cNvSpPr>
          <p:nvPr>
            <p:ph type="dt" sz="half" idx="11"/>
          </p:nvPr>
        </p:nvSpPr>
        <p:spPr/>
        <p:txBody>
          <a:body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10649363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98D48-7B86-4FC6-9D88-BB662FFAAE12}"/>
              </a:ext>
            </a:extLst>
          </p:cNvPr>
          <p:cNvSpPr>
            <a:spLocks noGrp="1"/>
          </p:cNvSpPr>
          <p:nvPr>
            <p:ph type="title"/>
          </p:nvPr>
        </p:nvSpPr>
        <p:spPr/>
        <p:txBody>
          <a:bodyPr/>
          <a:lstStyle/>
          <a:p>
            <a:r>
              <a:rPr lang="en-US" dirty="0"/>
              <a:t>Contact Information</a:t>
            </a:r>
          </a:p>
        </p:txBody>
      </p:sp>
      <p:sp>
        <p:nvSpPr>
          <p:cNvPr id="4" name="Text Placeholder 3">
            <a:extLst>
              <a:ext uri="{FF2B5EF4-FFF2-40B4-BE49-F238E27FC236}">
                <a16:creationId xmlns:a16="http://schemas.microsoft.com/office/drawing/2014/main" id="{6D15193F-2755-465F-92DB-FDB39D5957CC}"/>
              </a:ext>
            </a:extLst>
          </p:cNvPr>
          <p:cNvSpPr>
            <a:spLocks noGrp="1"/>
          </p:cNvSpPr>
          <p:nvPr>
            <p:ph type="body" sz="quarter" idx="10"/>
          </p:nvPr>
        </p:nvSpPr>
        <p:spPr/>
        <p:txBody>
          <a:bodyPr/>
          <a:lstStyle/>
          <a:p>
            <a:r>
              <a:rPr lang="en-US" dirty="0"/>
              <a:t>Office of Human Resources</a:t>
            </a:r>
          </a:p>
        </p:txBody>
      </p:sp>
      <p:sp>
        <p:nvSpPr>
          <p:cNvPr id="5" name="Date Placeholder 4">
            <a:extLst>
              <a:ext uri="{FF2B5EF4-FFF2-40B4-BE49-F238E27FC236}">
                <a16:creationId xmlns:a16="http://schemas.microsoft.com/office/drawing/2014/main" id="{51E063AF-DF7F-4C5D-A527-F909515C4C0F}"/>
              </a:ext>
            </a:extLst>
          </p:cNvPr>
          <p:cNvSpPr>
            <a:spLocks noGrp="1"/>
          </p:cNvSpPr>
          <p:nvPr>
            <p:ph type="dt" sz="half" idx="11"/>
          </p:nvPr>
        </p:nvSpPr>
        <p:spPr/>
        <p:txBody>
          <a:bodyPr/>
          <a:lstStyle/>
          <a:p>
            <a:fld id="{680381CD-5519-6F4B-A70D-C0DB24136884}" type="datetime1">
              <a:rPr lang="en-US" smtClean="0"/>
              <a:pPr/>
              <a:t>3/8/2022</a:t>
            </a:fld>
            <a:endParaRPr lang="en-US" dirty="0"/>
          </a:p>
        </p:txBody>
      </p:sp>
      <p:sp>
        <p:nvSpPr>
          <p:cNvPr id="9" name="Content Placeholder 8">
            <a:extLst>
              <a:ext uri="{FF2B5EF4-FFF2-40B4-BE49-F238E27FC236}">
                <a16:creationId xmlns:a16="http://schemas.microsoft.com/office/drawing/2014/main" id="{CD715906-C4E0-4BC7-ACC5-5758DB362F06}"/>
              </a:ext>
            </a:extLst>
          </p:cNvPr>
          <p:cNvSpPr>
            <a:spLocks noGrp="1"/>
          </p:cNvSpPr>
          <p:nvPr>
            <p:ph sz="half" idx="1"/>
          </p:nvPr>
        </p:nvSpPr>
        <p:spPr/>
        <p:txBody>
          <a:bodyPr/>
          <a:lstStyle/>
          <a:p>
            <a:pPr algn="ctr"/>
            <a:endParaRPr lang="en-US" dirty="0"/>
          </a:p>
          <a:p>
            <a:pPr algn="ctr"/>
            <a:endParaRPr lang="en-US" dirty="0"/>
          </a:p>
          <a:p>
            <a:pPr marL="0" indent="0" algn="ctr">
              <a:buNone/>
            </a:pPr>
            <a:r>
              <a:rPr lang="en-US" sz="3200" b="1" dirty="0"/>
              <a:t>Ann Burris, SPHR, SHRM-SCP, IPMA-SCP</a:t>
            </a:r>
          </a:p>
          <a:p>
            <a:pPr marL="0" indent="0" algn="ctr">
              <a:buNone/>
            </a:pPr>
            <a:r>
              <a:rPr lang="en-US" dirty="0"/>
              <a:t>Deputy Commissioner - Human Resources</a:t>
            </a:r>
          </a:p>
          <a:p>
            <a:pPr marL="0" indent="0" algn="ctr">
              <a:buNone/>
            </a:pPr>
            <a:r>
              <a:rPr lang="en-US" dirty="0"/>
              <a:t>2 Peachtree Street, 28-460</a:t>
            </a:r>
          </a:p>
          <a:p>
            <a:pPr marL="0" indent="0" algn="ctr">
              <a:buNone/>
            </a:pPr>
            <a:r>
              <a:rPr lang="en-US" dirty="0"/>
              <a:t>Atlanta, GA 30303</a:t>
            </a:r>
          </a:p>
          <a:p>
            <a:pPr marL="0" indent="0" algn="ctr">
              <a:buNone/>
            </a:pPr>
            <a:r>
              <a:rPr lang="en-US" dirty="0">
                <a:hlinkClick r:id="rId2"/>
              </a:rPr>
              <a:t>ann.burris@dhs.ga.gov</a:t>
            </a:r>
            <a:endParaRPr lang="en-US" dirty="0"/>
          </a:p>
          <a:p>
            <a:pPr marL="0" indent="0" algn="ctr">
              <a:buNone/>
            </a:pPr>
            <a:r>
              <a:rPr lang="en-US" dirty="0"/>
              <a:t>Phone: 470.733.9315</a:t>
            </a:r>
          </a:p>
        </p:txBody>
      </p:sp>
    </p:spTree>
    <p:extLst>
      <p:ext uri="{BB962C8B-B14F-4D97-AF65-F5344CB8AC3E}">
        <p14:creationId xmlns:p14="http://schemas.microsoft.com/office/powerpoint/2010/main" val="30451683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40F87-104E-448D-B777-ED9F05B7E2F6}"/>
              </a:ext>
            </a:extLst>
          </p:cNvPr>
          <p:cNvSpPr>
            <a:spLocks noGrp="1"/>
          </p:cNvSpPr>
          <p:nvPr>
            <p:ph type="title"/>
          </p:nvPr>
        </p:nvSpPr>
        <p:spPr>
          <a:xfrm>
            <a:off x="7464614" y="1783959"/>
            <a:ext cx="4087306" cy="2889114"/>
          </a:xfrm>
        </p:spPr>
        <p:txBody>
          <a:bodyPr vert="horz" lIns="91440" tIns="45720" rIns="91440" bIns="45720" rtlCol="0" anchor="b">
            <a:normAutofit fontScale="90000"/>
          </a:bodyPr>
          <a:lstStyle/>
          <a:p>
            <a:r>
              <a:rPr lang="en-US" sz="5400" dirty="0">
                <a:latin typeface="+mj-lt"/>
                <a:ea typeface="+mj-ea"/>
                <a:cs typeface="+mj-cs"/>
              </a:rPr>
              <a:t>Questions</a:t>
            </a:r>
            <a:br>
              <a:rPr lang="en-US" sz="5400" dirty="0">
                <a:latin typeface="+mj-lt"/>
                <a:ea typeface="+mj-ea"/>
                <a:cs typeface="+mj-cs"/>
              </a:rPr>
            </a:br>
            <a:r>
              <a:rPr lang="en-US" sz="5400" dirty="0">
                <a:latin typeface="+mj-lt"/>
                <a:ea typeface="+mj-ea"/>
                <a:cs typeface="+mj-cs"/>
              </a:rPr>
              <a:t>&amp; </a:t>
            </a:r>
            <a:br>
              <a:rPr lang="en-US" sz="5400" dirty="0">
                <a:latin typeface="+mj-lt"/>
                <a:ea typeface="+mj-ea"/>
                <a:cs typeface="+mj-cs"/>
              </a:rPr>
            </a:br>
            <a:r>
              <a:rPr lang="en-US" sz="5400" dirty="0">
                <a:latin typeface="+mj-lt"/>
                <a:ea typeface="+mj-ea"/>
                <a:cs typeface="+mj-cs"/>
              </a:rPr>
              <a:t>Suggestions</a:t>
            </a:r>
          </a:p>
        </p:txBody>
      </p:sp>
      <p:pic>
        <p:nvPicPr>
          <p:cNvPr id="6" name="Content Placeholder 5">
            <a:extLst>
              <a:ext uri="{FF2B5EF4-FFF2-40B4-BE49-F238E27FC236}">
                <a16:creationId xmlns:a16="http://schemas.microsoft.com/office/drawing/2014/main" id="{BC1FED8F-C9AF-4292-8753-B42E954ABC8C}"/>
              </a:ext>
            </a:extLst>
          </p:cNvPr>
          <p:cNvPicPr>
            <a:picLocks noGrp="1" noChangeAspect="1"/>
          </p:cNvPicPr>
          <p:nvPr>
            <p:ph sz="half" idx="1"/>
          </p:nvPr>
        </p:nvPicPr>
        <p:blipFill rotWithShape="1">
          <a:blip r:embed="rId2"/>
          <a:srcRect l="17300" r="14290"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42664163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5BC5BB-9565-42AF-B68A-DF9D7F7F37C9}"/>
              </a:ext>
            </a:extLst>
          </p:cNvPr>
          <p:cNvSpPr>
            <a:spLocks noGrp="1"/>
          </p:cNvSpPr>
          <p:nvPr>
            <p:ph type="title"/>
          </p:nvPr>
        </p:nvSpPr>
        <p:spPr>
          <a:xfrm>
            <a:off x="5124089" y="3345526"/>
            <a:ext cx="6832122" cy="869381"/>
          </a:xfrm>
        </p:spPr>
        <p:txBody>
          <a:bodyPr>
            <a:normAutofit fontScale="90000"/>
          </a:bodyPr>
          <a:lstStyle/>
          <a:p>
            <a:pPr marL="0" marR="0">
              <a:spcBef>
                <a:spcPts val="0"/>
              </a:spcBef>
              <a:spcAft>
                <a:spcPts val="0"/>
              </a:spcAft>
            </a:pPr>
            <a:r>
              <a:rPr lang="en-US" dirty="0"/>
              <a:t>Georgia Food Industry Association</a:t>
            </a:r>
          </a:p>
        </p:txBody>
      </p:sp>
      <p:sp>
        <p:nvSpPr>
          <p:cNvPr id="4" name="Text Placeholder 3">
            <a:extLst>
              <a:ext uri="{FF2B5EF4-FFF2-40B4-BE49-F238E27FC236}">
                <a16:creationId xmlns:a16="http://schemas.microsoft.com/office/drawing/2014/main" id="{4722CFFD-4C9E-48CC-A85B-04339F75A4F1}"/>
              </a:ext>
            </a:extLst>
          </p:cNvPr>
          <p:cNvSpPr>
            <a:spLocks noGrp="1"/>
          </p:cNvSpPr>
          <p:nvPr>
            <p:ph type="body" sz="quarter" idx="11"/>
          </p:nvPr>
        </p:nvSpPr>
        <p:spPr/>
        <p:txBody>
          <a:bodyPr>
            <a:normAutofit fontScale="92500" lnSpcReduction="20000"/>
          </a:bodyPr>
          <a:lstStyle/>
          <a:p>
            <a:r>
              <a:rPr lang="en-US" dirty="0"/>
              <a:t>Kathy </a:t>
            </a:r>
            <a:r>
              <a:rPr lang="en-US" dirty="0" err="1"/>
              <a:t>Kuzava</a:t>
            </a:r>
            <a:endParaRPr lang="en-US" dirty="0"/>
          </a:p>
        </p:txBody>
      </p:sp>
      <p:sp>
        <p:nvSpPr>
          <p:cNvPr id="5" name="Text Placeholder 4">
            <a:extLst>
              <a:ext uri="{FF2B5EF4-FFF2-40B4-BE49-F238E27FC236}">
                <a16:creationId xmlns:a16="http://schemas.microsoft.com/office/drawing/2014/main" id="{9E8F753C-35B2-4622-AB5D-8B5DC7A4B490}"/>
              </a:ext>
            </a:extLst>
          </p:cNvPr>
          <p:cNvSpPr>
            <a:spLocks noGrp="1"/>
          </p:cNvSpPr>
          <p:nvPr>
            <p:ph type="body" sz="quarter" idx="12"/>
          </p:nvPr>
        </p:nvSpPr>
        <p:spPr/>
        <p:txBody>
          <a:bodyPr>
            <a:noAutofit/>
          </a:bodyPr>
          <a:lstStyle/>
          <a:p>
            <a:r>
              <a:rPr lang="en-US" sz="2000" dirty="0">
                <a:latin typeface="Arial" panose="020B0604020202020204" pitchFamily="34" charset="0"/>
              </a:rPr>
              <a:t>President </a:t>
            </a:r>
            <a:endParaRPr lang="en-US" sz="2000" dirty="0"/>
          </a:p>
        </p:txBody>
      </p:sp>
      <p:sp>
        <p:nvSpPr>
          <p:cNvPr id="6" name="Date Placeholder 5">
            <a:extLst>
              <a:ext uri="{FF2B5EF4-FFF2-40B4-BE49-F238E27FC236}">
                <a16:creationId xmlns:a16="http://schemas.microsoft.com/office/drawing/2014/main" id="{182C6074-209A-4F8B-88A3-20FEBA243D74}"/>
              </a:ext>
            </a:extLst>
          </p:cNvPr>
          <p:cNvSpPr>
            <a:spLocks noGrp="1"/>
          </p:cNvSpPr>
          <p:nvPr>
            <p:ph type="dt" sz="half" idx="13"/>
          </p:nvPr>
        </p:nvSpPr>
        <p:spPr/>
        <p:txBody>
          <a:body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487999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5BC5BB-9565-42AF-B68A-DF9D7F7F37C9}"/>
              </a:ext>
            </a:extLst>
          </p:cNvPr>
          <p:cNvSpPr>
            <a:spLocks noGrp="1"/>
          </p:cNvSpPr>
          <p:nvPr>
            <p:ph type="title"/>
          </p:nvPr>
        </p:nvSpPr>
        <p:spPr>
          <a:xfrm>
            <a:off x="5124089" y="3345526"/>
            <a:ext cx="6832122" cy="869381"/>
          </a:xfrm>
        </p:spPr>
        <p:txBody>
          <a:bodyPr>
            <a:normAutofit/>
          </a:bodyPr>
          <a:lstStyle/>
          <a:p>
            <a:pPr marL="0" marR="0">
              <a:spcBef>
                <a:spcPts val="0"/>
              </a:spcBef>
              <a:spcAft>
                <a:spcPts val="0"/>
              </a:spcAft>
            </a:pPr>
            <a:r>
              <a:rPr lang="en-US" dirty="0"/>
              <a:t>2021 Annual Reports</a:t>
            </a:r>
          </a:p>
        </p:txBody>
      </p:sp>
      <p:sp>
        <p:nvSpPr>
          <p:cNvPr id="4" name="Text Placeholder 3">
            <a:extLst>
              <a:ext uri="{FF2B5EF4-FFF2-40B4-BE49-F238E27FC236}">
                <a16:creationId xmlns:a16="http://schemas.microsoft.com/office/drawing/2014/main" id="{4722CFFD-4C9E-48CC-A85B-04339F75A4F1}"/>
              </a:ext>
            </a:extLst>
          </p:cNvPr>
          <p:cNvSpPr>
            <a:spLocks noGrp="1"/>
          </p:cNvSpPr>
          <p:nvPr>
            <p:ph type="body" sz="quarter" idx="11"/>
          </p:nvPr>
        </p:nvSpPr>
        <p:spPr/>
        <p:txBody>
          <a:bodyPr>
            <a:normAutofit fontScale="92500" lnSpcReduction="20000"/>
          </a:bodyPr>
          <a:lstStyle/>
          <a:p>
            <a:r>
              <a:rPr lang="en-US" dirty="0"/>
              <a:t>NuTrelle Toodle	</a:t>
            </a:r>
          </a:p>
        </p:txBody>
      </p:sp>
      <p:sp>
        <p:nvSpPr>
          <p:cNvPr id="5" name="Text Placeholder 4">
            <a:extLst>
              <a:ext uri="{FF2B5EF4-FFF2-40B4-BE49-F238E27FC236}">
                <a16:creationId xmlns:a16="http://schemas.microsoft.com/office/drawing/2014/main" id="{9E8F753C-35B2-4622-AB5D-8B5DC7A4B490}"/>
              </a:ext>
            </a:extLst>
          </p:cNvPr>
          <p:cNvSpPr>
            <a:spLocks noGrp="1"/>
          </p:cNvSpPr>
          <p:nvPr>
            <p:ph type="body" sz="quarter" idx="12"/>
          </p:nvPr>
        </p:nvSpPr>
        <p:spPr/>
        <p:txBody>
          <a:bodyPr>
            <a:noAutofit/>
          </a:bodyPr>
          <a:lstStyle/>
          <a:p>
            <a:r>
              <a:rPr lang="en-US" sz="2000" dirty="0">
                <a:latin typeface="Arial" panose="020B0604020202020204" pitchFamily="34" charset="0"/>
              </a:rPr>
              <a:t>Project Director, State of Hope</a:t>
            </a:r>
            <a:endParaRPr lang="en-US" sz="2000" dirty="0"/>
          </a:p>
        </p:txBody>
      </p:sp>
      <p:sp>
        <p:nvSpPr>
          <p:cNvPr id="6" name="Date Placeholder 5">
            <a:extLst>
              <a:ext uri="{FF2B5EF4-FFF2-40B4-BE49-F238E27FC236}">
                <a16:creationId xmlns:a16="http://schemas.microsoft.com/office/drawing/2014/main" id="{182C6074-209A-4F8B-88A3-20FEBA243D74}"/>
              </a:ext>
            </a:extLst>
          </p:cNvPr>
          <p:cNvSpPr>
            <a:spLocks noGrp="1"/>
          </p:cNvSpPr>
          <p:nvPr>
            <p:ph type="dt" sz="half" idx="13"/>
          </p:nvPr>
        </p:nvSpPr>
        <p:spPr/>
        <p:txBody>
          <a:body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16614207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B34F7-6D17-4F1A-B38F-6EF212CEA48B}"/>
              </a:ext>
            </a:extLst>
          </p:cNvPr>
          <p:cNvSpPr>
            <a:spLocks noGrp="1"/>
          </p:cNvSpPr>
          <p:nvPr>
            <p:ph type="title"/>
          </p:nvPr>
        </p:nvSpPr>
        <p:spPr/>
        <p:txBody>
          <a:bodyPr/>
          <a:lstStyle/>
          <a:p>
            <a:r>
              <a:rPr lang="en-US" dirty="0"/>
              <a:t>Assessment of Effectiveness</a:t>
            </a:r>
          </a:p>
        </p:txBody>
      </p:sp>
      <p:sp>
        <p:nvSpPr>
          <p:cNvPr id="3" name="Content Placeholder 2">
            <a:extLst>
              <a:ext uri="{FF2B5EF4-FFF2-40B4-BE49-F238E27FC236}">
                <a16:creationId xmlns:a16="http://schemas.microsoft.com/office/drawing/2014/main" id="{8EC51141-C45A-47B2-9CAF-5C9972C5AA52}"/>
              </a:ext>
            </a:extLst>
          </p:cNvPr>
          <p:cNvSpPr>
            <a:spLocks noGrp="1"/>
          </p:cNvSpPr>
          <p:nvPr>
            <p:ph sz="half" idx="1"/>
          </p:nvPr>
        </p:nvSpPr>
        <p:spPr/>
        <p:txBody>
          <a:bodyPr>
            <a:normAutofit fontScale="92500" lnSpcReduction="10000"/>
          </a:bodyPr>
          <a:lstStyle/>
          <a:p>
            <a:pPr marL="0" indent="0">
              <a:buNone/>
            </a:pPr>
            <a:r>
              <a:rPr lang="en-US" sz="2000" b="1" u="sng" dirty="0">
                <a:solidFill>
                  <a:srgbClr val="D68119"/>
                </a:solidFill>
              </a:rPr>
              <a:t>Community Partnerships and Collaboration</a:t>
            </a:r>
          </a:p>
          <a:p>
            <a:pPr lvl="1"/>
            <a:r>
              <a:rPr lang="en-US" sz="2000" dirty="0"/>
              <a:t>Many counties reported the development of maintenance of positive relationships and collaboration with community stakeholders. </a:t>
            </a:r>
          </a:p>
          <a:p>
            <a:pPr lvl="2"/>
            <a:r>
              <a:rPr lang="en-US" dirty="0"/>
              <a:t>Ex. Law Enforcement, School Systems, Local hospitals, nonprofit entities. </a:t>
            </a:r>
          </a:p>
          <a:p>
            <a:pPr lvl="2"/>
            <a:endParaRPr lang="en-US" dirty="0"/>
          </a:p>
          <a:p>
            <a:pPr lvl="1"/>
            <a:r>
              <a:rPr lang="en-US" sz="2000" dirty="0"/>
              <a:t>Several counties are active in local/division and community committees and task force meetings.</a:t>
            </a:r>
          </a:p>
          <a:p>
            <a:pPr lvl="1"/>
            <a:endParaRPr lang="en-US" sz="2000" dirty="0"/>
          </a:p>
          <a:p>
            <a:pPr lvl="1"/>
            <a:r>
              <a:rPr lang="en-US" sz="2000" dirty="0"/>
              <a:t>Increased support to local foster parents and relative caregivers</a:t>
            </a:r>
          </a:p>
          <a:p>
            <a:pPr marL="457200" lvl="1" indent="0">
              <a:buNone/>
            </a:pPr>
            <a:endParaRPr lang="en-US" sz="2000" dirty="0"/>
          </a:p>
          <a:p>
            <a:pPr lvl="1"/>
            <a:r>
              <a:rPr lang="en-US" sz="2000" dirty="0"/>
              <a:t>Community Partnerships and Collaboration</a:t>
            </a:r>
          </a:p>
        </p:txBody>
      </p:sp>
      <p:sp>
        <p:nvSpPr>
          <p:cNvPr id="4" name="Content Placeholder 3">
            <a:extLst>
              <a:ext uri="{FF2B5EF4-FFF2-40B4-BE49-F238E27FC236}">
                <a16:creationId xmlns:a16="http://schemas.microsoft.com/office/drawing/2014/main" id="{6FBB9F3A-8BBD-4E8B-9387-707A0CB7B94B}"/>
              </a:ext>
            </a:extLst>
          </p:cNvPr>
          <p:cNvSpPr>
            <a:spLocks noGrp="1"/>
          </p:cNvSpPr>
          <p:nvPr>
            <p:ph sz="half" idx="2"/>
          </p:nvPr>
        </p:nvSpPr>
        <p:spPr/>
        <p:txBody>
          <a:bodyPr>
            <a:normAutofit/>
          </a:bodyPr>
          <a:lstStyle/>
          <a:p>
            <a:pPr marL="0" indent="0">
              <a:buNone/>
            </a:pPr>
            <a:r>
              <a:rPr lang="en-US" sz="2000" b="1" u="sng" dirty="0">
                <a:solidFill>
                  <a:srgbClr val="A0CD4D"/>
                </a:solidFill>
              </a:rPr>
              <a:t>Teleworking</a:t>
            </a:r>
          </a:p>
          <a:p>
            <a:pPr lvl="1">
              <a:buFont typeface="Arial" panose="020B0604020202020204" pitchFamily="34" charset="0"/>
              <a:buChar char="•"/>
            </a:pPr>
            <a:r>
              <a:rPr lang="en-US" sz="2000" b="0" i="0" u="none" strike="noStrike" dirty="0">
                <a:solidFill>
                  <a:srgbClr val="000000"/>
                </a:solidFill>
                <a:effectLst/>
              </a:rPr>
              <a:t>Majority of county staff are still teleworking.</a:t>
            </a:r>
          </a:p>
          <a:p>
            <a:pPr marL="457200" lvl="1" indent="0">
              <a:buNone/>
            </a:pPr>
            <a:r>
              <a:rPr lang="en-US" sz="2000" b="0" i="0" u="none" strike="noStrike" dirty="0">
                <a:solidFill>
                  <a:srgbClr val="000000"/>
                </a:solidFill>
                <a:effectLst/>
              </a:rPr>
              <a:t> </a:t>
            </a:r>
            <a:endParaRPr lang="en-US" sz="2000" dirty="0"/>
          </a:p>
          <a:p>
            <a:pPr lvl="1">
              <a:buFont typeface="Arial" panose="020B0604020202020204" pitchFamily="34" charset="0"/>
              <a:buChar char="•"/>
            </a:pPr>
            <a:r>
              <a:rPr lang="en-US" sz="2000" b="0" i="0" u="none" strike="noStrike" dirty="0">
                <a:solidFill>
                  <a:srgbClr val="000000"/>
                </a:solidFill>
                <a:effectLst/>
              </a:rPr>
              <a:t>Teleworking has resulted in increased staff morale, productivity, and timely responses/ disbursement of DFCS Services.</a:t>
            </a:r>
          </a:p>
          <a:p>
            <a:pPr marL="457200" lvl="1" indent="0">
              <a:buNone/>
            </a:pPr>
            <a:endParaRPr lang="en-US" sz="2000" dirty="0"/>
          </a:p>
          <a:p>
            <a:pPr lvl="1">
              <a:buFont typeface="Arial" panose="020B0604020202020204" pitchFamily="34" charset="0"/>
              <a:buChar char="•"/>
            </a:pPr>
            <a:r>
              <a:rPr lang="en-US" sz="2000" b="0" i="0" u="none" strike="noStrike" dirty="0">
                <a:solidFill>
                  <a:srgbClr val="000000"/>
                </a:solidFill>
                <a:effectLst/>
              </a:rPr>
              <a:t>Reported success with Office Pickup/</a:t>
            </a:r>
            <a:r>
              <a:rPr lang="en-US" sz="2000" b="0" i="0" u="none" strike="noStrike" dirty="0" err="1">
                <a:solidFill>
                  <a:srgbClr val="000000"/>
                </a:solidFill>
                <a:effectLst/>
              </a:rPr>
              <a:t>DropBox</a:t>
            </a:r>
            <a:r>
              <a:rPr lang="en-US" sz="2000" b="0" i="0" u="none" strike="noStrike" dirty="0">
                <a:solidFill>
                  <a:srgbClr val="000000"/>
                </a:solidFill>
                <a:effectLst/>
              </a:rPr>
              <a:t> for Applications/Renewals</a:t>
            </a:r>
          </a:p>
          <a:p>
            <a:pPr marL="457200" lvl="1" indent="0">
              <a:buNone/>
            </a:pPr>
            <a:endParaRPr lang="en-US" sz="2000" dirty="0"/>
          </a:p>
          <a:p>
            <a:pPr lvl="1">
              <a:buFont typeface="Arial" panose="020B0604020202020204" pitchFamily="34" charset="0"/>
              <a:buChar char="•"/>
            </a:pPr>
            <a:r>
              <a:rPr lang="en-US" sz="2000" b="0" i="0" u="none" strike="noStrike" dirty="0">
                <a:solidFill>
                  <a:srgbClr val="000000"/>
                </a:solidFill>
                <a:effectLst/>
              </a:rPr>
              <a:t>Few Complaints to Virtual Lobby </a:t>
            </a:r>
          </a:p>
          <a:p>
            <a:pPr marL="457200" lvl="1" indent="0">
              <a:buNone/>
            </a:pPr>
            <a:endParaRPr lang="en-US" sz="2000" dirty="0"/>
          </a:p>
          <a:p>
            <a:pPr lvl="1">
              <a:buFont typeface="Arial" panose="020B0604020202020204" pitchFamily="34" charset="0"/>
              <a:buChar char="•"/>
            </a:pPr>
            <a:r>
              <a:rPr lang="en-US" sz="2000" b="0" i="0" u="none" strike="noStrike" dirty="0">
                <a:solidFill>
                  <a:srgbClr val="000000"/>
                </a:solidFill>
                <a:effectLst/>
              </a:rPr>
              <a:t>Region 11 has reported technology and software are in need of improvement</a:t>
            </a:r>
            <a:endParaRPr lang="en-US" sz="2000" dirty="0"/>
          </a:p>
          <a:p>
            <a:pPr lvl="1"/>
            <a:endParaRPr lang="en-US" dirty="0"/>
          </a:p>
        </p:txBody>
      </p:sp>
      <p:sp>
        <p:nvSpPr>
          <p:cNvPr id="6" name="Date Placeholder 5">
            <a:extLst>
              <a:ext uri="{FF2B5EF4-FFF2-40B4-BE49-F238E27FC236}">
                <a16:creationId xmlns:a16="http://schemas.microsoft.com/office/drawing/2014/main" id="{E41B4943-0B85-43A9-9426-2060007DDD42}"/>
              </a:ext>
            </a:extLst>
          </p:cNvPr>
          <p:cNvSpPr>
            <a:spLocks noGrp="1"/>
          </p:cNvSpPr>
          <p:nvPr>
            <p:ph type="dt" sz="half" idx="11"/>
          </p:nvPr>
        </p:nvSpPr>
        <p:spPr/>
        <p:txBody>
          <a:body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12706664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B34F7-6D17-4F1A-B38F-6EF212CEA48B}"/>
              </a:ext>
            </a:extLst>
          </p:cNvPr>
          <p:cNvSpPr>
            <a:spLocks noGrp="1"/>
          </p:cNvSpPr>
          <p:nvPr>
            <p:ph type="title"/>
          </p:nvPr>
        </p:nvSpPr>
        <p:spPr/>
        <p:txBody>
          <a:bodyPr/>
          <a:lstStyle/>
          <a:p>
            <a:r>
              <a:rPr lang="en-US" dirty="0"/>
              <a:t>Assessment of Effectiveness</a:t>
            </a:r>
          </a:p>
        </p:txBody>
      </p:sp>
      <p:sp>
        <p:nvSpPr>
          <p:cNvPr id="3" name="Content Placeholder 2">
            <a:extLst>
              <a:ext uri="{FF2B5EF4-FFF2-40B4-BE49-F238E27FC236}">
                <a16:creationId xmlns:a16="http://schemas.microsoft.com/office/drawing/2014/main" id="{8EC51141-C45A-47B2-9CAF-5C9972C5AA52}"/>
              </a:ext>
            </a:extLst>
          </p:cNvPr>
          <p:cNvSpPr>
            <a:spLocks noGrp="1"/>
          </p:cNvSpPr>
          <p:nvPr>
            <p:ph sz="half" idx="1"/>
          </p:nvPr>
        </p:nvSpPr>
        <p:spPr/>
        <p:txBody>
          <a:bodyPr>
            <a:normAutofit/>
          </a:bodyPr>
          <a:lstStyle/>
          <a:p>
            <a:pPr marL="0" indent="0">
              <a:buNone/>
            </a:pPr>
            <a:r>
              <a:rPr lang="en-US" sz="2000" b="1" u="sng" dirty="0">
                <a:solidFill>
                  <a:srgbClr val="D68119"/>
                </a:solidFill>
              </a:rPr>
              <a:t>Staff Support &amp; Appreciations</a:t>
            </a:r>
          </a:p>
          <a:p>
            <a:pPr lvl="1">
              <a:buFont typeface="Arial" panose="020B0604020202020204" pitchFamily="34" charset="0"/>
              <a:buChar char="•"/>
            </a:pPr>
            <a:r>
              <a:rPr lang="en-US" sz="2000" b="0" i="0" u="none" strike="noStrike" dirty="0">
                <a:solidFill>
                  <a:srgbClr val="000000"/>
                </a:solidFill>
                <a:effectLst/>
              </a:rPr>
              <a:t>COVID-19 has played a negative factor on the number of staff appreciation hosted for county staff, but county staff have still been able to receive appreciation and holiday luncheons throughout the year.</a:t>
            </a:r>
          </a:p>
          <a:p>
            <a:pPr lvl="1">
              <a:buFont typeface="Arial" panose="020B0604020202020204" pitchFamily="34" charset="0"/>
              <a:buChar char="•"/>
            </a:pPr>
            <a:endParaRPr lang="en-US" sz="2000" dirty="0"/>
          </a:p>
          <a:p>
            <a:pPr lvl="1">
              <a:buFont typeface="Arial" panose="020B0604020202020204" pitchFamily="34" charset="0"/>
              <a:buChar char="•"/>
            </a:pPr>
            <a:r>
              <a:rPr lang="en-US" sz="2000" b="0" i="0" u="none" strike="noStrike" dirty="0">
                <a:solidFill>
                  <a:srgbClr val="000000"/>
                </a:solidFill>
                <a:effectLst/>
              </a:rPr>
              <a:t>County staff received supplements approved by the advisory board.</a:t>
            </a:r>
          </a:p>
          <a:p>
            <a:pPr lvl="1">
              <a:buFont typeface="Arial" panose="020B0604020202020204" pitchFamily="34" charset="0"/>
              <a:buChar char="•"/>
            </a:pPr>
            <a:endParaRPr lang="en-US" sz="2000" dirty="0"/>
          </a:p>
          <a:p>
            <a:pPr lvl="1">
              <a:buFont typeface="Arial" panose="020B0604020202020204" pitchFamily="34" charset="0"/>
              <a:buChar char="•"/>
            </a:pPr>
            <a:r>
              <a:rPr lang="en-US" sz="2000" b="0" i="0" u="none" strike="noStrike" dirty="0">
                <a:solidFill>
                  <a:srgbClr val="000000"/>
                </a:solidFill>
                <a:effectLst/>
              </a:rPr>
              <a:t>Staff who obtained master’s degrees received raises</a:t>
            </a:r>
            <a:endParaRPr lang="en-US" sz="2000" dirty="0"/>
          </a:p>
          <a:p>
            <a:endParaRPr lang="en-US" sz="2000" b="1" dirty="0"/>
          </a:p>
        </p:txBody>
      </p:sp>
      <p:sp>
        <p:nvSpPr>
          <p:cNvPr id="4" name="Content Placeholder 3">
            <a:extLst>
              <a:ext uri="{FF2B5EF4-FFF2-40B4-BE49-F238E27FC236}">
                <a16:creationId xmlns:a16="http://schemas.microsoft.com/office/drawing/2014/main" id="{6FBB9F3A-8BBD-4E8B-9387-707A0CB7B94B}"/>
              </a:ext>
            </a:extLst>
          </p:cNvPr>
          <p:cNvSpPr>
            <a:spLocks noGrp="1"/>
          </p:cNvSpPr>
          <p:nvPr>
            <p:ph sz="half" idx="2"/>
          </p:nvPr>
        </p:nvSpPr>
        <p:spPr/>
        <p:txBody>
          <a:bodyPr>
            <a:normAutofit/>
          </a:bodyPr>
          <a:lstStyle/>
          <a:p>
            <a:pPr marL="0" indent="0">
              <a:buNone/>
            </a:pPr>
            <a:r>
              <a:rPr lang="en-US" sz="2000" b="1" u="sng" dirty="0">
                <a:solidFill>
                  <a:srgbClr val="A0CD4D"/>
                </a:solidFill>
              </a:rPr>
              <a:t>Board and DFCS Staff</a:t>
            </a:r>
          </a:p>
          <a:p>
            <a:pPr lvl="1">
              <a:buFont typeface="Arial" panose="020B0604020202020204" pitchFamily="34" charset="0"/>
              <a:buChar char="•"/>
            </a:pPr>
            <a:r>
              <a:rPr lang="en-US" sz="2000" b="0" i="0" u="none" strike="noStrike" dirty="0">
                <a:solidFill>
                  <a:srgbClr val="000000"/>
                </a:solidFill>
                <a:effectLst/>
              </a:rPr>
              <a:t>Relationship and communication between Division Advisory Board and Division staff has been reported as positive and efficient by several counties.</a:t>
            </a:r>
          </a:p>
          <a:p>
            <a:pPr marL="457200" lvl="1" indent="0">
              <a:buNone/>
            </a:pPr>
            <a:endParaRPr lang="en-US" sz="2000" dirty="0"/>
          </a:p>
          <a:p>
            <a:pPr lvl="1">
              <a:buFont typeface="Arial" panose="020B0604020202020204" pitchFamily="34" charset="0"/>
              <a:buChar char="•"/>
            </a:pPr>
            <a:r>
              <a:rPr lang="en-US" sz="2000" b="0" i="0" u="none" strike="noStrike" dirty="0">
                <a:solidFill>
                  <a:srgbClr val="000000"/>
                </a:solidFill>
                <a:effectLst/>
              </a:rPr>
              <a:t>Good management of county funds by the Director.</a:t>
            </a:r>
          </a:p>
          <a:p>
            <a:pPr marL="457200" lvl="1" indent="0">
              <a:buNone/>
            </a:pPr>
            <a:endParaRPr lang="en-US" sz="2000" dirty="0"/>
          </a:p>
          <a:p>
            <a:pPr lvl="1">
              <a:buFont typeface="Arial" panose="020B0604020202020204" pitchFamily="34" charset="0"/>
              <a:buChar char="•"/>
            </a:pPr>
            <a:r>
              <a:rPr lang="en-US" sz="2000" b="0" i="0" u="none" strike="noStrike" dirty="0">
                <a:solidFill>
                  <a:srgbClr val="000000"/>
                </a:solidFill>
                <a:effectLst/>
              </a:rPr>
              <a:t>Support of County Commissioner for Staff Salary Supplements.</a:t>
            </a:r>
            <a:endParaRPr lang="en-US" sz="2000" dirty="0"/>
          </a:p>
        </p:txBody>
      </p:sp>
      <p:sp>
        <p:nvSpPr>
          <p:cNvPr id="6" name="Date Placeholder 5">
            <a:extLst>
              <a:ext uri="{FF2B5EF4-FFF2-40B4-BE49-F238E27FC236}">
                <a16:creationId xmlns:a16="http://schemas.microsoft.com/office/drawing/2014/main" id="{E41B4943-0B85-43A9-9426-2060007DDD42}"/>
              </a:ext>
            </a:extLst>
          </p:cNvPr>
          <p:cNvSpPr>
            <a:spLocks noGrp="1"/>
          </p:cNvSpPr>
          <p:nvPr>
            <p:ph type="dt" sz="half" idx="11"/>
          </p:nvPr>
        </p:nvSpPr>
        <p:spPr/>
        <p:txBody>
          <a:body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17642548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B34F7-6D17-4F1A-B38F-6EF212CEA48B}"/>
              </a:ext>
            </a:extLst>
          </p:cNvPr>
          <p:cNvSpPr>
            <a:spLocks noGrp="1"/>
          </p:cNvSpPr>
          <p:nvPr>
            <p:ph type="title"/>
          </p:nvPr>
        </p:nvSpPr>
        <p:spPr/>
        <p:txBody>
          <a:bodyPr/>
          <a:lstStyle/>
          <a:p>
            <a:r>
              <a:rPr lang="en-US" dirty="0"/>
              <a:t>Needs for Improvement</a:t>
            </a:r>
          </a:p>
        </p:txBody>
      </p:sp>
      <p:sp>
        <p:nvSpPr>
          <p:cNvPr id="3" name="Content Placeholder 2">
            <a:extLst>
              <a:ext uri="{FF2B5EF4-FFF2-40B4-BE49-F238E27FC236}">
                <a16:creationId xmlns:a16="http://schemas.microsoft.com/office/drawing/2014/main" id="{8EC51141-C45A-47B2-9CAF-5C9972C5AA52}"/>
              </a:ext>
            </a:extLst>
          </p:cNvPr>
          <p:cNvSpPr>
            <a:spLocks noGrp="1"/>
          </p:cNvSpPr>
          <p:nvPr>
            <p:ph sz="half" idx="1"/>
          </p:nvPr>
        </p:nvSpPr>
        <p:spPr/>
        <p:txBody>
          <a:bodyPr>
            <a:normAutofit fontScale="92500" lnSpcReduction="10000"/>
          </a:bodyPr>
          <a:lstStyle/>
          <a:p>
            <a:pPr marL="0" indent="0">
              <a:buNone/>
            </a:pPr>
            <a:r>
              <a:rPr lang="en-US" sz="2000" b="1" u="sng" dirty="0">
                <a:solidFill>
                  <a:srgbClr val="005959"/>
                </a:solidFill>
              </a:rPr>
              <a:t>Local Resources &amp; Service Providers</a:t>
            </a:r>
          </a:p>
          <a:p>
            <a:pPr lvl="1">
              <a:buFont typeface="Arial" panose="020B0604020202020204" pitchFamily="34" charset="0"/>
              <a:buChar char="•"/>
            </a:pPr>
            <a:r>
              <a:rPr lang="en-US" sz="2000" b="0" i="0" u="none" strike="noStrike" dirty="0">
                <a:solidFill>
                  <a:srgbClr val="000000"/>
                </a:solidFill>
                <a:effectLst/>
              </a:rPr>
              <a:t>High case of poverty, lack of job opportunities and affordable housing, drug plague, limited transportation and childcare, mental health instability, and domestic violence</a:t>
            </a:r>
          </a:p>
          <a:p>
            <a:pPr marL="457200" lvl="1" indent="0">
              <a:buNone/>
            </a:pPr>
            <a:endParaRPr lang="en-US" sz="2000" dirty="0"/>
          </a:p>
          <a:p>
            <a:pPr lvl="1">
              <a:buFont typeface="Arial" panose="020B0604020202020204" pitchFamily="34" charset="0"/>
              <a:buChar char="•"/>
            </a:pPr>
            <a:r>
              <a:rPr lang="en-US" sz="2000" b="0" i="0" u="none" strike="noStrike" dirty="0">
                <a:solidFill>
                  <a:srgbClr val="000000"/>
                </a:solidFill>
                <a:effectLst/>
              </a:rPr>
              <a:t>Lack of adequate support and service providers for youth services as they face barriers to health, economic and social well-being</a:t>
            </a:r>
          </a:p>
          <a:p>
            <a:pPr marL="457200" lvl="1" indent="0">
              <a:buNone/>
            </a:pPr>
            <a:endParaRPr lang="en-US" sz="2000" dirty="0"/>
          </a:p>
          <a:p>
            <a:pPr lvl="1">
              <a:buFont typeface="Arial" panose="020B0604020202020204" pitchFamily="34" charset="0"/>
              <a:buChar char="•"/>
            </a:pPr>
            <a:r>
              <a:rPr lang="en-US" sz="2000" b="0" i="0" u="none" strike="noStrike" dirty="0">
                <a:solidFill>
                  <a:srgbClr val="000000"/>
                </a:solidFill>
                <a:effectLst/>
              </a:rPr>
              <a:t>Limited access to local resources and service providers</a:t>
            </a:r>
          </a:p>
          <a:p>
            <a:pPr marL="457200" lvl="1" indent="0">
              <a:buNone/>
            </a:pPr>
            <a:endParaRPr lang="en-US" sz="2000" dirty="0"/>
          </a:p>
          <a:p>
            <a:pPr lvl="1">
              <a:buFont typeface="Arial" panose="020B0604020202020204" pitchFamily="34" charset="0"/>
              <a:buChar char="•"/>
            </a:pPr>
            <a:r>
              <a:rPr lang="en-US" sz="2000" b="0" i="0" u="none" strike="noStrike" dirty="0">
                <a:solidFill>
                  <a:srgbClr val="000000"/>
                </a:solidFill>
                <a:effectLst/>
              </a:rPr>
              <a:t>Majority of citizens in need must travel outside of the county to receive mental health services, substance abuse and mental health treatment</a:t>
            </a:r>
          </a:p>
          <a:p>
            <a:pPr marL="457200" lvl="1" indent="0">
              <a:buNone/>
            </a:pPr>
            <a:endParaRPr lang="en-US" sz="2000" dirty="0"/>
          </a:p>
          <a:p>
            <a:pPr lvl="1">
              <a:buFont typeface="Arial" panose="020B0604020202020204" pitchFamily="34" charset="0"/>
              <a:buChar char="•"/>
            </a:pPr>
            <a:r>
              <a:rPr lang="en-US" sz="2000" b="0" i="0" u="none" strike="noStrike" dirty="0">
                <a:solidFill>
                  <a:srgbClr val="000000"/>
                </a:solidFill>
                <a:effectLst/>
              </a:rPr>
              <a:t>Need of quality, affordable, and local service providers to offer caregiving skills, counseling, substance abuse, mental health and transportation for adults and children.</a:t>
            </a:r>
          </a:p>
          <a:p>
            <a:pPr marL="457200" lvl="1" indent="0">
              <a:buNone/>
            </a:pPr>
            <a:endParaRPr lang="en-US" sz="2000" dirty="0"/>
          </a:p>
          <a:p>
            <a:pPr lvl="1">
              <a:buFont typeface="Arial" panose="020B0604020202020204" pitchFamily="34" charset="0"/>
              <a:buChar char="•"/>
            </a:pPr>
            <a:r>
              <a:rPr lang="en-US" sz="2000" b="0" i="0" u="none" strike="noStrike" dirty="0">
                <a:solidFill>
                  <a:srgbClr val="000000"/>
                </a:solidFill>
                <a:effectLst/>
              </a:rPr>
              <a:t>No dentists that will take Amerigroup for foster children's dental needs causing to have to search outside the county to meet needs - Region 10</a:t>
            </a:r>
            <a:endParaRPr lang="en-US" sz="2000" dirty="0"/>
          </a:p>
          <a:p>
            <a:pPr marL="0" indent="0">
              <a:buNone/>
            </a:pPr>
            <a:endParaRPr lang="en-US" sz="2000" b="1" dirty="0"/>
          </a:p>
        </p:txBody>
      </p:sp>
      <p:sp>
        <p:nvSpPr>
          <p:cNvPr id="6" name="Date Placeholder 5">
            <a:extLst>
              <a:ext uri="{FF2B5EF4-FFF2-40B4-BE49-F238E27FC236}">
                <a16:creationId xmlns:a16="http://schemas.microsoft.com/office/drawing/2014/main" id="{E41B4943-0B85-43A9-9426-2060007DDD42}"/>
              </a:ext>
            </a:extLst>
          </p:cNvPr>
          <p:cNvSpPr>
            <a:spLocks noGrp="1"/>
          </p:cNvSpPr>
          <p:nvPr>
            <p:ph type="dt" sz="half" idx="11"/>
          </p:nvPr>
        </p:nvSpPr>
        <p:spPr/>
        <p:txBody>
          <a:body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12532429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B34F7-6D17-4F1A-B38F-6EF212CEA48B}"/>
              </a:ext>
            </a:extLst>
          </p:cNvPr>
          <p:cNvSpPr>
            <a:spLocks noGrp="1"/>
          </p:cNvSpPr>
          <p:nvPr>
            <p:ph type="title"/>
          </p:nvPr>
        </p:nvSpPr>
        <p:spPr/>
        <p:txBody>
          <a:bodyPr/>
          <a:lstStyle/>
          <a:p>
            <a:r>
              <a:rPr lang="en-US" dirty="0"/>
              <a:t>Needs for Improvement</a:t>
            </a:r>
          </a:p>
        </p:txBody>
      </p:sp>
      <p:sp>
        <p:nvSpPr>
          <p:cNvPr id="3" name="Content Placeholder 2">
            <a:extLst>
              <a:ext uri="{FF2B5EF4-FFF2-40B4-BE49-F238E27FC236}">
                <a16:creationId xmlns:a16="http://schemas.microsoft.com/office/drawing/2014/main" id="{8EC51141-C45A-47B2-9CAF-5C9972C5AA52}"/>
              </a:ext>
            </a:extLst>
          </p:cNvPr>
          <p:cNvSpPr>
            <a:spLocks noGrp="1"/>
          </p:cNvSpPr>
          <p:nvPr>
            <p:ph sz="half" idx="1"/>
          </p:nvPr>
        </p:nvSpPr>
        <p:spPr/>
        <p:txBody>
          <a:bodyPr>
            <a:normAutofit/>
          </a:bodyPr>
          <a:lstStyle/>
          <a:p>
            <a:pPr marL="0" indent="0">
              <a:buNone/>
            </a:pPr>
            <a:r>
              <a:rPr lang="en-US" sz="2000" b="1" u="sng" dirty="0">
                <a:solidFill>
                  <a:srgbClr val="A0CD4D"/>
                </a:solidFill>
              </a:rPr>
              <a:t>Staff Recruitment and Retention</a:t>
            </a:r>
          </a:p>
          <a:p>
            <a:pPr lvl="1">
              <a:buFont typeface="Arial" panose="020B0604020202020204" pitchFamily="34" charset="0"/>
              <a:buChar char="•"/>
            </a:pPr>
            <a:r>
              <a:rPr lang="en-US" sz="2000" b="0" i="0" u="none" strike="noStrike" dirty="0">
                <a:solidFill>
                  <a:srgbClr val="000000"/>
                </a:solidFill>
                <a:effectLst/>
              </a:rPr>
              <a:t>High turnover rate</a:t>
            </a:r>
            <a:endParaRPr lang="en-US" sz="2000" dirty="0"/>
          </a:p>
          <a:p>
            <a:pPr lvl="1">
              <a:buFont typeface="Arial" panose="020B0604020202020204" pitchFamily="34" charset="0"/>
              <a:buChar char="•"/>
            </a:pPr>
            <a:r>
              <a:rPr lang="en-US" sz="2000" b="0" i="0" u="none" strike="noStrike" dirty="0">
                <a:solidFill>
                  <a:srgbClr val="000000"/>
                </a:solidFill>
                <a:effectLst/>
              </a:rPr>
              <a:t>Difficulty recruiting and retaining staff</a:t>
            </a:r>
            <a:endParaRPr lang="en-US" sz="2000" dirty="0"/>
          </a:p>
          <a:p>
            <a:pPr lvl="1">
              <a:buFont typeface="Arial" panose="020B0604020202020204" pitchFamily="34" charset="0"/>
              <a:buChar char="•"/>
            </a:pPr>
            <a:r>
              <a:rPr lang="en-US" sz="2000" b="0" i="0" u="none" strike="noStrike" dirty="0">
                <a:solidFill>
                  <a:srgbClr val="000000"/>
                </a:solidFill>
                <a:effectLst/>
              </a:rPr>
              <a:t>Low pay</a:t>
            </a:r>
            <a:endParaRPr lang="en-US" sz="2000" dirty="0"/>
          </a:p>
          <a:p>
            <a:pPr marL="1200150" lvl="2" indent="-285750">
              <a:buFont typeface="Arial" panose="020B0604020202020204" pitchFamily="34" charset="0"/>
              <a:buChar char="•"/>
            </a:pPr>
            <a:r>
              <a:rPr lang="en-US" b="0" i="0" u="none" strike="noStrike" dirty="0">
                <a:solidFill>
                  <a:srgbClr val="000000"/>
                </a:solidFill>
                <a:effectLst/>
              </a:rPr>
              <a:t>Due to low pay rates, some staff have been identified as constituents of DFCS Services as well.</a:t>
            </a:r>
            <a:endParaRPr lang="en-US" dirty="0"/>
          </a:p>
          <a:p>
            <a:pPr lvl="1">
              <a:buFont typeface="Arial" panose="020B0604020202020204" pitchFamily="34" charset="0"/>
              <a:buChar char="•"/>
            </a:pPr>
            <a:r>
              <a:rPr lang="en-US" sz="2000" b="0" i="0" u="none" strike="noStrike" dirty="0">
                <a:solidFill>
                  <a:srgbClr val="000000"/>
                </a:solidFill>
                <a:effectLst/>
              </a:rPr>
              <a:t>Delayed advertising, and onboarding of new employees when filling vacancies</a:t>
            </a:r>
            <a:endParaRPr lang="en-US" sz="2000" dirty="0"/>
          </a:p>
          <a:p>
            <a:pPr lvl="1">
              <a:buFont typeface="Arial" panose="020B0604020202020204" pitchFamily="34" charset="0"/>
              <a:buChar char="•"/>
            </a:pPr>
            <a:r>
              <a:rPr lang="en-US" sz="2000" b="0" i="0" u="none" strike="noStrike" dirty="0">
                <a:solidFill>
                  <a:srgbClr val="000000"/>
                </a:solidFill>
                <a:effectLst/>
              </a:rPr>
              <a:t>High caseload</a:t>
            </a:r>
            <a:endParaRPr lang="en-US" sz="2000" dirty="0"/>
          </a:p>
          <a:p>
            <a:pPr marL="1200150" lvl="2" indent="-285750">
              <a:buFont typeface="Arial" panose="020B0604020202020204" pitchFamily="34" charset="0"/>
              <a:buChar char="•"/>
            </a:pPr>
            <a:r>
              <a:rPr lang="en-US" b="0" i="0" u="none" strike="noStrike" dirty="0">
                <a:solidFill>
                  <a:srgbClr val="000000"/>
                </a:solidFill>
                <a:effectLst/>
              </a:rPr>
              <a:t>County Case managers are working multi-county to assist counties in the region with high caseloads </a:t>
            </a:r>
            <a:endParaRPr lang="en-US" dirty="0"/>
          </a:p>
          <a:p>
            <a:pPr lvl="3">
              <a:buFont typeface="Arial" panose="020B0604020202020204" pitchFamily="34" charset="0"/>
              <a:buChar char="•"/>
            </a:pPr>
            <a:r>
              <a:rPr lang="en-US" sz="2000" b="0" i="0" u="none" strike="noStrike" dirty="0">
                <a:solidFill>
                  <a:srgbClr val="000000"/>
                </a:solidFill>
                <a:effectLst/>
              </a:rPr>
              <a:t>This is working to assist in meeting case needs and ensure the safety and wellbeing of all children, but also causing burnout of case managers. </a:t>
            </a:r>
            <a:endParaRPr lang="en-US" sz="2000" dirty="0"/>
          </a:p>
          <a:p>
            <a:pPr lvl="1">
              <a:buFont typeface="Arial" panose="020B0604020202020204" pitchFamily="34" charset="0"/>
              <a:buChar char="•"/>
            </a:pPr>
            <a:r>
              <a:rPr lang="en-US" sz="2000" b="0" i="0" u="none" strike="noStrike" dirty="0">
                <a:solidFill>
                  <a:srgbClr val="000000"/>
                </a:solidFill>
                <a:effectLst/>
              </a:rPr>
              <a:t>Lack of front desk staff, preventing OFI staff from tending to their work duties and caseloads </a:t>
            </a:r>
            <a:endParaRPr lang="en-US" sz="2000" dirty="0"/>
          </a:p>
          <a:p>
            <a:pPr marL="0" indent="0">
              <a:buNone/>
            </a:pPr>
            <a:endParaRPr lang="en-US" sz="2000" b="1" dirty="0"/>
          </a:p>
        </p:txBody>
      </p:sp>
      <p:sp>
        <p:nvSpPr>
          <p:cNvPr id="6" name="Date Placeholder 5">
            <a:extLst>
              <a:ext uri="{FF2B5EF4-FFF2-40B4-BE49-F238E27FC236}">
                <a16:creationId xmlns:a16="http://schemas.microsoft.com/office/drawing/2014/main" id="{E41B4943-0B85-43A9-9426-2060007DDD42}"/>
              </a:ext>
            </a:extLst>
          </p:cNvPr>
          <p:cNvSpPr>
            <a:spLocks noGrp="1"/>
          </p:cNvSpPr>
          <p:nvPr>
            <p:ph type="dt" sz="half" idx="11"/>
          </p:nvPr>
        </p:nvSpPr>
        <p:spPr/>
        <p:txBody>
          <a:body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11986179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B34F7-6D17-4F1A-B38F-6EF212CEA48B}"/>
              </a:ext>
            </a:extLst>
          </p:cNvPr>
          <p:cNvSpPr>
            <a:spLocks noGrp="1"/>
          </p:cNvSpPr>
          <p:nvPr>
            <p:ph type="title"/>
          </p:nvPr>
        </p:nvSpPr>
        <p:spPr/>
        <p:txBody>
          <a:bodyPr/>
          <a:lstStyle/>
          <a:p>
            <a:r>
              <a:rPr lang="en-US" dirty="0"/>
              <a:t>Needs for Improvement</a:t>
            </a:r>
          </a:p>
        </p:txBody>
      </p:sp>
      <p:sp>
        <p:nvSpPr>
          <p:cNvPr id="3" name="Content Placeholder 2">
            <a:extLst>
              <a:ext uri="{FF2B5EF4-FFF2-40B4-BE49-F238E27FC236}">
                <a16:creationId xmlns:a16="http://schemas.microsoft.com/office/drawing/2014/main" id="{8EC51141-C45A-47B2-9CAF-5C9972C5AA52}"/>
              </a:ext>
            </a:extLst>
          </p:cNvPr>
          <p:cNvSpPr>
            <a:spLocks noGrp="1"/>
          </p:cNvSpPr>
          <p:nvPr>
            <p:ph sz="half" idx="1"/>
          </p:nvPr>
        </p:nvSpPr>
        <p:spPr>
          <a:xfrm>
            <a:off x="345141" y="1564113"/>
            <a:ext cx="11497235" cy="1751517"/>
          </a:xfrm>
        </p:spPr>
        <p:txBody>
          <a:bodyPr>
            <a:normAutofit/>
          </a:bodyPr>
          <a:lstStyle/>
          <a:p>
            <a:pPr marL="0" indent="0">
              <a:buNone/>
            </a:pPr>
            <a:r>
              <a:rPr lang="en-US" sz="2000" b="1" u="sng" dirty="0">
                <a:solidFill>
                  <a:srgbClr val="D68119"/>
                </a:solidFill>
              </a:rPr>
              <a:t>CSEC Services (Commercial Sexually Exploited Children)</a:t>
            </a:r>
          </a:p>
          <a:p>
            <a:pPr lvl="1"/>
            <a:r>
              <a:rPr lang="en-US" sz="2000" dirty="0"/>
              <a:t>Need of local service providers who focus on the needs of CSEC</a:t>
            </a:r>
          </a:p>
          <a:p>
            <a:pPr marL="457200" lvl="1" indent="0">
              <a:buNone/>
            </a:pPr>
            <a:endParaRPr lang="en-US" sz="2000" dirty="0"/>
          </a:p>
          <a:p>
            <a:pPr lvl="1"/>
            <a:r>
              <a:rPr lang="en-US" sz="2000" dirty="0"/>
              <a:t>CSEC Training needed for Foster parents to recruit foster homes for CSEC Children.</a:t>
            </a:r>
          </a:p>
        </p:txBody>
      </p:sp>
      <p:sp>
        <p:nvSpPr>
          <p:cNvPr id="6" name="Date Placeholder 5">
            <a:extLst>
              <a:ext uri="{FF2B5EF4-FFF2-40B4-BE49-F238E27FC236}">
                <a16:creationId xmlns:a16="http://schemas.microsoft.com/office/drawing/2014/main" id="{E41B4943-0B85-43A9-9426-2060007DDD42}"/>
              </a:ext>
            </a:extLst>
          </p:cNvPr>
          <p:cNvSpPr>
            <a:spLocks noGrp="1"/>
          </p:cNvSpPr>
          <p:nvPr>
            <p:ph type="dt" sz="half" idx="11"/>
          </p:nvPr>
        </p:nvSpPr>
        <p:spPr/>
        <p:txBody>
          <a:bodyPr/>
          <a:lstStyle/>
          <a:p>
            <a:fld id="{680381CD-5519-6F4B-A70D-C0DB24136884}" type="datetime1">
              <a:rPr lang="en-US" smtClean="0"/>
              <a:pPr/>
              <a:t>3/8/2022</a:t>
            </a:fld>
            <a:endParaRPr lang="en-US" dirty="0"/>
          </a:p>
        </p:txBody>
      </p:sp>
      <p:sp>
        <p:nvSpPr>
          <p:cNvPr id="7" name="Content Placeholder 2">
            <a:extLst>
              <a:ext uri="{FF2B5EF4-FFF2-40B4-BE49-F238E27FC236}">
                <a16:creationId xmlns:a16="http://schemas.microsoft.com/office/drawing/2014/main" id="{79CCCA2B-2569-495D-8EA8-F06D29C86BAA}"/>
              </a:ext>
            </a:extLst>
          </p:cNvPr>
          <p:cNvSpPr txBox="1">
            <a:spLocks/>
          </p:cNvSpPr>
          <p:nvPr/>
        </p:nvSpPr>
        <p:spPr>
          <a:xfrm>
            <a:off x="345142" y="3542372"/>
            <a:ext cx="11497235" cy="264655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2000" b="1" u="sng" dirty="0">
                <a:solidFill>
                  <a:srgbClr val="4DADB0"/>
                </a:solidFill>
              </a:rPr>
              <a:t>Foster Homes &amp; Recruitment Efforts</a:t>
            </a:r>
          </a:p>
          <a:p>
            <a:pPr lvl="1">
              <a:buFont typeface="Arial" panose="020B0604020202020204" pitchFamily="34" charset="0"/>
              <a:buChar char="•"/>
            </a:pPr>
            <a:r>
              <a:rPr lang="en-US" sz="2000" b="0" i="0" u="none" strike="noStrike" dirty="0">
                <a:solidFill>
                  <a:srgbClr val="000000"/>
                </a:solidFill>
                <a:effectLst/>
              </a:rPr>
              <a:t>Shortage of local foster homes</a:t>
            </a:r>
          </a:p>
          <a:p>
            <a:pPr marL="457200" lvl="1" indent="0">
              <a:buNone/>
            </a:pPr>
            <a:endParaRPr lang="en-US" sz="2000" dirty="0"/>
          </a:p>
          <a:p>
            <a:pPr lvl="1">
              <a:buFont typeface="Arial" panose="020B0604020202020204" pitchFamily="34" charset="0"/>
              <a:buChar char="•"/>
            </a:pPr>
            <a:r>
              <a:rPr lang="en-US" sz="2000" b="0" i="0" u="none" strike="noStrike" dirty="0">
                <a:solidFill>
                  <a:srgbClr val="000000"/>
                </a:solidFill>
                <a:effectLst/>
              </a:rPr>
              <a:t>Children being placed outside of their home county</a:t>
            </a:r>
          </a:p>
          <a:p>
            <a:pPr marL="457200" lvl="1" indent="0">
              <a:buNone/>
            </a:pPr>
            <a:endParaRPr lang="en-US" sz="2000" dirty="0"/>
          </a:p>
          <a:p>
            <a:pPr lvl="1">
              <a:buFont typeface="Arial" panose="020B0604020202020204" pitchFamily="34" charset="0"/>
              <a:buChar char="•"/>
            </a:pPr>
            <a:r>
              <a:rPr lang="en-US" sz="2000" b="0" i="0" u="none" strike="noStrike" dirty="0">
                <a:solidFill>
                  <a:srgbClr val="000000"/>
                </a:solidFill>
                <a:effectLst/>
              </a:rPr>
              <a:t>Lack of local therapeutic foster homes needed for children with advanced needs. </a:t>
            </a:r>
          </a:p>
          <a:p>
            <a:pPr marL="457200" lvl="1" indent="0">
              <a:buNone/>
            </a:pPr>
            <a:endParaRPr lang="en-US" sz="2000" dirty="0"/>
          </a:p>
          <a:p>
            <a:pPr lvl="1">
              <a:buFont typeface="Arial" panose="020B0604020202020204" pitchFamily="34" charset="0"/>
              <a:buChar char="•"/>
            </a:pPr>
            <a:r>
              <a:rPr lang="en-US" sz="2000" b="0" i="0" u="none" strike="noStrike" dirty="0">
                <a:solidFill>
                  <a:srgbClr val="000000"/>
                </a:solidFill>
                <a:effectLst/>
              </a:rPr>
              <a:t>Foster homes needed for sibling groups</a:t>
            </a:r>
            <a:endParaRPr lang="en-US" sz="2000" dirty="0"/>
          </a:p>
        </p:txBody>
      </p:sp>
    </p:spTree>
    <p:extLst>
      <p:ext uri="{BB962C8B-B14F-4D97-AF65-F5344CB8AC3E}">
        <p14:creationId xmlns:p14="http://schemas.microsoft.com/office/powerpoint/2010/main" val="42115777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6D945-FF0E-4F9B-BB69-F7DD6CD9CE53}"/>
              </a:ext>
            </a:extLst>
          </p:cNvPr>
          <p:cNvSpPr>
            <a:spLocks noGrp="1"/>
          </p:cNvSpPr>
          <p:nvPr>
            <p:ph type="title"/>
          </p:nvPr>
        </p:nvSpPr>
        <p:spPr/>
        <p:txBody>
          <a:bodyPr/>
          <a:lstStyle/>
          <a:p>
            <a:r>
              <a:rPr lang="en-US" dirty="0"/>
              <a:t>Past</a:t>
            </a:r>
          </a:p>
        </p:txBody>
      </p:sp>
      <p:sp>
        <p:nvSpPr>
          <p:cNvPr id="3" name="Content Placeholder 2">
            <a:extLst>
              <a:ext uri="{FF2B5EF4-FFF2-40B4-BE49-F238E27FC236}">
                <a16:creationId xmlns:a16="http://schemas.microsoft.com/office/drawing/2014/main" id="{01830D66-FDC6-4CF4-B7A2-733606812AAD}"/>
              </a:ext>
            </a:extLst>
          </p:cNvPr>
          <p:cNvSpPr>
            <a:spLocks noGrp="1"/>
          </p:cNvSpPr>
          <p:nvPr>
            <p:ph sz="half" idx="1"/>
          </p:nvPr>
        </p:nvSpPr>
        <p:spPr/>
        <p:txBody>
          <a:bodyPr/>
          <a:lstStyle/>
          <a:p>
            <a:r>
              <a:rPr lang="en-US" dirty="0"/>
              <a:t>We recognized National Slavery and Human Trafficking Prevention Month in January, and in February, we celebrated Parent Leadership Month.</a:t>
            </a:r>
          </a:p>
        </p:txBody>
      </p:sp>
      <p:sp>
        <p:nvSpPr>
          <p:cNvPr id="4" name="Text Placeholder 3">
            <a:extLst>
              <a:ext uri="{FF2B5EF4-FFF2-40B4-BE49-F238E27FC236}">
                <a16:creationId xmlns:a16="http://schemas.microsoft.com/office/drawing/2014/main" id="{233CFEDD-53BE-4974-8A2D-AD67FF931F1B}"/>
              </a:ext>
            </a:extLst>
          </p:cNvPr>
          <p:cNvSpPr>
            <a:spLocks noGrp="1"/>
          </p:cNvSpPr>
          <p:nvPr>
            <p:ph type="body" sz="quarter" idx="10"/>
          </p:nvPr>
        </p:nvSpPr>
        <p:spPr/>
        <p:txBody>
          <a:bodyPr/>
          <a:lstStyle/>
          <a:p>
            <a:r>
              <a:rPr lang="en-US" dirty="0"/>
              <a:t>Office of Communications</a:t>
            </a:r>
          </a:p>
        </p:txBody>
      </p:sp>
      <p:sp>
        <p:nvSpPr>
          <p:cNvPr id="5" name="Date Placeholder 4">
            <a:extLst>
              <a:ext uri="{FF2B5EF4-FFF2-40B4-BE49-F238E27FC236}">
                <a16:creationId xmlns:a16="http://schemas.microsoft.com/office/drawing/2014/main" id="{DB47115F-DCB1-4572-B8B0-4630EC642C94}"/>
              </a:ext>
            </a:extLst>
          </p:cNvPr>
          <p:cNvSpPr>
            <a:spLocks noGrp="1"/>
          </p:cNvSpPr>
          <p:nvPr>
            <p:ph type="dt" sz="half" idx="11"/>
          </p:nvPr>
        </p:nvSpPr>
        <p:spPr/>
        <p:txBody>
          <a:bodyPr/>
          <a:lstStyle/>
          <a:p>
            <a:fld id="{680381CD-5519-6F4B-A70D-C0DB24136884}" type="datetime1">
              <a:rPr lang="en-US" smtClean="0"/>
              <a:pPr/>
              <a:t>3/8/2022</a:t>
            </a:fld>
            <a:endParaRPr lang="en-US" dirty="0"/>
          </a:p>
        </p:txBody>
      </p:sp>
      <p:pic>
        <p:nvPicPr>
          <p:cNvPr id="7" name="Picture 6" descr="Graphical user interface&#10;&#10;Description automatically generated with low confidence">
            <a:extLst>
              <a:ext uri="{FF2B5EF4-FFF2-40B4-BE49-F238E27FC236}">
                <a16:creationId xmlns:a16="http://schemas.microsoft.com/office/drawing/2014/main" id="{D759C7E8-799E-4C43-87EE-B8EDE99EDE9F}"/>
              </a:ext>
            </a:extLst>
          </p:cNvPr>
          <p:cNvPicPr>
            <a:picLocks noChangeAspect="1"/>
          </p:cNvPicPr>
          <p:nvPr/>
        </p:nvPicPr>
        <p:blipFill>
          <a:blip r:embed="rId3"/>
          <a:stretch>
            <a:fillRect/>
          </a:stretch>
        </p:blipFill>
        <p:spPr>
          <a:xfrm>
            <a:off x="6193086" y="2906736"/>
            <a:ext cx="5327904" cy="2663952"/>
          </a:xfrm>
          <a:prstGeom prst="rect">
            <a:avLst/>
          </a:prstGeom>
        </p:spPr>
      </p:pic>
      <p:pic>
        <p:nvPicPr>
          <p:cNvPr id="8" name="Picture 7" descr="A picture containing company name&#10;&#10;Description automatically generated">
            <a:extLst>
              <a:ext uri="{FF2B5EF4-FFF2-40B4-BE49-F238E27FC236}">
                <a16:creationId xmlns:a16="http://schemas.microsoft.com/office/drawing/2014/main" id="{17ACEDD2-147E-4B56-B9EB-96AF2287DA1A}"/>
              </a:ext>
            </a:extLst>
          </p:cNvPr>
          <p:cNvPicPr>
            <a:picLocks noChangeAspect="1"/>
          </p:cNvPicPr>
          <p:nvPr/>
        </p:nvPicPr>
        <p:blipFill>
          <a:blip r:embed="rId4"/>
          <a:stretch>
            <a:fillRect/>
          </a:stretch>
        </p:blipFill>
        <p:spPr>
          <a:xfrm>
            <a:off x="605162" y="2906736"/>
            <a:ext cx="5332385" cy="2666193"/>
          </a:xfrm>
          <a:prstGeom prst="rect">
            <a:avLst/>
          </a:prstGeom>
        </p:spPr>
      </p:pic>
    </p:spTree>
    <p:extLst>
      <p:ext uri="{BB962C8B-B14F-4D97-AF65-F5344CB8AC3E}">
        <p14:creationId xmlns:p14="http://schemas.microsoft.com/office/powerpoint/2010/main" val="41940511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13A69-505C-41E5-BFF6-D2B8C912A7BC}"/>
              </a:ext>
            </a:extLst>
          </p:cNvPr>
          <p:cNvSpPr>
            <a:spLocks noGrp="1"/>
          </p:cNvSpPr>
          <p:nvPr>
            <p:ph type="title"/>
          </p:nvPr>
        </p:nvSpPr>
        <p:spPr/>
        <p:txBody>
          <a:bodyPr/>
          <a:lstStyle/>
          <a:p>
            <a:r>
              <a:rPr lang="en-US" dirty="0"/>
              <a:t>Board Recommendations</a:t>
            </a:r>
          </a:p>
        </p:txBody>
      </p:sp>
      <p:sp>
        <p:nvSpPr>
          <p:cNvPr id="3" name="Content Placeholder 2">
            <a:extLst>
              <a:ext uri="{FF2B5EF4-FFF2-40B4-BE49-F238E27FC236}">
                <a16:creationId xmlns:a16="http://schemas.microsoft.com/office/drawing/2014/main" id="{152718A6-58DA-426B-9814-22B163B7210E}"/>
              </a:ext>
            </a:extLst>
          </p:cNvPr>
          <p:cNvSpPr>
            <a:spLocks noGrp="1"/>
          </p:cNvSpPr>
          <p:nvPr>
            <p:ph sz="half" idx="1"/>
          </p:nvPr>
        </p:nvSpPr>
        <p:spPr/>
        <p:txBody>
          <a:bodyPr>
            <a:normAutofit fontScale="92500" lnSpcReduction="10000"/>
          </a:bodyPr>
          <a:lstStyle/>
          <a:p>
            <a:pPr marL="514350" indent="-514350">
              <a:buFont typeface="+mj-lt"/>
              <a:buAutoNum type="arabicPeriod"/>
            </a:pPr>
            <a:r>
              <a:rPr lang="en-US" dirty="0"/>
              <a:t>Open Lobby to the Public vs Teleworking</a:t>
            </a:r>
          </a:p>
          <a:p>
            <a:pPr lvl="1">
              <a:buFont typeface="Wingdings" panose="05000000000000000000" pitchFamily="2" charset="2"/>
              <a:buChar char="Ø"/>
            </a:pPr>
            <a:r>
              <a:rPr lang="en-US" dirty="0"/>
              <a:t>Although many counties support teleworking and acknowledge the effectiveness is has on staff, some counties have expressed their desire to fully open the lobby to the public due to the difficulties some constituents may access services easier.</a:t>
            </a:r>
          </a:p>
          <a:p>
            <a:pPr lvl="2">
              <a:buFont typeface="Wingdings" panose="05000000000000000000" pitchFamily="2" charset="2"/>
              <a:buChar char="Ø"/>
            </a:pPr>
            <a:r>
              <a:rPr lang="en-US" dirty="0"/>
              <a:t>Ex. Seniors, constituents without access to phones or online services, and those experiencing difficulties with case progression.</a:t>
            </a:r>
          </a:p>
          <a:p>
            <a:pPr marL="914400" lvl="2" indent="0">
              <a:buNone/>
            </a:pPr>
            <a:endParaRPr lang="en-US" dirty="0"/>
          </a:p>
          <a:p>
            <a:pPr marL="514350" indent="-514350">
              <a:buFont typeface="+mj-lt"/>
              <a:buAutoNum type="arabicPeriod"/>
            </a:pPr>
            <a:r>
              <a:rPr lang="en-US" dirty="0"/>
              <a:t>State Level and Local office Communication</a:t>
            </a:r>
          </a:p>
          <a:p>
            <a:pPr lvl="1">
              <a:buFont typeface="Wingdings" panose="05000000000000000000" pitchFamily="2" charset="2"/>
              <a:buChar char="Ø"/>
            </a:pPr>
            <a:r>
              <a:rPr lang="en-US" dirty="0"/>
              <a:t>Develop a platform to enhance communication with State level and local offices when major changes are set to occur and to enlist feedback regarding the proposed changes.</a:t>
            </a:r>
          </a:p>
          <a:p>
            <a:pPr marL="457200" lvl="1" indent="0">
              <a:buNone/>
            </a:pPr>
            <a:endParaRPr lang="en-US" dirty="0"/>
          </a:p>
          <a:p>
            <a:pPr marL="514350" indent="-514350">
              <a:buFont typeface="+mj-lt"/>
              <a:buAutoNum type="arabicPeriod"/>
            </a:pPr>
            <a:r>
              <a:rPr lang="en-US" dirty="0"/>
              <a:t>Improve the current Judicial Operations</a:t>
            </a:r>
          </a:p>
          <a:p>
            <a:pPr lvl="1">
              <a:buFont typeface="Wingdings" panose="05000000000000000000" pitchFamily="2" charset="2"/>
              <a:buChar char="Ø"/>
            </a:pPr>
            <a:r>
              <a:rPr lang="en-US" dirty="0"/>
              <a:t>Due to COVID-19 and case backlog from court operation,  caseloads are lingering causing placements and cases longer to be resolved for foster children</a:t>
            </a:r>
          </a:p>
        </p:txBody>
      </p:sp>
      <p:sp>
        <p:nvSpPr>
          <p:cNvPr id="5" name="Date Placeholder 4">
            <a:extLst>
              <a:ext uri="{FF2B5EF4-FFF2-40B4-BE49-F238E27FC236}">
                <a16:creationId xmlns:a16="http://schemas.microsoft.com/office/drawing/2014/main" id="{BCCD7D48-CAA5-4228-BE97-4FC5B37E0F6D}"/>
              </a:ext>
            </a:extLst>
          </p:cNvPr>
          <p:cNvSpPr>
            <a:spLocks noGrp="1"/>
          </p:cNvSpPr>
          <p:nvPr>
            <p:ph type="dt" sz="half" idx="11"/>
          </p:nvPr>
        </p:nvSpPr>
        <p:spPr/>
        <p:txBody>
          <a:body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36655326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13A69-505C-41E5-BFF6-D2B8C912A7BC}"/>
              </a:ext>
            </a:extLst>
          </p:cNvPr>
          <p:cNvSpPr>
            <a:spLocks noGrp="1"/>
          </p:cNvSpPr>
          <p:nvPr>
            <p:ph type="title"/>
          </p:nvPr>
        </p:nvSpPr>
        <p:spPr/>
        <p:txBody>
          <a:bodyPr/>
          <a:lstStyle/>
          <a:p>
            <a:r>
              <a:rPr lang="en-US" dirty="0"/>
              <a:t>Board Recommendations</a:t>
            </a:r>
          </a:p>
        </p:txBody>
      </p:sp>
      <p:sp>
        <p:nvSpPr>
          <p:cNvPr id="3" name="Content Placeholder 2">
            <a:extLst>
              <a:ext uri="{FF2B5EF4-FFF2-40B4-BE49-F238E27FC236}">
                <a16:creationId xmlns:a16="http://schemas.microsoft.com/office/drawing/2014/main" id="{152718A6-58DA-426B-9814-22B163B7210E}"/>
              </a:ext>
            </a:extLst>
          </p:cNvPr>
          <p:cNvSpPr>
            <a:spLocks noGrp="1"/>
          </p:cNvSpPr>
          <p:nvPr>
            <p:ph sz="half" idx="1"/>
          </p:nvPr>
        </p:nvSpPr>
        <p:spPr/>
        <p:txBody>
          <a:bodyPr>
            <a:normAutofit fontScale="85000" lnSpcReduction="10000"/>
          </a:bodyPr>
          <a:lstStyle/>
          <a:p>
            <a:pPr marL="0" indent="0">
              <a:buNone/>
            </a:pPr>
            <a:r>
              <a:rPr lang="en-US" dirty="0"/>
              <a:t>4. DFCS Services and Community Outreach</a:t>
            </a:r>
          </a:p>
          <a:p>
            <a:pPr lvl="1">
              <a:buFont typeface="Wingdings" panose="05000000000000000000" pitchFamily="2" charset="2"/>
              <a:buChar char="Ø"/>
            </a:pPr>
            <a:r>
              <a:rPr lang="en-US" dirty="0"/>
              <a:t>Expand local non-profit and faith community partnerships to jointly serve and support families and children.</a:t>
            </a:r>
          </a:p>
          <a:p>
            <a:pPr lvl="1">
              <a:buFont typeface="Wingdings" panose="05000000000000000000" pitchFamily="2" charset="2"/>
              <a:buChar char="Ø"/>
            </a:pPr>
            <a:r>
              <a:rPr lang="en-US" dirty="0"/>
              <a:t>Increase focus on stakeholder engagement around needs and supports for foster parents/kinship placements and employees.</a:t>
            </a:r>
          </a:p>
          <a:p>
            <a:pPr lvl="1">
              <a:buFont typeface="Wingdings" panose="05000000000000000000" pitchFamily="2" charset="2"/>
              <a:buChar char="Ø"/>
            </a:pPr>
            <a:r>
              <a:rPr lang="en-US" dirty="0"/>
              <a:t>Increase awareness to the community around DFCS services so that the community is aware of all the services and programs offered at DFCS outside of the most commonly used services. </a:t>
            </a:r>
          </a:p>
          <a:p>
            <a:pPr marL="0" indent="0">
              <a:buNone/>
            </a:pPr>
            <a:endParaRPr lang="en-US" dirty="0"/>
          </a:p>
          <a:p>
            <a:pPr marL="0" indent="0">
              <a:buNone/>
            </a:pPr>
            <a:r>
              <a:rPr lang="en-US" dirty="0"/>
              <a:t>5. Stabilize Workforce</a:t>
            </a:r>
          </a:p>
          <a:p>
            <a:pPr lvl="1">
              <a:buFont typeface="Wingdings" panose="05000000000000000000" pitchFamily="2" charset="2"/>
              <a:buChar char="Ø"/>
            </a:pPr>
            <a:r>
              <a:rPr lang="en-US" dirty="0"/>
              <a:t>Full support from the Board towards efforts to streamline the hiring process to recruit and retain staff.</a:t>
            </a:r>
          </a:p>
          <a:p>
            <a:pPr lvl="1">
              <a:buFont typeface="Wingdings" panose="05000000000000000000" pitchFamily="2" charset="2"/>
              <a:buChar char="Ø"/>
            </a:pPr>
            <a:r>
              <a:rPr lang="en-US" dirty="0"/>
              <a:t>Faster onboarding for new hires</a:t>
            </a:r>
          </a:p>
          <a:p>
            <a:pPr lvl="1">
              <a:buFont typeface="Wingdings" panose="05000000000000000000" pitchFamily="2" charset="2"/>
              <a:buChar char="Ø"/>
            </a:pPr>
            <a:r>
              <a:rPr lang="en-US" dirty="0"/>
              <a:t>Pay raises</a:t>
            </a:r>
          </a:p>
          <a:p>
            <a:pPr lvl="1">
              <a:buFont typeface="Wingdings" panose="05000000000000000000" pitchFamily="2" charset="2"/>
              <a:buChar char="Ø"/>
            </a:pPr>
            <a:r>
              <a:rPr lang="en-US" dirty="0"/>
              <a:t>Improve Hiring Process/ Human resources response/operations when filling vacancies.</a:t>
            </a:r>
          </a:p>
          <a:p>
            <a:pPr lvl="1">
              <a:buFont typeface="Wingdings" panose="05000000000000000000" pitchFamily="2" charset="2"/>
              <a:buChar char="Ø"/>
            </a:pPr>
            <a:r>
              <a:rPr lang="en-US" dirty="0"/>
              <a:t>Additional staff be hired to cover on-call or that the current staff be paid overtime when they work on-call.</a:t>
            </a:r>
          </a:p>
        </p:txBody>
      </p:sp>
      <p:sp>
        <p:nvSpPr>
          <p:cNvPr id="5" name="Date Placeholder 4">
            <a:extLst>
              <a:ext uri="{FF2B5EF4-FFF2-40B4-BE49-F238E27FC236}">
                <a16:creationId xmlns:a16="http://schemas.microsoft.com/office/drawing/2014/main" id="{BCCD7D48-CAA5-4228-BE97-4FC5B37E0F6D}"/>
              </a:ext>
            </a:extLst>
          </p:cNvPr>
          <p:cNvSpPr>
            <a:spLocks noGrp="1"/>
          </p:cNvSpPr>
          <p:nvPr>
            <p:ph type="dt" sz="half" idx="11"/>
          </p:nvPr>
        </p:nvSpPr>
        <p:spPr/>
        <p:txBody>
          <a:body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8073266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5BC5BB-9565-42AF-B68A-DF9D7F7F37C9}"/>
              </a:ext>
            </a:extLst>
          </p:cNvPr>
          <p:cNvSpPr>
            <a:spLocks noGrp="1"/>
          </p:cNvSpPr>
          <p:nvPr>
            <p:ph type="title"/>
          </p:nvPr>
        </p:nvSpPr>
        <p:spPr>
          <a:xfrm>
            <a:off x="5124089" y="3345526"/>
            <a:ext cx="6832122" cy="869381"/>
          </a:xfrm>
        </p:spPr>
        <p:txBody>
          <a:bodyPr>
            <a:normAutofit fontScale="90000"/>
          </a:bodyPr>
          <a:lstStyle/>
          <a:p>
            <a:pPr marL="0" marR="0">
              <a:spcBef>
                <a:spcPts val="0"/>
              </a:spcBef>
              <a:spcAft>
                <a:spcPts val="0"/>
              </a:spcAft>
            </a:pPr>
            <a:r>
              <a:rPr lang="en-US" dirty="0"/>
              <a:t>2022 DFCS State Advisory Board Calendar/Schedule</a:t>
            </a:r>
          </a:p>
        </p:txBody>
      </p:sp>
      <p:sp>
        <p:nvSpPr>
          <p:cNvPr id="5" name="Text Placeholder 4">
            <a:extLst>
              <a:ext uri="{FF2B5EF4-FFF2-40B4-BE49-F238E27FC236}">
                <a16:creationId xmlns:a16="http://schemas.microsoft.com/office/drawing/2014/main" id="{9E8F753C-35B2-4622-AB5D-8B5DC7A4B490}"/>
              </a:ext>
            </a:extLst>
          </p:cNvPr>
          <p:cNvSpPr>
            <a:spLocks noGrp="1"/>
          </p:cNvSpPr>
          <p:nvPr>
            <p:ph type="body" sz="quarter" idx="12"/>
          </p:nvPr>
        </p:nvSpPr>
        <p:spPr/>
        <p:txBody>
          <a:bodyPr>
            <a:noAutofit/>
          </a:bodyPr>
          <a:lstStyle/>
          <a:p>
            <a:r>
              <a:rPr lang="en-US" sz="2000" dirty="0">
                <a:latin typeface="Arial" panose="020B0604020202020204" pitchFamily="34" charset="0"/>
              </a:rPr>
              <a:t> </a:t>
            </a:r>
            <a:endParaRPr lang="en-US" sz="2000" dirty="0"/>
          </a:p>
        </p:txBody>
      </p:sp>
      <p:sp>
        <p:nvSpPr>
          <p:cNvPr id="6" name="Date Placeholder 5">
            <a:extLst>
              <a:ext uri="{FF2B5EF4-FFF2-40B4-BE49-F238E27FC236}">
                <a16:creationId xmlns:a16="http://schemas.microsoft.com/office/drawing/2014/main" id="{182C6074-209A-4F8B-88A3-20FEBA243D74}"/>
              </a:ext>
            </a:extLst>
          </p:cNvPr>
          <p:cNvSpPr>
            <a:spLocks noGrp="1"/>
          </p:cNvSpPr>
          <p:nvPr>
            <p:ph type="dt" sz="half" idx="13"/>
          </p:nvPr>
        </p:nvSpPr>
        <p:spPr/>
        <p:txBody>
          <a:body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24344387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5BC5BB-9565-42AF-B68A-DF9D7F7F37C9}"/>
              </a:ext>
            </a:extLst>
          </p:cNvPr>
          <p:cNvSpPr>
            <a:spLocks noGrp="1"/>
          </p:cNvSpPr>
          <p:nvPr>
            <p:ph type="title"/>
          </p:nvPr>
        </p:nvSpPr>
        <p:spPr>
          <a:xfrm>
            <a:off x="5124089" y="3345526"/>
            <a:ext cx="6832122" cy="869381"/>
          </a:xfrm>
        </p:spPr>
        <p:txBody>
          <a:bodyPr>
            <a:normAutofit/>
          </a:bodyPr>
          <a:lstStyle/>
          <a:p>
            <a:pPr marL="0" marR="0">
              <a:spcBef>
                <a:spcPts val="0"/>
              </a:spcBef>
              <a:spcAft>
                <a:spcPts val="0"/>
              </a:spcAft>
            </a:pPr>
            <a:r>
              <a:rPr lang="en-US" dirty="0"/>
              <a:t>Regional Reports</a:t>
            </a:r>
          </a:p>
        </p:txBody>
      </p:sp>
      <p:sp>
        <p:nvSpPr>
          <p:cNvPr id="5" name="Text Placeholder 4">
            <a:extLst>
              <a:ext uri="{FF2B5EF4-FFF2-40B4-BE49-F238E27FC236}">
                <a16:creationId xmlns:a16="http://schemas.microsoft.com/office/drawing/2014/main" id="{9E8F753C-35B2-4622-AB5D-8B5DC7A4B490}"/>
              </a:ext>
            </a:extLst>
          </p:cNvPr>
          <p:cNvSpPr>
            <a:spLocks noGrp="1"/>
          </p:cNvSpPr>
          <p:nvPr>
            <p:ph type="body" sz="quarter" idx="12"/>
          </p:nvPr>
        </p:nvSpPr>
        <p:spPr/>
        <p:txBody>
          <a:bodyPr>
            <a:noAutofit/>
          </a:bodyPr>
          <a:lstStyle/>
          <a:p>
            <a:r>
              <a:rPr lang="en-US" sz="2000" dirty="0">
                <a:latin typeface="Arial" panose="020B0604020202020204" pitchFamily="34" charset="0"/>
              </a:rPr>
              <a:t> </a:t>
            </a:r>
            <a:endParaRPr lang="en-US" sz="2000" dirty="0"/>
          </a:p>
        </p:txBody>
      </p:sp>
      <p:sp>
        <p:nvSpPr>
          <p:cNvPr id="6" name="Date Placeholder 5">
            <a:extLst>
              <a:ext uri="{FF2B5EF4-FFF2-40B4-BE49-F238E27FC236}">
                <a16:creationId xmlns:a16="http://schemas.microsoft.com/office/drawing/2014/main" id="{182C6074-209A-4F8B-88A3-20FEBA243D74}"/>
              </a:ext>
            </a:extLst>
          </p:cNvPr>
          <p:cNvSpPr>
            <a:spLocks noGrp="1"/>
          </p:cNvSpPr>
          <p:nvPr>
            <p:ph type="dt" sz="half" idx="13"/>
          </p:nvPr>
        </p:nvSpPr>
        <p:spPr/>
        <p:txBody>
          <a:body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5835613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5BC5BB-9565-42AF-B68A-DF9D7F7F37C9}"/>
              </a:ext>
            </a:extLst>
          </p:cNvPr>
          <p:cNvSpPr>
            <a:spLocks noGrp="1"/>
          </p:cNvSpPr>
          <p:nvPr>
            <p:ph type="title"/>
          </p:nvPr>
        </p:nvSpPr>
        <p:spPr>
          <a:xfrm>
            <a:off x="5124089" y="3345526"/>
            <a:ext cx="6832122" cy="869381"/>
          </a:xfrm>
        </p:spPr>
        <p:txBody>
          <a:bodyPr>
            <a:normAutofit/>
          </a:bodyPr>
          <a:lstStyle/>
          <a:p>
            <a:pPr marL="0" marR="0">
              <a:spcBef>
                <a:spcPts val="0"/>
              </a:spcBef>
              <a:spcAft>
                <a:spcPts val="0"/>
              </a:spcAft>
            </a:pPr>
            <a:r>
              <a:rPr lang="en-US"/>
              <a:t>Closing Remarks</a:t>
            </a:r>
            <a:endParaRPr lang="en-US" dirty="0"/>
          </a:p>
        </p:txBody>
      </p:sp>
      <p:sp>
        <p:nvSpPr>
          <p:cNvPr id="5" name="Text Placeholder 4">
            <a:extLst>
              <a:ext uri="{FF2B5EF4-FFF2-40B4-BE49-F238E27FC236}">
                <a16:creationId xmlns:a16="http://schemas.microsoft.com/office/drawing/2014/main" id="{9E8F753C-35B2-4622-AB5D-8B5DC7A4B490}"/>
              </a:ext>
            </a:extLst>
          </p:cNvPr>
          <p:cNvSpPr>
            <a:spLocks noGrp="1"/>
          </p:cNvSpPr>
          <p:nvPr>
            <p:ph type="body" sz="quarter" idx="12"/>
          </p:nvPr>
        </p:nvSpPr>
        <p:spPr/>
        <p:txBody>
          <a:bodyPr>
            <a:noAutofit/>
          </a:bodyPr>
          <a:lstStyle/>
          <a:p>
            <a:r>
              <a:rPr lang="en-US" sz="2000" dirty="0">
                <a:latin typeface="Arial" panose="020B0604020202020204" pitchFamily="34" charset="0"/>
              </a:rPr>
              <a:t> </a:t>
            </a:r>
            <a:endParaRPr lang="en-US" sz="2000" dirty="0"/>
          </a:p>
        </p:txBody>
      </p:sp>
      <p:sp>
        <p:nvSpPr>
          <p:cNvPr id="6" name="Date Placeholder 5">
            <a:extLst>
              <a:ext uri="{FF2B5EF4-FFF2-40B4-BE49-F238E27FC236}">
                <a16:creationId xmlns:a16="http://schemas.microsoft.com/office/drawing/2014/main" id="{182C6074-209A-4F8B-88A3-20FEBA243D74}"/>
              </a:ext>
            </a:extLst>
          </p:cNvPr>
          <p:cNvSpPr>
            <a:spLocks noGrp="1"/>
          </p:cNvSpPr>
          <p:nvPr>
            <p:ph type="dt" sz="half" idx="13"/>
          </p:nvPr>
        </p:nvSpPr>
        <p:spPr/>
        <p:txBody>
          <a:body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32686851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695B0-5450-409D-850B-F8FDDD0127A0}"/>
              </a:ext>
            </a:extLst>
          </p:cNvPr>
          <p:cNvSpPr>
            <a:spLocks noGrp="1"/>
          </p:cNvSpPr>
          <p:nvPr>
            <p:ph type="title"/>
          </p:nvPr>
        </p:nvSpPr>
        <p:spPr/>
        <p:txBody>
          <a:bodyPr/>
          <a:lstStyle/>
          <a:p>
            <a:r>
              <a:rPr lang="en-US"/>
              <a:t>Present</a:t>
            </a:r>
            <a:endParaRPr lang="en-US" dirty="0"/>
          </a:p>
        </p:txBody>
      </p:sp>
      <p:sp>
        <p:nvSpPr>
          <p:cNvPr id="4" name="Text Placeholder 3">
            <a:extLst>
              <a:ext uri="{FF2B5EF4-FFF2-40B4-BE49-F238E27FC236}">
                <a16:creationId xmlns:a16="http://schemas.microsoft.com/office/drawing/2014/main" id="{FD022931-073B-4A06-BA43-02D009C8E589}"/>
              </a:ext>
            </a:extLst>
          </p:cNvPr>
          <p:cNvSpPr>
            <a:spLocks noGrp="1"/>
          </p:cNvSpPr>
          <p:nvPr>
            <p:ph type="body" sz="quarter" idx="10"/>
          </p:nvPr>
        </p:nvSpPr>
        <p:spPr/>
        <p:txBody>
          <a:bodyPr/>
          <a:lstStyle/>
          <a:p>
            <a:r>
              <a:rPr lang="en-US"/>
              <a:t>Office of Communications</a:t>
            </a:r>
            <a:endParaRPr lang="en-US" dirty="0"/>
          </a:p>
        </p:txBody>
      </p:sp>
      <p:sp>
        <p:nvSpPr>
          <p:cNvPr id="5" name="Date Placeholder 4">
            <a:extLst>
              <a:ext uri="{FF2B5EF4-FFF2-40B4-BE49-F238E27FC236}">
                <a16:creationId xmlns:a16="http://schemas.microsoft.com/office/drawing/2014/main" id="{23C9D217-C270-497F-9663-CF8EC749869A}"/>
              </a:ext>
            </a:extLst>
          </p:cNvPr>
          <p:cNvSpPr>
            <a:spLocks noGrp="1"/>
          </p:cNvSpPr>
          <p:nvPr>
            <p:ph type="dt" sz="half" idx="11"/>
          </p:nvPr>
        </p:nvSpPr>
        <p:spPr/>
        <p:txBody>
          <a:bodyPr/>
          <a:lstStyle/>
          <a:p>
            <a:fld id="{680381CD-5519-6F4B-A70D-C0DB24136884}" type="datetime1">
              <a:rPr lang="en-US" smtClean="0"/>
              <a:pPr/>
              <a:t>3/8/2022</a:t>
            </a:fld>
            <a:endParaRPr lang="en-US" dirty="0"/>
          </a:p>
        </p:txBody>
      </p:sp>
      <p:pic>
        <p:nvPicPr>
          <p:cNvPr id="6" name="Picture 5">
            <a:extLst>
              <a:ext uri="{FF2B5EF4-FFF2-40B4-BE49-F238E27FC236}">
                <a16:creationId xmlns:a16="http://schemas.microsoft.com/office/drawing/2014/main" id="{8A1CB917-C9D9-4A78-9F4D-4B957D0A3EA2}"/>
              </a:ext>
            </a:extLst>
          </p:cNvPr>
          <p:cNvPicPr>
            <a:picLocks noChangeAspect="1"/>
          </p:cNvPicPr>
          <p:nvPr/>
        </p:nvPicPr>
        <p:blipFill>
          <a:blip r:embed="rId2"/>
          <a:stretch>
            <a:fillRect/>
          </a:stretch>
        </p:blipFill>
        <p:spPr>
          <a:xfrm>
            <a:off x="605161" y="2928967"/>
            <a:ext cx="5332385" cy="2666193"/>
          </a:xfrm>
          <a:prstGeom prst="rect">
            <a:avLst/>
          </a:prstGeom>
        </p:spPr>
      </p:pic>
      <p:pic>
        <p:nvPicPr>
          <p:cNvPr id="10" name="Picture 9">
            <a:extLst>
              <a:ext uri="{FF2B5EF4-FFF2-40B4-BE49-F238E27FC236}">
                <a16:creationId xmlns:a16="http://schemas.microsoft.com/office/drawing/2014/main" id="{7BB35BDC-476F-468C-BCCC-F6886740574A}"/>
              </a:ext>
            </a:extLst>
          </p:cNvPr>
          <p:cNvPicPr>
            <a:picLocks noChangeAspect="1"/>
          </p:cNvPicPr>
          <p:nvPr/>
        </p:nvPicPr>
        <p:blipFill>
          <a:blip r:embed="rId3"/>
          <a:stretch>
            <a:fillRect/>
          </a:stretch>
        </p:blipFill>
        <p:spPr>
          <a:xfrm>
            <a:off x="6254454" y="2928966"/>
            <a:ext cx="5349342" cy="2677727"/>
          </a:xfrm>
          <a:prstGeom prst="rect">
            <a:avLst/>
          </a:prstGeom>
        </p:spPr>
      </p:pic>
      <p:sp>
        <p:nvSpPr>
          <p:cNvPr id="13" name="TextBox 12">
            <a:extLst>
              <a:ext uri="{FF2B5EF4-FFF2-40B4-BE49-F238E27FC236}">
                <a16:creationId xmlns:a16="http://schemas.microsoft.com/office/drawing/2014/main" id="{CA44A4B3-C05B-4E4A-A2F6-A5BF44556A59}"/>
              </a:ext>
            </a:extLst>
          </p:cNvPr>
          <p:cNvSpPr txBox="1"/>
          <p:nvPr/>
        </p:nvSpPr>
        <p:spPr>
          <a:xfrm>
            <a:off x="1600200" y="1577340"/>
            <a:ext cx="7546657" cy="369332"/>
          </a:xfrm>
          <a:prstGeom prst="rect">
            <a:avLst/>
          </a:prstGeom>
          <a:noFill/>
        </p:spPr>
        <p:txBody>
          <a:bodyPr wrap="square">
            <a:spAutoFit/>
          </a:bodyPr>
          <a:lstStyle/>
          <a:p>
            <a:endParaRPr lang="en-US" dirty="0"/>
          </a:p>
        </p:txBody>
      </p:sp>
      <p:sp>
        <p:nvSpPr>
          <p:cNvPr id="18" name="Content Placeholder 2">
            <a:extLst>
              <a:ext uri="{FF2B5EF4-FFF2-40B4-BE49-F238E27FC236}">
                <a16:creationId xmlns:a16="http://schemas.microsoft.com/office/drawing/2014/main" id="{275D7E70-721A-4546-AB4F-FC33E45FC516}"/>
              </a:ext>
            </a:extLst>
          </p:cNvPr>
          <p:cNvSpPr>
            <a:spLocks noGrp="1"/>
          </p:cNvSpPr>
          <p:nvPr>
            <p:ph sz="half" idx="1"/>
          </p:nvPr>
        </p:nvSpPr>
        <p:spPr>
          <a:xfrm>
            <a:off x="349623" y="1289553"/>
            <a:ext cx="11497235" cy="4913738"/>
          </a:xfrm>
        </p:spPr>
        <p:txBody>
          <a:bodyPr/>
          <a:lstStyle/>
          <a:p>
            <a:r>
              <a:rPr lang="en-US" dirty="0"/>
              <a:t>All month long in March, we will be celebrating the </a:t>
            </a:r>
            <a:r>
              <a:rPr lang="en-US"/>
              <a:t>dedicated social workers on our team here at DHS. </a:t>
            </a:r>
            <a:endParaRPr lang="en-US" dirty="0"/>
          </a:p>
        </p:txBody>
      </p:sp>
    </p:spTree>
    <p:extLst>
      <p:ext uri="{BB962C8B-B14F-4D97-AF65-F5344CB8AC3E}">
        <p14:creationId xmlns:p14="http://schemas.microsoft.com/office/powerpoint/2010/main" val="7155741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4D986-0FB6-4127-B187-0E52CA1FE43B}"/>
              </a:ext>
            </a:extLst>
          </p:cNvPr>
          <p:cNvSpPr>
            <a:spLocks noGrp="1"/>
          </p:cNvSpPr>
          <p:nvPr>
            <p:ph type="title"/>
          </p:nvPr>
        </p:nvSpPr>
        <p:spPr/>
        <p:txBody>
          <a:bodyPr/>
          <a:lstStyle/>
          <a:p>
            <a:r>
              <a:rPr lang="en-US" dirty="0"/>
              <a:t>Future</a:t>
            </a:r>
          </a:p>
        </p:txBody>
      </p:sp>
      <p:sp>
        <p:nvSpPr>
          <p:cNvPr id="3" name="Content Placeholder 2">
            <a:extLst>
              <a:ext uri="{FF2B5EF4-FFF2-40B4-BE49-F238E27FC236}">
                <a16:creationId xmlns:a16="http://schemas.microsoft.com/office/drawing/2014/main" id="{E62BBE48-A8CA-4C6A-9406-E2506D4FD0DE}"/>
              </a:ext>
            </a:extLst>
          </p:cNvPr>
          <p:cNvSpPr>
            <a:spLocks noGrp="1"/>
          </p:cNvSpPr>
          <p:nvPr>
            <p:ph sz="half" idx="1"/>
          </p:nvPr>
        </p:nvSpPr>
        <p:spPr/>
        <p:txBody>
          <a:bodyPr>
            <a:normAutofit lnSpcReduction="10000"/>
          </a:bodyPr>
          <a:lstStyle/>
          <a:p>
            <a:r>
              <a:rPr lang="en-US" b="1" u="sng" dirty="0"/>
              <a:t>April:</a:t>
            </a:r>
            <a:r>
              <a:rPr lang="en-US" dirty="0"/>
              <a:t> National Child Abuse Prevention Month, Senior Hunger Awareness Month</a:t>
            </a:r>
          </a:p>
          <a:p>
            <a:r>
              <a:rPr lang="en-US" b="1" u="sng" dirty="0"/>
              <a:t>May:</a:t>
            </a:r>
            <a:r>
              <a:rPr lang="en-US" b="1" dirty="0"/>
              <a:t> </a:t>
            </a:r>
            <a:r>
              <a:rPr lang="en-US" dirty="0"/>
              <a:t>Older Americans Month, National Foster Care Month</a:t>
            </a:r>
          </a:p>
          <a:p>
            <a:r>
              <a:rPr lang="en-US" b="1" u="sng" dirty="0"/>
              <a:t>June:</a:t>
            </a:r>
            <a:r>
              <a:rPr lang="en-US" b="1" dirty="0"/>
              <a:t> </a:t>
            </a:r>
            <a:r>
              <a:rPr lang="en-US" dirty="0"/>
              <a:t>National Reunification Month, Alzheimer’s &amp; Brain Awareness Month</a:t>
            </a:r>
          </a:p>
          <a:p>
            <a:r>
              <a:rPr lang="en-US" b="1" u="sng" dirty="0"/>
              <a:t>August:</a:t>
            </a:r>
            <a:r>
              <a:rPr lang="en-US" b="1" dirty="0"/>
              <a:t> </a:t>
            </a:r>
            <a:r>
              <a:rPr lang="en-US" dirty="0"/>
              <a:t>Child Support Awareness Month</a:t>
            </a:r>
          </a:p>
          <a:p>
            <a:r>
              <a:rPr lang="en-US" b="1" u="sng" dirty="0"/>
              <a:t>September:</a:t>
            </a:r>
            <a:r>
              <a:rPr lang="en-US" dirty="0"/>
              <a:t> Kinship Care Month</a:t>
            </a:r>
          </a:p>
          <a:p>
            <a:r>
              <a:rPr lang="en-US" b="1" u="sng" dirty="0"/>
              <a:t>October:</a:t>
            </a:r>
            <a:r>
              <a:rPr lang="en-US" dirty="0"/>
              <a:t> DAS Holiday Gift Drive, Medicare Open Enrollment</a:t>
            </a:r>
          </a:p>
          <a:p>
            <a:r>
              <a:rPr lang="en-US" b="1" u="sng" dirty="0"/>
              <a:t>November:</a:t>
            </a:r>
            <a:r>
              <a:rPr lang="en-US" dirty="0"/>
              <a:t> National Adoption Awareness Month, National Family Caregivers Month, Clark’s Christmas Kids</a:t>
            </a:r>
          </a:p>
          <a:p>
            <a:r>
              <a:rPr lang="en-US" b="1" u="sng" dirty="0"/>
              <a:t>December:</a:t>
            </a:r>
            <a:r>
              <a:rPr lang="en-US" dirty="0"/>
              <a:t> Clark’s Christmas Kids continued</a:t>
            </a:r>
          </a:p>
        </p:txBody>
      </p:sp>
      <p:sp>
        <p:nvSpPr>
          <p:cNvPr id="4" name="Text Placeholder 3">
            <a:extLst>
              <a:ext uri="{FF2B5EF4-FFF2-40B4-BE49-F238E27FC236}">
                <a16:creationId xmlns:a16="http://schemas.microsoft.com/office/drawing/2014/main" id="{8BAC9E8F-C605-4B95-83B2-EDE917E6B307}"/>
              </a:ext>
            </a:extLst>
          </p:cNvPr>
          <p:cNvSpPr>
            <a:spLocks noGrp="1"/>
          </p:cNvSpPr>
          <p:nvPr>
            <p:ph type="body" sz="quarter" idx="10"/>
          </p:nvPr>
        </p:nvSpPr>
        <p:spPr/>
        <p:txBody>
          <a:bodyPr/>
          <a:lstStyle/>
          <a:p>
            <a:r>
              <a:rPr lang="en-US" dirty="0"/>
              <a:t>Office of Communications</a:t>
            </a:r>
          </a:p>
        </p:txBody>
      </p:sp>
      <p:sp>
        <p:nvSpPr>
          <p:cNvPr id="5" name="Date Placeholder 4">
            <a:extLst>
              <a:ext uri="{FF2B5EF4-FFF2-40B4-BE49-F238E27FC236}">
                <a16:creationId xmlns:a16="http://schemas.microsoft.com/office/drawing/2014/main" id="{CF8B7F3D-AE31-4049-9788-1CE09EA51F19}"/>
              </a:ext>
            </a:extLst>
          </p:cNvPr>
          <p:cNvSpPr>
            <a:spLocks noGrp="1"/>
          </p:cNvSpPr>
          <p:nvPr>
            <p:ph type="dt" sz="half" idx="11"/>
          </p:nvPr>
        </p:nvSpPr>
        <p:spPr/>
        <p:txBody>
          <a:bodyPr/>
          <a:lstStyle/>
          <a:p>
            <a:fld id="{680381CD-5519-6F4B-A70D-C0DB24136884}" type="datetime1">
              <a:rPr lang="en-US" smtClean="0"/>
              <a:pPr/>
              <a:t>3/8/2022</a:t>
            </a:fld>
            <a:endParaRPr lang="en-US" dirty="0"/>
          </a:p>
        </p:txBody>
      </p:sp>
    </p:spTree>
    <p:extLst>
      <p:ext uri="{BB962C8B-B14F-4D97-AF65-F5344CB8AC3E}">
        <p14:creationId xmlns:p14="http://schemas.microsoft.com/office/powerpoint/2010/main" val="1050352717"/>
      </p:ext>
    </p:extLst>
  </p:cSld>
  <p:clrMapOvr>
    <a:masterClrMapping/>
  </p:clrMapOvr>
</p:sld>
</file>

<file path=ppt/theme/theme1.xml><?xml version="1.0" encoding="utf-8"?>
<a:theme xmlns:a="http://schemas.openxmlformats.org/drawingml/2006/main" name="Office Theme">
  <a:themeElements>
    <a:clrScheme name="Custom 3">
      <a:dk1>
        <a:srgbClr val="000000"/>
      </a:dk1>
      <a:lt1>
        <a:srgbClr val="FFFFFF"/>
      </a:lt1>
      <a:dk2>
        <a:srgbClr val="44546A"/>
      </a:dk2>
      <a:lt2>
        <a:srgbClr val="E7E6E6"/>
      </a:lt2>
      <a:accent1>
        <a:srgbClr val="085959"/>
      </a:accent1>
      <a:accent2>
        <a:srgbClr val="4DADB0"/>
      </a:accent2>
      <a:accent3>
        <a:srgbClr val="D68119"/>
      </a:accent3>
      <a:accent4>
        <a:srgbClr val="A0CD4D"/>
      </a:accent4>
      <a:accent5>
        <a:srgbClr val="676898"/>
      </a:accent5>
      <a:accent6>
        <a:srgbClr val="A8D9E2"/>
      </a:accent6>
      <a:hlink>
        <a:srgbClr val="180BEB"/>
      </a:hlink>
      <a:folHlink>
        <a:srgbClr val="F6B22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2904</TotalTime>
  <Words>5500</Words>
  <Application>Microsoft Office PowerPoint</Application>
  <PresentationFormat>Widescreen</PresentationFormat>
  <Paragraphs>1413</Paragraphs>
  <Slides>74</Slides>
  <Notes>39</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74</vt:i4>
      </vt:variant>
    </vt:vector>
  </HeadingPairs>
  <TitlesOfParts>
    <vt:vector size="83" baseType="lpstr">
      <vt:lpstr>Arial</vt:lpstr>
      <vt:lpstr>Arial Black</vt:lpstr>
      <vt:lpstr>Arial Narrow</vt:lpstr>
      <vt:lpstr>Calibri</vt:lpstr>
      <vt:lpstr>Courier New</vt:lpstr>
      <vt:lpstr>ff-meta-web-pro</vt:lpstr>
      <vt:lpstr>Wingdings</vt:lpstr>
      <vt:lpstr>Office Theme</vt:lpstr>
      <vt:lpstr>Document</vt:lpstr>
      <vt:lpstr>State Advisory Board Meeting  March 8, 2022</vt:lpstr>
      <vt:lpstr>Welcome and Introductions</vt:lpstr>
      <vt:lpstr>PowerPoint Presentation</vt:lpstr>
      <vt:lpstr>Approval of January 11, 2022 Meeting Minutes</vt:lpstr>
      <vt:lpstr>Director’s Report </vt:lpstr>
      <vt:lpstr>2022 Observances</vt:lpstr>
      <vt:lpstr>Past</vt:lpstr>
      <vt:lpstr>Present</vt:lpstr>
      <vt:lpstr>Future</vt:lpstr>
      <vt:lpstr>Legislative Update  </vt:lpstr>
      <vt:lpstr>Child Welfare Update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Office of Family Independence Update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Human Resources Update </vt:lpstr>
      <vt:lpstr>PowerPoint Presentation</vt:lpstr>
      <vt:lpstr>FY22 DFCS Snapshot</vt:lpstr>
      <vt:lpstr>PowerPoint Presentation</vt:lpstr>
      <vt:lpstr>PowerPoint Presentation</vt:lpstr>
      <vt:lpstr>PowerPoint Presentation</vt:lpstr>
      <vt:lpstr>PowerPoint Presentation</vt:lpstr>
      <vt:lpstr>PowerPoint Presentation</vt:lpstr>
      <vt:lpstr>FY22 DFCS Snapshot - 337 </vt:lpstr>
      <vt:lpstr>FY22 DFCS Snapshot - 337 </vt:lpstr>
      <vt:lpstr>FY22 DFCS Snapshot - 337 </vt:lpstr>
      <vt:lpstr>Child Welfare - Vacancies</vt:lpstr>
      <vt:lpstr>Family Independence - Vacancies</vt:lpstr>
      <vt:lpstr> DFCS Time to Offer </vt:lpstr>
      <vt:lpstr>The Great Resignation</vt:lpstr>
      <vt:lpstr>Research</vt:lpstr>
      <vt:lpstr>DFCS Critical Jobs – Entry Salary</vt:lpstr>
      <vt:lpstr>Agency Actions </vt:lpstr>
      <vt:lpstr>Agency Actions…cont’d </vt:lpstr>
      <vt:lpstr>Agency Actions…cont’d</vt:lpstr>
      <vt:lpstr>Opportunities</vt:lpstr>
      <vt:lpstr>Engagement</vt:lpstr>
      <vt:lpstr>Engagement</vt:lpstr>
      <vt:lpstr>Contact Information</vt:lpstr>
      <vt:lpstr>Questions &amp;  Suggestions</vt:lpstr>
      <vt:lpstr>Georgia Food Industry Association</vt:lpstr>
      <vt:lpstr>2021 Annual Reports</vt:lpstr>
      <vt:lpstr>Assessment of Effectiveness</vt:lpstr>
      <vt:lpstr>Assessment of Effectiveness</vt:lpstr>
      <vt:lpstr>Needs for Improvement</vt:lpstr>
      <vt:lpstr>Needs for Improvement</vt:lpstr>
      <vt:lpstr>Needs for Improvement</vt:lpstr>
      <vt:lpstr>Board Recommendations</vt:lpstr>
      <vt:lpstr>Board Recommendations</vt:lpstr>
      <vt:lpstr>2022 DFCS State Advisory Board Calendar/Schedule</vt:lpstr>
      <vt:lpstr>Regional Reports</vt:lpstr>
      <vt:lpstr>Closing Remarks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Segars, Tahni</dc:creator>
  <cp:lastModifiedBy>McCullough, Emma</cp:lastModifiedBy>
  <cp:revision>185</cp:revision>
  <dcterms:created xsi:type="dcterms:W3CDTF">2016-07-11T18:12:18Z</dcterms:created>
  <dcterms:modified xsi:type="dcterms:W3CDTF">2022-03-08T17:46:42Z</dcterms:modified>
</cp:coreProperties>
</file>