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46" r:id="rId2"/>
  </p:sldMasterIdLst>
  <p:notesMasterIdLst>
    <p:notesMasterId r:id="rId47"/>
  </p:notesMasterIdLst>
  <p:sldIdLst>
    <p:sldId id="286" r:id="rId3"/>
    <p:sldId id="285" r:id="rId4"/>
    <p:sldId id="284" r:id="rId5"/>
    <p:sldId id="565" r:id="rId6"/>
    <p:sldId id="256" r:id="rId7"/>
    <p:sldId id="274" r:id="rId8"/>
    <p:sldId id="275" r:id="rId9"/>
    <p:sldId id="276" r:id="rId10"/>
    <p:sldId id="277" r:id="rId11"/>
    <p:sldId id="283" r:id="rId12"/>
    <p:sldId id="281" r:id="rId13"/>
    <p:sldId id="282" r:id="rId14"/>
    <p:sldId id="573" r:id="rId15"/>
    <p:sldId id="1108" r:id="rId16"/>
    <p:sldId id="1107" r:id="rId17"/>
    <p:sldId id="1105" r:id="rId18"/>
    <p:sldId id="271" r:id="rId19"/>
    <p:sldId id="273" r:id="rId20"/>
    <p:sldId id="272" r:id="rId21"/>
    <p:sldId id="267" r:id="rId22"/>
    <p:sldId id="1106" r:id="rId23"/>
    <p:sldId id="268" r:id="rId24"/>
    <p:sldId id="270" r:id="rId25"/>
    <p:sldId id="269" r:id="rId26"/>
    <p:sldId id="348" r:id="rId27"/>
    <p:sldId id="288" r:id="rId28"/>
    <p:sldId id="324" r:id="rId29"/>
    <p:sldId id="318" r:id="rId30"/>
    <p:sldId id="319" r:id="rId31"/>
    <p:sldId id="1110" r:id="rId32"/>
    <p:sldId id="568" r:id="rId33"/>
    <p:sldId id="1093" r:id="rId34"/>
    <p:sldId id="1094" r:id="rId35"/>
    <p:sldId id="263" r:id="rId36"/>
    <p:sldId id="1095" r:id="rId37"/>
    <p:sldId id="1096" r:id="rId38"/>
    <p:sldId id="1097" r:id="rId39"/>
    <p:sldId id="1098" r:id="rId40"/>
    <p:sldId id="1099" r:id="rId41"/>
    <p:sldId id="1100" r:id="rId42"/>
    <p:sldId id="1101" r:id="rId43"/>
    <p:sldId id="1102" r:id="rId44"/>
    <p:sldId id="334" r:id="rId45"/>
    <p:sldId id="331" r:id="rId46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nds, Shannon" initials="HS" lastIdx="11" clrIdx="0">
    <p:extLst>
      <p:ext uri="{19B8F6BF-5375-455C-9EA6-DF929625EA0E}">
        <p15:presenceInfo xmlns:p15="http://schemas.microsoft.com/office/powerpoint/2012/main" userId="Hinds, Shannon" providerId="None"/>
      </p:ext>
    </p:extLst>
  </p:cmAuthor>
  <p:cmAuthor id="2" name="Jones, Walter" initials="JW" lastIdx="1" clrIdx="1">
    <p:extLst>
      <p:ext uri="{19B8F6BF-5375-455C-9EA6-DF929625EA0E}">
        <p15:presenceInfo xmlns:p15="http://schemas.microsoft.com/office/powerpoint/2012/main" userId="Jones, Walter" providerId="None"/>
      </p:ext>
    </p:extLst>
  </p:cmAuthor>
  <p:cmAuthor id="3" name="Zeanah Intern" initials="ZI" lastIdx="2" clrIdx="2">
    <p:extLst>
      <p:ext uri="{19B8F6BF-5375-455C-9EA6-DF929625EA0E}">
        <p15:presenceInfo xmlns:p15="http://schemas.microsoft.com/office/powerpoint/2012/main" userId="Zeanah Inter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97E9CE7-1D41-4A54-B231-3548EB9683F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F2E195D-D296-482F-97A0-E8B95427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8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A0BC01F3-F991-485A-8650-C32CA8B2A92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916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3824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9CF8037D-CB2C-4299-9E2B-BDC0008FDD3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916">
                <a:defRPr/>
              </a:pPr>
              <a:t>31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06224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BC01F3-F991-485A-8650-C32CA8B2A927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101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9CF8037D-CB2C-4299-9E2B-BDC0008FDD3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916">
                <a:defRPr/>
              </a:pPr>
              <a:t>2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5124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9CF8037D-CB2C-4299-9E2B-BDC0008FDD3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916">
                <a:defRPr/>
              </a:pPr>
              <a:t>3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05694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9CF8037D-CB2C-4299-9E2B-BDC0008FDD35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916">
                <a:defRPr/>
              </a:pPr>
              <a:t>4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69272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2D8483-B31E-46F0-9E97-C9ADDDD263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440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F9CC-F061-4F23-8632-7454968C48E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59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F9CC-F061-4F23-8632-7454968C48E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64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F9CC-F061-4F23-8632-7454968C48E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86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F9CC-F061-4F23-8632-7454968C48E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9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553E2-1135-4C0D-94CD-A836DAD76E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A58128-6410-4366-8C86-324A55760B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47725-B9D7-41EE-A56A-3D5AAF27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771C7-3870-4D8F-B8F3-284AB7A36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143034-AA29-40B8-BC22-92459D07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24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7AE71-C04E-4355-947D-16C200911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46C3E6-550E-463E-A105-CABA77786F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CF205-065E-4906-888D-4E0B4C36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97897-A9D0-4E91-8B90-FC77D7B1C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56C38-3768-4107-8C94-AD85611E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56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6B2F70-8944-44D5-8689-3645FEA9E9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DC8CA6-EB42-4EF0-8BB7-3D53C6A4CA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25DA3-4B05-45C6-9968-E40610028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898B0-54A1-4AB7-9B64-5E2A6584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421EF-2076-4233-83EB-2501D8C2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202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403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B440797-9E79-4C5D-9808-811EB6F22462}"/>
              </a:ext>
            </a:extLst>
          </p:cNvPr>
          <p:cNvPicPr/>
          <p:nvPr userDrawn="1"/>
        </p:nvPicPr>
        <p:blipFill rotWithShape="1">
          <a:blip r:embed="rId3"/>
          <a:srcRect r="34391"/>
          <a:stretch/>
        </p:blipFill>
        <p:spPr bwMode="auto">
          <a:xfrm rot="10800000">
            <a:off x="0" y="4779"/>
            <a:ext cx="12191999" cy="68532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7D796F-D947-464C-8A45-C5AA56D35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8"/>
            <a:ext cx="10515600" cy="1129670"/>
          </a:xfrm>
        </p:spPr>
        <p:txBody>
          <a:bodyPr>
            <a:normAutofit/>
          </a:bodyPr>
          <a:lstStyle>
            <a:lvl1pPr>
              <a:defRPr sz="3500">
                <a:latin typeface="Nirmala UI" panose="020B0502040204020203" pitchFamily="34" charset="0"/>
                <a:cs typeface="Nirmala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0C0F08-64FC-4E46-ACEE-B5D45CC13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000">
                <a:latin typeface="Nirmala UI" panose="020B0502040204020203" pitchFamily="34" charset="0"/>
                <a:cs typeface="Nirmala UI" panose="020B0502040204020203" pitchFamily="34" charset="0"/>
              </a:defRPr>
            </a:lvl1pPr>
            <a:lvl2pPr>
              <a:defRPr sz="1800">
                <a:latin typeface="Nirmala UI" panose="020B0502040204020203" pitchFamily="34" charset="0"/>
                <a:cs typeface="Nirmala UI" panose="020B0502040204020203" pitchFamily="34" charset="0"/>
              </a:defRPr>
            </a:lvl2pPr>
            <a:lvl3pPr>
              <a:defRPr sz="1800">
                <a:latin typeface="Nirmala UI" panose="020B0502040204020203" pitchFamily="34" charset="0"/>
                <a:cs typeface="Nirmala UI" panose="020B0502040204020203" pitchFamily="34" charset="0"/>
              </a:defRPr>
            </a:lvl3pPr>
            <a:lvl4pPr>
              <a:defRPr sz="1800">
                <a:latin typeface="Nirmala UI" panose="020B0502040204020203" pitchFamily="34" charset="0"/>
                <a:cs typeface="Nirmala UI" panose="020B0502040204020203" pitchFamily="34" charset="0"/>
              </a:defRPr>
            </a:lvl4pPr>
            <a:lvl5pPr>
              <a:defRPr sz="1800">
                <a:latin typeface="Nirmala UI" panose="020B0502040204020203" pitchFamily="34" charset="0"/>
                <a:cs typeface="Nirmala UI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540B201-6C1D-4E9E-83D6-6E41137982D6}"/>
              </a:ext>
            </a:extLst>
          </p:cNvPr>
          <p:cNvSpPr txBox="1">
            <a:spLocks/>
          </p:cNvSpPr>
          <p:nvPr userDrawn="1"/>
        </p:nvSpPr>
        <p:spPr>
          <a:xfrm>
            <a:off x="11161181" y="6191881"/>
            <a:ext cx="770744" cy="49687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CABC59-3D87-4529-9FC5-928159CA2FE2}" type="slidenum">
              <a:rPr lang="en-US" sz="1400" smtClean="0">
                <a:solidFill>
                  <a:schemeClr val="bg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pPr/>
              <a:t>‹#›</a:t>
            </a:fld>
            <a:endParaRPr lang="en-US" sz="14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30A7AB-6D50-4267-93F8-6BEB32A4A6D8}"/>
              </a:ext>
            </a:extLst>
          </p:cNvPr>
          <p:cNvSpPr/>
          <p:nvPr userDrawn="1"/>
        </p:nvSpPr>
        <p:spPr>
          <a:xfrm>
            <a:off x="-1" y="556099"/>
            <a:ext cx="12245543" cy="120162"/>
          </a:xfrm>
          <a:prstGeom prst="rect">
            <a:avLst/>
          </a:prstGeom>
          <a:solidFill>
            <a:srgbClr val="262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9CCB378-844B-4F03-8304-DF1DF1F4B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7994" y="6246878"/>
            <a:ext cx="3635297" cy="568471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262262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1pPr>
          </a:lstStyle>
          <a:p>
            <a:r>
              <a:rPr lang="en-US" dirty="0">
                <a:sym typeface="Symbol" panose="05050102010706020507" pitchFamily="18" charset="2"/>
              </a:rPr>
              <a:t>www.ncwwi.org   Children’s Bureau   </a:t>
            </a:r>
            <a:endParaRPr lang="en-US" dirty="0"/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DAB8C5F3-BE35-4FE4-BEAF-DC8DBBCE6522}"/>
              </a:ext>
            </a:extLst>
          </p:cNvPr>
          <p:cNvSpPr txBox="1">
            <a:spLocks/>
          </p:cNvSpPr>
          <p:nvPr userDrawn="1"/>
        </p:nvSpPr>
        <p:spPr>
          <a:xfrm>
            <a:off x="10269845" y="6246878"/>
            <a:ext cx="1988616" cy="49687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EB3075DC-84F2-4DB2-869F-1475C681193D}" type="datetime4">
              <a:rPr lang="en-US" sz="1400" smtClean="0">
                <a:solidFill>
                  <a:srgbClr val="262262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pPr algn="l"/>
              <a:t>April 1, 2020</a:t>
            </a:fld>
            <a:endParaRPr lang="en-US" sz="1400" dirty="0">
              <a:solidFill>
                <a:srgbClr val="262262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C7B4031-299F-4854-AB3E-7236052A06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36" y="5878931"/>
            <a:ext cx="2486287" cy="8098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6343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23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31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046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13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78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9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1B4F5-976D-4AD4-99F8-00A808870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DE17A-92D0-47C4-BC73-AD5DBFEA4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16C59-EF55-4F5B-8BE1-88AED3B83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26794-C808-4964-AD54-48C025291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CC296-A5E5-4DD5-8118-830EB93AB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48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49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213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58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9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36CD0-66C1-45E1-9A38-9241232A6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B00CB-6A6E-4B4E-B29C-42055B413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CF8E2-CE9A-44F5-AFEE-C82D64222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656E2-B0A5-4E1F-89E4-922705856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8629DE-C126-4464-B995-EAC4E789B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9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3159-9E99-41C8-BD76-FFA89C30C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824D3-79A1-4D18-AD87-262F565B18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9EECF9-DC82-4791-87BD-CE1B1CA97C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2B338-E58B-4536-B853-DB0401B94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F5C3A7-73D8-4FCE-9462-7435C670F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357E53-3826-4BFB-8A32-1DBD1404F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29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5CD34-858E-42FB-BF5C-278D83FCA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969B98-B973-4ECA-A2F7-264C13463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AD7913-2A08-4743-82B7-C538BEB9B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9646CF-F16C-42F2-94A2-BB1CABA3FB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CF08CA-D709-4312-B064-3EF065B192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268892-94A3-4ADE-BE0F-53888173C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34B7B6-A12E-400E-BE1D-0EF1C4CD2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2CE13B-2C40-4E98-919A-5814909A6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89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0F4AD-53DD-4A80-A0BD-C967DBED4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962480-798E-4F38-BCD1-E1CC6673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6B82A5-2A87-4733-A106-BE0801F5F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B229F-5696-4FAC-B2E2-F5F6A110B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072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2A8DEA-B4EC-4F16-9E4A-305FC871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8C84F8-C6B4-40A9-ADEF-13AB925EC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1C2D0-9BC6-49C1-8178-257B80CC7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184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CEABB-26CF-4AB8-86FB-A11C35006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FE2C1-5F93-4554-B67B-4145D5D59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D6C82-D332-42E6-A842-B8E8C81E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F0AC6-83A3-4E03-AC1C-56A632A15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69137-04BC-457E-9EB6-1D7C05C01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A0E354-7F9F-472E-9461-47587ED6A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671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EC1C4-BB41-4E75-B123-0971C351C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EDDAB-4BC6-44EE-998E-902D0C09C2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8AD516-7F9D-4147-85D6-60840C5FF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9A42D1-EDA9-4D14-A0A4-E6B20B7C3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48C02-2963-4079-AA73-677988B3B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114066-39EF-483B-B2F6-E5DA6AFF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46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F245A2-3FCE-413A-A757-40FA8A9A8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A8508F-F049-425E-8D3C-8261A2EF60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F5C52-2DAE-4BF6-951A-EECDBE2A4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9495A-AC86-4DA0-9B95-04CF73B2BD92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878EB-8F1C-414F-B263-68817DAE8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CB3B8-8AE8-4457-9D7B-0F792B63C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62D63-6DE2-46E9-AE75-952879E173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08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5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2EB66-D8FB-2148-8B0A-8E83C70B6C7B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CC836-1C07-E141-9BFB-691395C8A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7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Tom.Rawlings@dhs.ga.go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etmespark.com/getting-the-most-out-of-your-consulting-partnerships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georgiacaa.org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hyperlink" Target="https://pixabay.com/en/question-board-chalk-school-1262378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6"/>
          <p:cNvSpPr txBox="1">
            <a:spLocks noChangeArrowheads="1"/>
          </p:cNvSpPr>
          <p:nvPr/>
        </p:nvSpPr>
        <p:spPr bwMode="auto">
          <a:xfrm>
            <a:off x="2697243" y="4007793"/>
            <a:ext cx="70507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State Advisory Board Meeting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January 14,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C2A879-9BE2-FA44-967D-211E21E797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179AC4-732D-4672-80E8-887B59764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513" y="1342797"/>
            <a:ext cx="2358190" cy="235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08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9DC41-A326-4F98-A079-C7DE6DE53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6373"/>
            <a:ext cx="10515600" cy="1442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500" dirty="0">
                <a:latin typeface="Arial" panose="020B0604020202020204" pitchFamily="34" charset="0"/>
                <a:cs typeface="Arial" panose="020B0604020202020204" pitchFamily="34" charset="0"/>
              </a:rPr>
              <a:t>Division Goals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17F390-AE1C-42E8-B7D9-21C409CDF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837" y="1938260"/>
            <a:ext cx="7606326" cy="465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15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georgia capital">
            <a:extLst>
              <a:ext uri="{FF2B5EF4-FFF2-40B4-BE49-F238E27FC236}">
                <a16:creationId xmlns:a16="http://schemas.microsoft.com/office/drawing/2014/main" id="{BF8C9E67-1449-4DE6-8D25-86FAA82F2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1890"/>
            <a:ext cx="12192000" cy="6276109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174EAE-3349-47B4-A276-5E855D1E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Legislative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97E98-2ADC-4DFB-8B49-641ADC082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Second Session of the 155 Georgia General Assembly begins on January 13</a:t>
            </a:r>
            <a:r>
              <a:rPr lang="en-US" b="1" baseline="300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</a:t>
            </a:r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 </a:t>
            </a:r>
          </a:p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Session lasts for 40 legislative days, Sine Die likely to occur in late March or early April.  </a:t>
            </a:r>
          </a:p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Legislative Day 28 is Crossover Day – The last day a bill can be passed on one chamber and sent to the next chamber.  2019 Crossover Day was March 7</a:t>
            </a:r>
            <a:r>
              <a:rPr lang="en-US" b="1" baseline="300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</a:t>
            </a:r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 </a:t>
            </a:r>
          </a:p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DFCS has a new Director of Legislative Affairs – Kevin Harris</a:t>
            </a:r>
          </a:p>
        </p:txBody>
      </p:sp>
    </p:spTree>
    <p:extLst>
      <p:ext uri="{BB962C8B-B14F-4D97-AF65-F5344CB8AC3E}">
        <p14:creationId xmlns:p14="http://schemas.microsoft.com/office/powerpoint/2010/main" val="138424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D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BDC797-A870-40CD-BE37-FACD8770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Potential 2020 Legislative Focus Areas</a:t>
            </a:r>
          </a:p>
        </p:txBody>
      </p:sp>
      <p:pic>
        <p:nvPicPr>
          <p:cNvPr id="2050" name="Picture 2" descr="Image result for georgia general assembly">
            <a:extLst>
              <a:ext uri="{FF2B5EF4-FFF2-40B4-BE49-F238E27FC236}">
                <a16:creationId xmlns:a16="http://schemas.microsoft.com/office/drawing/2014/main" id="{3C23339D-1BB1-4471-B51A-FE6AFC90C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5" r="1" b="3677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4ADAE-320E-49D8-B404-0F58E7912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9870" y="594151"/>
            <a:ext cx="4085181" cy="5942115"/>
          </a:xfrm>
        </p:spPr>
        <p:txBody>
          <a:bodyPr anchor="ctr">
            <a:normAutofit/>
          </a:bodyPr>
          <a:lstStyle/>
          <a:p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At this time, no finalized piece of legislation.  </a:t>
            </a:r>
          </a:p>
          <a:p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Significant priority for Governor Kemp who is a strong supporter of the Division and our efforts.   </a:t>
            </a:r>
          </a:p>
          <a:p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Initiatives to improve prior legislation and current statutes:</a:t>
            </a:r>
          </a:p>
          <a:p>
            <a:pPr lvl="1"/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Child Abuse Registry</a:t>
            </a:r>
          </a:p>
          <a:p>
            <a:pPr lvl="1"/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Alternatives to Foster Care</a:t>
            </a:r>
          </a:p>
          <a:p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Initiatives to improve the agency and better serve Georgians:   </a:t>
            </a:r>
          </a:p>
          <a:p>
            <a:pPr lvl="1"/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Analysis of the Division’s substantiations and their alignment with the Child Abuse Registry.  </a:t>
            </a:r>
          </a:p>
          <a:p>
            <a:pPr lvl="1"/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Considerations around executive agency collaboration and increasing efficiencies to prevent children from entering foster care.  </a:t>
            </a:r>
          </a:p>
          <a:p>
            <a:pPr lvl="1"/>
            <a:r>
              <a:rPr lang="en-US" sz="16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Attention given to how we achieve permanency for children in foster care and how this can occur in partnership with parents, relatives, and foster parents.  </a:t>
            </a:r>
          </a:p>
          <a:p>
            <a:pPr lvl="1"/>
            <a:endParaRPr lang="en-US" sz="1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268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8771B-5CF6-4A88-A8D1-795771F07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2871611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br>
              <a:rPr lang="en-US" sz="3600" b="1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600" b="1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me:</a:t>
            </a:r>
            <a:br>
              <a:rPr lang="en-US" sz="2800" b="1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 Rawlings, Division Director</a:t>
            </a:r>
            <a:br>
              <a:rPr lang="en-US" sz="2800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Tom.Rawlings@dhs.ga.gov</a:t>
            </a:r>
            <a:r>
              <a:rPr lang="en-US" sz="2800" dirty="0">
                <a:solidFill>
                  <a:srgbClr val="232B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dirty="0">
              <a:solidFill>
                <a:srgbClr val="232B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463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3BF12-A5C4-4BE3-8254-3C130FC46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4488" y="942621"/>
            <a:ext cx="10518422" cy="1507067"/>
          </a:xfrm>
        </p:spPr>
        <p:txBody>
          <a:bodyPr/>
          <a:lstStyle/>
          <a:p>
            <a:r>
              <a:rPr lang="en-US" dirty="0"/>
              <a:t>		Meet Jon Anderson and Mary Havick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F95BDC-5437-4627-82A6-0113AA10C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79" y="2573868"/>
            <a:ext cx="3932688" cy="415454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D926BD-22DF-4D2E-8F64-7113D1BDA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822" y="2573868"/>
            <a:ext cx="3474237" cy="41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84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E7443-2A7A-4C53-9C86-7B3D1C16C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222" y="1840088"/>
            <a:ext cx="9369778" cy="1588912"/>
          </a:xfrm>
        </p:spPr>
        <p:txBody>
          <a:bodyPr>
            <a:normAutofit/>
          </a:bodyPr>
          <a:lstStyle/>
          <a:p>
            <a:r>
              <a:rPr lang="en-US" sz="4400" b="1" dirty="0"/>
              <a:t>Overview of CSBG and LIHEAP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E24FDD-4C45-4DFD-A67D-69BAB72A7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04267"/>
            <a:ext cx="9144000" cy="151152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algn="l"/>
            <a:r>
              <a:rPr lang="en-US" sz="2000" dirty="0"/>
              <a:t>		</a:t>
            </a:r>
            <a:r>
              <a:rPr lang="en-US" sz="3200" dirty="0"/>
              <a:t>Cynthia Bryant, Unit Manager</a:t>
            </a:r>
          </a:p>
        </p:txBody>
      </p:sp>
    </p:spTree>
    <p:extLst>
      <p:ext uri="{BB962C8B-B14F-4D97-AF65-F5344CB8AC3E}">
        <p14:creationId xmlns:p14="http://schemas.microsoft.com/office/powerpoint/2010/main" val="1627256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5A1EE-42F4-4351-AA8A-C8B3B2D5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207" y="681037"/>
            <a:ext cx="11524553" cy="16049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 Black" panose="020B0A04020102020204" pitchFamily="34" charset="0"/>
                <a:cs typeface="Arial" panose="020B0604020202020204" pitchFamily="34" charset="0"/>
              </a:rPr>
              <a:t>CSBG and </a:t>
            </a:r>
            <a:r>
              <a:rPr lang="en-US" b="1" dirty="0">
                <a:solidFill>
                  <a:srgbClr val="000000"/>
                </a:solidFill>
                <a:latin typeface="Arial Black" charset="0"/>
                <a:cs typeface="Arial" panose="020B0604020202020204" pitchFamily="34" charset="0"/>
              </a:rPr>
              <a:t>LIHEAP State Office Staff</a:t>
            </a:r>
            <a:br>
              <a:rPr lang="en-US" b="1" dirty="0">
                <a:solidFill>
                  <a:srgbClr val="000000"/>
                </a:solidFill>
                <a:latin typeface="Arial Black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rgbClr val="000000"/>
                </a:solidFill>
                <a:latin typeface="Arial Black" charset="0"/>
                <a:cs typeface="Arial" panose="020B0604020202020204" pitchFamily="34" charset="0"/>
              </a:rPr>
              <a:t>Jon Anderson, Chief Deputy Division Director</a:t>
            </a:r>
            <a:br>
              <a:rPr lang="en-US" sz="4000" b="1" dirty="0">
                <a:solidFill>
                  <a:srgbClr val="000000"/>
                </a:solidFill>
                <a:latin typeface="Arial Black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rgbClr val="000000"/>
                </a:solidFill>
                <a:latin typeface="Arial Black" charset="0"/>
                <a:cs typeface="Arial" panose="020B0604020202020204" pitchFamily="34" charset="0"/>
              </a:rPr>
              <a:t>Carla Fairley, Assist. Deputy Division Director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E8E6017-E310-40CD-A050-099F62944A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207" y="2855127"/>
            <a:ext cx="1499746" cy="274953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7E8CB9D-4366-48C7-B2C0-A7C1607260E5}"/>
              </a:ext>
            </a:extLst>
          </p:cNvPr>
          <p:cNvGrpSpPr/>
          <p:nvPr/>
        </p:nvGrpSpPr>
        <p:grpSpPr>
          <a:xfrm>
            <a:off x="1903809" y="2859742"/>
            <a:ext cx="1495902" cy="2744919"/>
            <a:chOff x="1630232" y="1053095"/>
            <a:chExt cx="1495902" cy="274491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A322CB7-3C7D-497B-A216-F4007F610E6E}"/>
                </a:ext>
              </a:extLst>
            </p:cNvPr>
            <p:cNvSpPr/>
            <p:nvPr/>
          </p:nvSpPr>
          <p:spPr>
            <a:xfrm>
              <a:off x="1630232" y="105309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DB2FBA6F-91F0-4FCF-996B-14513C85554D}"/>
                </a:ext>
              </a:extLst>
            </p:cNvPr>
            <p:cNvSpPr txBox="1"/>
            <p:nvPr/>
          </p:nvSpPr>
          <p:spPr>
            <a:xfrm>
              <a:off x="1674045" y="109690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Davina Chester, Program Budget Manager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4833549-C840-477D-92E7-DE309975B518}"/>
              </a:ext>
            </a:extLst>
          </p:cNvPr>
          <p:cNvGrpSpPr/>
          <p:nvPr/>
        </p:nvGrpSpPr>
        <p:grpSpPr>
          <a:xfrm>
            <a:off x="3595939" y="2857434"/>
            <a:ext cx="1495902" cy="2744919"/>
            <a:chOff x="3251790" y="1053095"/>
            <a:chExt cx="1495902" cy="274491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1F067C0-0E39-4F49-95DD-F9F76C39DAF8}"/>
                </a:ext>
              </a:extLst>
            </p:cNvPr>
            <p:cNvSpPr/>
            <p:nvPr/>
          </p:nvSpPr>
          <p:spPr>
            <a:xfrm>
              <a:off x="3251790" y="105309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42F5B9F6-AA34-4E64-8C1D-EB7734A61270}"/>
                </a:ext>
              </a:extLst>
            </p:cNvPr>
            <p:cNvSpPr txBox="1"/>
            <p:nvPr/>
          </p:nvSpPr>
          <p:spPr>
            <a:xfrm>
              <a:off x="3295603" y="109690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Audrea Cox, Program Contract Manager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40A0E87-BFD0-41E5-85BC-BF471F8FE0B5}"/>
              </a:ext>
            </a:extLst>
          </p:cNvPr>
          <p:cNvGrpSpPr/>
          <p:nvPr/>
        </p:nvGrpSpPr>
        <p:grpSpPr>
          <a:xfrm>
            <a:off x="5258271" y="2874982"/>
            <a:ext cx="1495902" cy="2744919"/>
            <a:chOff x="4873349" y="1053095"/>
            <a:chExt cx="1495902" cy="274491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15FA15A-5D0B-4857-B885-7891CA6FA366}"/>
                </a:ext>
              </a:extLst>
            </p:cNvPr>
            <p:cNvSpPr/>
            <p:nvPr/>
          </p:nvSpPr>
          <p:spPr>
            <a:xfrm>
              <a:off x="4873349" y="105309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6FB94BCC-2D72-4019-859B-8EBCCE954C58}"/>
                </a:ext>
              </a:extLst>
            </p:cNvPr>
            <p:cNvSpPr txBox="1"/>
            <p:nvPr/>
          </p:nvSpPr>
          <p:spPr>
            <a:xfrm>
              <a:off x="4917162" y="109690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Joi Greene, Program Manager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FDDFF4F-CC6F-4553-A7E7-5FB53847D92F}"/>
              </a:ext>
            </a:extLst>
          </p:cNvPr>
          <p:cNvGrpSpPr/>
          <p:nvPr/>
        </p:nvGrpSpPr>
        <p:grpSpPr>
          <a:xfrm>
            <a:off x="6917004" y="2874982"/>
            <a:ext cx="1495902" cy="2744919"/>
            <a:chOff x="6494908" y="1053095"/>
            <a:chExt cx="1495902" cy="274491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1DB849C-7EFF-4EF0-94B5-25E704CA9FEF}"/>
                </a:ext>
              </a:extLst>
            </p:cNvPr>
            <p:cNvSpPr/>
            <p:nvPr/>
          </p:nvSpPr>
          <p:spPr>
            <a:xfrm>
              <a:off x="6494908" y="105309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6" name="Rectangle: Rounded Corners 4">
              <a:extLst>
                <a:ext uri="{FF2B5EF4-FFF2-40B4-BE49-F238E27FC236}">
                  <a16:creationId xmlns:a16="http://schemas.microsoft.com/office/drawing/2014/main" id="{7CB8C6BD-132C-49C5-AF86-21B8A6308769}"/>
                </a:ext>
              </a:extLst>
            </p:cNvPr>
            <p:cNvSpPr txBox="1"/>
            <p:nvPr/>
          </p:nvSpPr>
          <p:spPr>
            <a:xfrm>
              <a:off x="6538721" y="109690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Jerry Battle, Program Manager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E20A754-A73E-4EDD-825B-7E44E22660E8}"/>
              </a:ext>
            </a:extLst>
          </p:cNvPr>
          <p:cNvGrpSpPr/>
          <p:nvPr/>
        </p:nvGrpSpPr>
        <p:grpSpPr>
          <a:xfrm>
            <a:off x="8565321" y="2874982"/>
            <a:ext cx="1495902" cy="2744919"/>
            <a:chOff x="8158890" y="1053455"/>
            <a:chExt cx="1495902" cy="2744919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B48335E-B9E1-47A9-8380-69498D2D57F0}"/>
                </a:ext>
              </a:extLst>
            </p:cNvPr>
            <p:cNvSpPr/>
            <p:nvPr/>
          </p:nvSpPr>
          <p:spPr>
            <a:xfrm>
              <a:off x="8158890" y="105345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9" name="Rectangle: Rounded Corners 4">
              <a:extLst>
                <a:ext uri="{FF2B5EF4-FFF2-40B4-BE49-F238E27FC236}">
                  <a16:creationId xmlns:a16="http://schemas.microsoft.com/office/drawing/2014/main" id="{BE3764C9-0B90-48EA-98DD-57CA468A5696}"/>
                </a:ext>
              </a:extLst>
            </p:cNvPr>
            <p:cNvSpPr txBox="1"/>
            <p:nvPr/>
          </p:nvSpPr>
          <p:spPr>
            <a:xfrm>
              <a:off x="8202703" y="109726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Yolanda Neals, Program Manager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F73083A-8423-42A3-A2DE-82AC40DC0543}"/>
              </a:ext>
            </a:extLst>
          </p:cNvPr>
          <p:cNvGrpSpPr/>
          <p:nvPr/>
        </p:nvGrpSpPr>
        <p:grpSpPr>
          <a:xfrm>
            <a:off x="10194079" y="2890222"/>
            <a:ext cx="1858076" cy="2744919"/>
            <a:chOff x="9746699" y="1053455"/>
            <a:chExt cx="1495902" cy="274491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5126F9C-F7E7-43B8-A49C-7CB319F2C56A}"/>
                </a:ext>
              </a:extLst>
            </p:cNvPr>
            <p:cNvSpPr/>
            <p:nvPr/>
          </p:nvSpPr>
          <p:spPr>
            <a:xfrm>
              <a:off x="9746699" y="1053455"/>
              <a:ext cx="1495902" cy="2744919"/>
            </a:xfrm>
            <a:prstGeom prst="roundRect">
              <a:avLst>
                <a:gd name="adj" fmla="val 10000"/>
              </a:avLst>
            </a:prstGeom>
            <a:solidFill>
              <a:srgbClr val="0859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22" name="Rectangle: Rounded Corners 4">
              <a:extLst>
                <a:ext uri="{FF2B5EF4-FFF2-40B4-BE49-F238E27FC236}">
                  <a16:creationId xmlns:a16="http://schemas.microsoft.com/office/drawing/2014/main" id="{4B5F2C81-FB5C-4E9D-831B-55A1EC733A77}"/>
                </a:ext>
              </a:extLst>
            </p:cNvPr>
            <p:cNvSpPr txBox="1"/>
            <p:nvPr/>
          </p:nvSpPr>
          <p:spPr>
            <a:xfrm>
              <a:off x="9790512" y="1097268"/>
              <a:ext cx="1408276" cy="26572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Jackqueline Williams, Admin Assistant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4307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6B058-A77B-4FBA-8D84-C8053B765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rial Black" charset="0"/>
                <a:ea typeface="Times New Roman" panose="02020603050405020304" pitchFamily="18" charset="0"/>
                <a:cs typeface="Arial" panose="020B0604020202020204" pitchFamily="34" charset="0"/>
              </a:rPr>
              <a:t>Low Income Home Energy Assistance Program (LIHEAP)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1D1D-F5AD-473C-8993-274F3288D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1825624"/>
            <a:ext cx="11597640" cy="4590415"/>
          </a:xfrm>
        </p:spPr>
        <p:txBody>
          <a:bodyPr/>
          <a:lstStyle/>
          <a:p>
            <a:pPr marL="285750" lvl="0" indent="-285750"/>
            <a:r>
              <a:rPr lang="en-US" b="1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Purpose: </a:t>
            </a:r>
            <a:r>
              <a:rPr lang="en-US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To assist low income households particularly those with lowest incomes who use a high proportion of their income for energy needs</a:t>
            </a:r>
          </a:p>
          <a:p>
            <a:pPr marL="285750" lvl="0" indent="-285750"/>
            <a:endParaRPr lang="en-US" dirty="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b="1" dirty="0">
                <a:latin typeface="Arial" pitchFamily="34" charset="0"/>
                <a:cs typeface="Arial" pitchFamily="34" charset="0"/>
              </a:rPr>
              <a:t>Payments:</a:t>
            </a:r>
            <a:r>
              <a:rPr lang="en-US" dirty="0">
                <a:latin typeface="Arial" pitchFamily="34" charset="0"/>
                <a:cs typeface="Arial" pitchFamily="34" charset="0"/>
              </a:rPr>
              <a:t> Issued to energy vendors on behalf of households </a:t>
            </a:r>
          </a:p>
          <a:p>
            <a:pPr lvl="1">
              <a:lnSpc>
                <a:spcPct val="8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One-time payment per category averaging 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$ 338.57</a:t>
            </a:r>
          </a:p>
          <a:p>
            <a:pPr marL="285750" lvl="0" indent="-285750"/>
            <a:endParaRPr lang="en-US" b="1" dirty="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  <a:p>
            <a:pPr marL="285750" lvl="0" indent="-285750"/>
            <a:r>
              <a:rPr lang="en-US" b="1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Counties Served</a:t>
            </a:r>
            <a:r>
              <a:rPr lang="en-US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: All 159 Counties are served through19 Community Action Agencies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686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191CD-312B-44CD-B4EC-07C3B67F4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LIHEAP Eligibility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24BB3-A0D1-45C5-9B97-5BB2D6009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Households  must be responsible for paying the cost of energy for the primary home heating source directly to the utility company ( bill does not have to be in the applicant's name)</a:t>
            </a:r>
          </a:p>
          <a:p>
            <a:pPr marL="0" lv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Household applicant must be a US citizen or a legally admitted immigrant</a:t>
            </a:r>
          </a:p>
          <a:p>
            <a:pPr lv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Total Federal FY 2019 funding was $76,516,601.00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693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2D044-FAEC-4B2D-BCB3-78438E592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Basic Eligibility Requirements for LIHEAP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1EA94-B177-42B5-815D-97E981A35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Income at or below 60% of the state median income level for Georgia.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pPr lvl="2"/>
            <a:r>
              <a:rPr lang="en-US" dirty="0"/>
              <a:t>One-Person Household </a:t>
            </a:r>
            <a:r>
              <a:rPr lang="en-US" b="1" i="1" dirty="0"/>
              <a:t>		</a:t>
            </a:r>
            <a:r>
              <a:rPr lang="en-US" dirty="0"/>
              <a:t>$23,776</a:t>
            </a:r>
          </a:p>
          <a:p>
            <a:pPr lvl="2"/>
            <a:r>
              <a:rPr lang="en-US" dirty="0"/>
              <a:t>Two-Person Household 		$31,092 </a:t>
            </a:r>
          </a:p>
          <a:p>
            <a:pPr lvl="2"/>
            <a:r>
              <a:rPr lang="en-US" dirty="0"/>
              <a:t>Three-Person Household 	$38,408 </a:t>
            </a:r>
          </a:p>
          <a:p>
            <a:pPr lvl="2"/>
            <a:r>
              <a:rPr lang="en-US" dirty="0"/>
              <a:t>Four-Person Household 		$45,724</a:t>
            </a:r>
          </a:p>
          <a:p>
            <a:pPr lvl="2"/>
            <a:r>
              <a:rPr lang="en-US" dirty="0"/>
              <a:t>Five-Person Household 		$53,040 </a:t>
            </a:r>
          </a:p>
          <a:p>
            <a:pPr lvl="2"/>
            <a:r>
              <a:rPr lang="en-US" dirty="0"/>
              <a:t>Six-Person Household 		$60,356</a:t>
            </a:r>
          </a:p>
          <a:p>
            <a:pPr lvl="2"/>
            <a:r>
              <a:rPr lang="en-US" dirty="0"/>
              <a:t>Seven-Person Household 	$61,727 </a:t>
            </a:r>
          </a:p>
          <a:p>
            <a:pPr lvl="2"/>
            <a:r>
              <a:rPr lang="en-US" dirty="0"/>
              <a:t>Eight-Person Household 	$63,099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sz="1200" dirty="0"/>
          </a:p>
          <a:p>
            <a:pPr marL="914400" lvl="2" indent="0">
              <a:buNone/>
            </a:pPr>
            <a:r>
              <a:rPr lang="en-US" b="1" dirty="0"/>
              <a:t>For each additional member add $1,372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0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3799" y="3259911"/>
            <a:ext cx="8240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Welcome and Introductions </a:t>
            </a:r>
          </a:p>
        </p:txBody>
      </p:sp>
    </p:spTree>
    <p:extLst>
      <p:ext uri="{BB962C8B-B14F-4D97-AF65-F5344CB8AC3E}">
        <p14:creationId xmlns:p14="http://schemas.microsoft.com/office/powerpoint/2010/main" val="5699365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B1EAF-5693-4749-8944-D7203AB36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04352"/>
          </a:xfrm>
        </p:spPr>
        <p:txBody>
          <a:bodyPr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Community Services Block Grant </a:t>
            </a: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7BFBB-6925-4C21-A93E-B0612FF1E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0" y="1432560"/>
            <a:ext cx="10881360" cy="4744403"/>
          </a:xfrm>
        </p:spPr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en-US" sz="3200" b="1" dirty="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purpose of the Community Services Block Grant is to allow states to provide core funding to local agencies to reduce poverty, revitalize low-income communities and to empower low-income families to become self-sufficient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Each eligible entity will conduct a Community Needs Assessment in their service delivery area to determine the needs of the community</a:t>
            </a:r>
          </a:p>
          <a:p>
            <a:pPr marL="0" lvl="0" indent="0" algn="ctr">
              <a:buNone/>
            </a:pPr>
            <a:endParaRPr lang="en-US" b="1" dirty="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562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98BF-A24B-4875-8070-7E4A0C6C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CSBG Basic Eligibility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92A85-0D34-4603-A038-4B802E070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Citizen or legally-admitted immigrant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Households with incomes at or below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125% of the federal poverty level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Eligibility for a Family/individual is determined for a 12 month fiscal year period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Each agency has a different variety of services depending on the needs and resources in their area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903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983EF-456E-4B67-B145-51081BA5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br>
              <a:rPr lang="en-US" sz="3600" b="1" dirty="0">
                <a:solidFill>
                  <a:srgbClr val="000000"/>
                </a:solidFill>
                <a:latin typeface="Arial Black" charset="0"/>
              </a:rPr>
            </a:b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Community Services Block Grant  (CSBG)</a:t>
            </a:r>
            <a:b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CD96E-0DF0-4BB1-B283-251EC9967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9799"/>
            <a:ext cx="10515600" cy="39671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Funding supports a wide range of services to help reduce the causes and conditions of poverty</a:t>
            </a:r>
          </a:p>
          <a:p>
            <a:pPr marL="285750" indent="-285750"/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Total Federal FY 2019 funding was $19,237,857.00 </a:t>
            </a:r>
          </a:p>
          <a:p>
            <a:pPr marL="285750" indent="-285750"/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4" name="Picture 3" descr="A close up of a toy&#10;&#10;Description automatically generated">
            <a:extLst>
              <a:ext uri="{FF2B5EF4-FFF2-40B4-BE49-F238E27FC236}">
                <a16:creationId xmlns:a16="http://schemas.microsoft.com/office/drawing/2014/main" id="{FC839291-ABED-4548-893D-B49E6AAA9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93331" y="4640690"/>
            <a:ext cx="4080970" cy="185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54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F31F-993A-4FD3-8C23-6D4CDBADA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681037"/>
            <a:ext cx="11567160" cy="11445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000000"/>
                </a:solidFill>
                <a:latin typeface="Arial Black" charset="0"/>
              </a:rPr>
              <a:t>Thank You for Helping Provide Home Heating to Georgia's Low-Income Families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FE0ED-EB8E-45F7-BFD4-BE7333429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" y="2087879"/>
            <a:ext cx="5379720" cy="4770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19 Community Action Agencies </a:t>
            </a:r>
          </a:p>
          <a:p>
            <a:pPr marL="0" indent="0">
              <a:buNone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3 County Governments </a:t>
            </a:r>
          </a:p>
          <a:p>
            <a:pPr marL="0" indent="0">
              <a:buNone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Serving all 159 Counties in the State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Georgia Community Action Association </a:t>
            </a:r>
            <a:r>
              <a:rPr lang="en-US" dirty="0">
                <a:hlinkClick r:id="rId2"/>
              </a:rPr>
              <a:t>https://www.georgiacaa.org/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2" descr="http://www.georgiacaa.org/images/gcaa_map.png">
            <a:extLst>
              <a:ext uri="{FF2B5EF4-FFF2-40B4-BE49-F238E27FC236}">
                <a16:creationId xmlns:a16="http://schemas.microsoft.com/office/drawing/2014/main" id="{F680E61D-CC5B-4211-B6DF-5E973FEF5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639" y="1825625"/>
            <a:ext cx="4153093" cy="488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94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7C0CF-2C49-4FF5-A12A-C72705A80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lang="en-US" sz="2800" b="1" dirty="0">
                <a:solidFill>
                  <a:srgbClr val="000000"/>
                </a:solidFill>
                <a:latin typeface="Arial Black" charset="0"/>
              </a:rPr>
            </a:br>
            <a:endParaRPr lang="en-US" sz="3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26CDD-B35A-4369-A397-7695CBBAB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r>
              <a:rPr lang="en-US" dirty="0"/>
              <a:t>      </a:t>
            </a:r>
          </a:p>
        </p:txBody>
      </p:sp>
      <p:pic>
        <p:nvPicPr>
          <p:cNvPr id="4" name="Picture 2" descr="Image result for Home heating low-income familes">
            <a:extLst>
              <a:ext uri="{FF2B5EF4-FFF2-40B4-BE49-F238E27FC236}">
                <a16:creationId xmlns:a16="http://schemas.microsoft.com/office/drawing/2014/main" id="{EBCBB29D-D431-4E5F-831E-954745C2C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355" y="1925832"/>
            <a:ext cx="4918045" cy="293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Home heating">
            <a:extLst>
              <a:ext uri="{FF2B5EF4-FFF2-40B4-BE49-F238E27FC236}">
                <a16:creationId xmlns:a16="http://schemas.microsoft.com/office/drawing/2014/main" id="{7055BD3F-B390-4CE0-B803-B37CAAC3AA8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97" y="2048591"/>
            <a:ext cx="2651784" cy="1868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 result for Home heating">
            <a:extLst>
              <a:ext uri="{FF2B5EF4-FFF2-40B4-BE49-F238E27FC236}">
                <a16:creationId xmlns:a16="http://schemas.microsoft.com/office/drawing/2014/main" id="{41361DF3-7B33-420F-BAF5-A928B2A1204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122" y="2209798"/>
            <a:ext cx="3247678" cy="1615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age result for Home heating families">
            <a:extLst>
              <a:ext uri="{FF2B5EF4-FFF2-40B4-BE49-F238E27FC236}">
                <a16:creationId xmlns:a16="http://schemas.microsoft.com/office/drawing/2014/main" id="{82CE4318-C69A-4DD6-A3F4-0703C013315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48" y="3917001"/>
            <a:ext cx="3905730" cy="1463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age result for Energy">
            <a:extLst>
              <a:ext uri="{FF2B5EF4-FFF2-40B4-BE49-F238E27FC236}">
                <a16:creationId xmlns:a16="http://schemas.microsoft.com/office/drawing/2014/main" id="{51E6F693-302D-463C-8D72-EB995DEEF59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97" y="4132654"/>
            <a:ext cx="2286000" cy="1530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Home heating low-income families">
            <a:extLst>
              <a:ext uri="{FF2B5EF4-FFF2-40B4-BE49-F238E27FC236}">
                <a16:creationId xmlns:a16="http://schemas.microsoft.com/office/drawing/2014/main" id="{DC2C873E-B5B4-4C37-8C91-27738C6DD16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49" y="4830283"/>
            <a:ext cx="3189361" cy="197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Home heating low-income familes">
            <a:extLst>
              <a:ext uri="{FF2B5EF4-FFF2-40B4-BE49-F238E27FC236}">
                <a16:creationId xmlns:a16="http://schemas.microsoft.com/office/drawing/2014/main" id="{23987C9C-F0E1-4A17-B3E7-8E97E670DD4A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03" y="5818883"/>
            <a:ext cx="2286000" cy="98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age result for Home heating">
            <a:extLst>
              <a:ext uri="{FF2B5EF4-FFF2-40B4-BE49-F238E27FC236}">
                <a16:creationId xmlns:a16="http://schemas.microsoft.com/office/drawing/2014/main" id="{A8EE1B12-D282-4F46-AE7A-A96F0789D8B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31" y="5759288"/>
            <a:ext cx="2212176" cy="1048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Image result for Home heating">
            <a:extLst>
              <a:ext uri="{FF2B5EF4-FFF2-40B4-BE49-F238E27FC236}">
                <a16:creationId xmlns:a16="http://schemas.microsoft.com/office/drawing/2014/main" id="{E9C9F8F4-81E9-4945-8E60-119FA20C7FED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907" y="5343781"/>
            <a:ext cx="3457103" cy="1415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47F4D7-03D9-4836-AE7A-754307D17B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065868" y="746707"/>
            <a:ext cx="7450666" cy="129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68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E7443-2A7A-4C53-9C86-7B3D1C16C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b="1" dirty="0"/>
              <a:t>Comprehensive Organizational Health Assessment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E24FDD-4C45-4DFD-A67D-69BAB72A7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35705"/>
            <a:ext cx="9144000" cy="3080084"/>
          </a:xfrm>
        </p:spPr>
        <p:txBody>
          <a:bodyPr>
            <a:normAutofit/>
          </a:bodyPr>
          <a:lstStyle/>
          <a:p>
            <a:r>
              <a:rPr lang="en-US" sz="2800" dirty="0"/>
              <a:t>Overview of Findings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l"/>
            <a:r>
              <a:rPr lang="en-US" sz="2000" dirty="0"/>
              <a:t>Presentation to the DFCS Advisory Board</a:t>
            </a:r>
          </a:p>
          <a:p>
            <a:pPr algn="l"/>
            <a:r>
              <a:rPr lang="en-US" sz="2000" dirty="0"/>
              <a:t>January 14, 2020</a:t>
            </a:r>
          </a:p>
          <a:p>
            <a:pPr algn="l"/>
            <a:r>
              <a:rPr lang="en-US" sz="2000" dirty="0"/>
              <a:t>Presented by Lee Biggar, Senior Director of Knowledge Management</a:t>
            </a:r>
          </a:p>
        </p:txBody>
      </p:sp>
    </p:spTree>
    <p:extLst>
      <p:ext uri="{BB962C8B-B14F-4D97-AF65-F5344CB8AC3E}">
        <p14:creationId xmlns:p14="http://schemas.microsoft.com/office/powerpoint/2010/main" val="2582292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4DA2C61-5007-413E-8944-458CCC3AD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8"/>
            <a:ext cx="3552930" cy="2222936"/>
          </a:xfrm>
        </p:spPr>
        <p:txBody>
          <a:bodyPr/>
          <a:lstStyle/>
          <a:p>
            <a:r>
              <a:rPr lang="en-US" b="1" dirty="0"/>
              <a:t>Workforce Development Framework (WDF)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13378C-DD92-4E69-9A4E-81663C3646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2" b="32762"/>
          <a:stretch/>
        </p:blipFill>
        <p:spPr>
          <a:xfrm>
            <a:off x="3740735" y="1066422"/>
            <a:ext cx="7043155" cy="52951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15483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3068E-E95C-4AFF-A00C-50BC1F3E3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619" y="867942"/>
            <a:ext cx="10515600" cy="1129670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NCWWI Evaluation Team conducted a Comprehensive Organizational Health Assessment (COHA) of DFCS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AF6A0-9DCA-46EF-91F5-D1B2AA10FD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97612"/>
            <a:ext cx="10515600" cy="395204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8DC63F"/>
                </a:solidFill>
                <a:latin typeface="Nirmala UI"/>
                <a:cs typeface="Nirmala UI"/>
              </a:rPr>
              <a:t>Purpose:</a:t>
            </a:r>
          </a:p>
          <a:p>
            <a:pPr marL="1028700" lvl="1" indent="-342900"/>
            <a:r>
              <a:rPr lang="en-US" sz="2800" dirty="0">
                <a:latin typeface="Nirmala UI"/>
                <a:cs typeface="Nirmala UI"/>
              </a:rPr>
              <a:t>Identify workforce strengths and challenges</a:t>
            </a:r>
          </a:p>
          <a:p>
            <a:pPr marL="1028700" lvl="1" indent="-342900"/>
            <a:r>
              <a:rPr lang="en-US" sz="2800" dirty="0">
                <a:latin typeface="Nirmala UI"/>
                <a:cs typeface="Nirmala UI"/>
              </a:rPr>
              <a:t>Inform selection of workforce-related strategies or initiatives</a:t>
            </a:r>
          </a:p>
          <a:p>
            <a:pPr marL="1028700" lvl="1" indent="-342900"/>
            <a:r>
              <a:rPr lang="en-US" sz="2800" dirty="0">
                <a:latin typeface="Nirmala UI"/>
                <a:cs typeface="Nirmala UI"/>
              </a:rPr>
              <a:t>Allow us to look at change over time</a:t>
            </a:r>
          </a:p>
          <a:p>
            <a:pPr marL="1028700" lvl="1" indent="-342900"/>
            <a:endParaRPr lang="en-US" sz="2400" dirty="0">
              <a:latin typeface="Nirmala UI"/>
              <a:cs typeface="Nirmala U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5289"/>
                </a:solidFill>
                <a:latin typeface="Nirmala UI"/>
                <a:cs typeface="Nirmala UI"/>
              </a:rPr>
              <a:t>Complements the Workforce Development Framework (WDF)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1F3933-7DB7-4372-95F5-22C8F9DB9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sym typeface="Symbol" panose="05050102010706020507" pitchFamily="18" charset="2"/>
              </a:rPr>
              <a:t>www.ncwwi.org   Children’s Bureau  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342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53E67-E4D4-4B79-A734-D5C7E7CB8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Summary: Areas of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4BCB7-CEFE-4CE0-A364-42518DE64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0412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>
                <a:solidFill>
                  <a:srgbClr val="8DC63F"/>
                </a:solidFill>
              </a:rPr>
              <a:t>committed and passionate workforce </a:t>
            </a:r>
            <a:r>
              <a:rPr lang="en-US" sz="2400" dirty="0"/>
              <a:t>that wants to serve their communities in a culturally-responsive and holistic way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An increased effort by leadership to </a:t>
            </a:r>
            <a:r>
              <a:rPr lang="en-US" sz="2400" b="1" dirty="0">
                <a:solidFill>
                  <a:srgbClr val="8DC63F"/>
                </a:solidFill>
              </a:rPr>
              <a:t>engage staff </a:t>
            </a:r>
            <a:r>
              <a:rPr lang="en-US" sz="2400" dirty="0"/>
              <a:t>and shift the agency away from a culture of fear toward prioritizing the well-being and growth of the workforce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The active </a:t>
            </a:r>
            <a:r>
              <a:rPr lang="en-US" sz="2400" b="1" dirty="0">
                <a:solidFill>
                  <a:srgbClr val="8DC63F"/>
                </a:solidFill>
              </a:rPr>
              <a:t>engagement of community partners, youth, and parents </a:t>
            </a:r>
            <a:r>
              <a:rPr lang="en-US" sz="2400" dirty="0"/>
              <a:t>to build a network of care for Georgia’s children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4D0EC-97C8-49E9-B409-D50EA55F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sym typeface="Symbol" panose="05050102010706020507" pitchFamily="18" charset="2"/>
              </a:rPr>
              <a:t>www.ncwwi.org   Children’s Bureau  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4607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3E431-F197-4970-B0C9-BD54F8560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Summary: Workforce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8F630-E7FB-400F-9FE8-FC9B91E9C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Lengthy and cumbersome </a:t>
            </a:r>
            <a:r>
              <a:rPr lang="en-US" sz="2400" b="1" dirty="0">
                <a:solidFill>
                  <a:srgbClr val="0396D3"/>
                </a:solidFill>
              </a:rPr>
              <a:t>recruitment, selection, and hiring</a:t>
            </a:r>
            <a:r>
              <a:rPr lang="en-US" sz="2400" dirty="0"/>
              <a:t> process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A need for </a:t>
            </a:r>
            <a:r>
              <a:rPr lang="en-US" sz="2400" b="1" dirty="0">
                <a:solidFill>
                  <a:srgbClr val="0396D3"/>
                </a:solidFill>
              </a:rPr>
              <a:t>training at all levels </a:t>
            </a:r>
            <a:r>
              <a:rPr lang="en-US" sz="2400" dirty="0"/>
              <a:t>that is more relevant to the work they do</a:t>
            </a:r>
          </a:p>
          <a:p>
            <a:pPr marL="1028700" lvl="1" indent="-342900"/>
            <a:r>
              <a:rPr lang="en-US" sz="2200" dirty="0"/>
              <a:t>A particular need for greater </a:t>
            </a:r>
            <a:r>
              <a:rPr lang="en-US" sz="2200" b="1" dirty="0">
                <a:solidFill>
                  <a:srgbClr val="0396D3"/>
                </a:solidFill>
              </a:rPr>
              <a:t>preparation of supervisors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High levels of </a:t>
            </a:r>
            <a:r>
              <a:rPr lang="en-US" sz="2400" b="1" dirty="0">
                <a:solidFill>
                  <a:srgbClr val="0396D3"/>
                </a:solidFill>
              </a:rPr>
              <a:t>time pressure, job stress, and work-related burnout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Heavy compliance-driven </a:t>
            </a:r>
            <a:r>
              <a:rPr lang="en-US" sz="2400" b="1" dirty="0">
                <a:solidFill>
                  <a:srgbClr val="0396D3"/>
                </a:solidFill>
              </a:rPr>
              <a:t>administrative burden </a:t>
            </a:r>
            <a:r>
              <a:rPr lang="en-US" sz="2400" dirty="0"/>
              <a:t>for casework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>
                <a:solidFill>
                  <a:srgbClr val="0396D3"/>
                </a:solidFill>
              </a:rPr>
              <a:t>complicated leadership structure </a:t>
            </a:r>
            <a:r>
              <a:rPr lang="en-US" sz="2400" dirty="0"/>
              <a:t>that hinders change management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Too many initiatives, resulting in confusion and </a:t>
            </a:r>
            <a:r>
              <a:rPr lang="en-US" sz="2400" b="1" dirty="0">
                <a:solidFill>
                  <a:srgbClr val="0396D3"/>
                </a:solidFill>
              </a:rPr>
              <a:t>implementation fatigue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>
                <a:solidFill>
                  <a:srgbClr val="0396D3"/>
                </a:solidFill>
              </a:rPr>
              <a:t>lack of dialogue </a:t>
            </a:r>
            <a:r>
              <a:rPr lang="en-US" sz="2400" dirty="0"/>
              <a:t>around issues of race equity and inclusion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506DC-7181-4143-A9EB-0FC974248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sym typeface="Symbol" panose="05050102010706020507" pitchFamily="18" charset="2"/>
              </a:rPr>
              <a:t>www.ncwwi.org   Children’s Bureau  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33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5809" y="1141567"/>
            <a:ext cx="9104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Approval of January 14, 2020 agenda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EC20A1-2543-40C2-9ADB-B0CD17D86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847" y="1787897"/>
            <a:ext cx="4161820" cy="499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56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C53CD-2A13-419F-B6DC-4AE19DF2EB44}"/>
              </a:ext>
            </a:extLst>
          </p:cNvPr>
          <p:cNvSpPr txBox="1"/>
          <p:nvPr/>
        </p:nvSpPr>
        <p:spPr>
          <a:xfrm>
            <a:off x="3556000" y="2516567"/>
            <a:ext cx="8128000" cy="237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LUNCH –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1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Board Committee Discussions</a:t>
            </a:r>
          </a:p>
        </p:txBody>
      </p:sp>
      <p:pic>
        <p:nvPicPr>
          <p:cNvPr id="6" name="Graphic 5" descr="Board Room">
            <a:extLst>
              <a:ext uri="{FF2B5EF4-FFF2-40B4-BE49-F238E27FC236}">
                <a16:creationId xmlns:a16="http://schemas.microsoft.com/office/drawing/2014/main" id="{65394953-7D30-4A29-BB7C-CAA457D2A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2222" y="2516567"/>
            <a:ext cx="2927642" cy="23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90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4978" y="3259911"/>
            <a:ext cx="9979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AA4503-32AB-4980-A316-EFDC667CBCAB}"/>
              </a:ext>
            </a:extLst>
          </p:cNvPr>
          <p:cNvSpPr txBox="1"/>
          <p:nvPr/>
        </p:nvSpPr>
        <p:spPr>
          <a:xfrm>
            <a:off x="1597378" y="3412311"/>
            <a:ext cx="9979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E32BFA-34E8-45D1-9293-C0F8FE478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08" y="1653047"/>
            <a:ext cx="4031526" cy="456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391FF5-5D9E-4268-8417-7D34563AC6F9}"/>
              </a:ext>
            </a:extLst>
          </p:cNvPr>
          <p:cNvSpPr txBox="1"/>
          <p:nvPr/>
        </p:nvSpPr>
        <p:spPr>
          <a:xfrm>
            <a:off x="4741333" y="2156178"/>
            <a:ext cx="749549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SoH Spotlight:</a:t>
            </a:r>
          </a:p>
          <a:p>
            <a:endParaRPr lang="en-US" sz="4800" dirty="0"/>
          </a:p>
          <a:p>
            <a:r>
              <a:rPr lang="en-US" sz="5400" b="1" dirty="0"/>
              <a:t>Amanda Davis</a:t>
            </a:r>
          </a:p>
          <a:p>
            <a:r>
              <a:rPr lang="en-US" sz="4400" dirty="0"/>
              <a:t>Oconee Area Resource Council</a:t>
            </a:r>
          </a:p>
        </p:txBody>
      </p:sp>
    </p:spTree>
    <p:extLst>
      <p:ext uri="{BB962C8B-B14F-4D97-AF65-F5344CB8AC3E}">
        <p14:creationId xmlns:p14="http://schemas.microsoft.com/office/powerpoint/2010/main" val="164223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204BA-4548-40F4-A20A-6962055567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39128-720B-4896-AB11-854D30B2E8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56AF43-9634-4E77-B7AC-018AC83B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" y="0"/>
            <a:ext cx="1200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86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90836-9EF6-45E0-B940-636A1BC2C9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0BEBF2-F4E5-47AC-A49D-367FEB2E87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165B0B-76AD-44C6-A74E-E5EABAA89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" y="0"/>
            <a:ext cx="1200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233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B208C-BA12-4681-B00A-9CC1CB6EE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E87FD4B-6C83-4ACC-83FA-8C6D509093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1" y="1"/>
            <a:ext cx="12001498" cy="6857999"/>
          </a:xfrm>
        </p:spPr>
      </p:pic>
    </p:spTree>
    <p:extLst>
      <p:ext uri="{BB962C8B-B14F-4D97-AF65-F5344CB8AC3E}">
        <p14:creationId xmlns:p14="http://schemas.microsoft.com/office/powerpoint/2010/main" val="21318128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775D-549B-42B1-B3C3-3FFD32F40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F83373-6159-4918-971A-EC1A6A656A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38" y="0"/>
            <a:ext cx="11937724" cy="6821557"/>
          </a:xfrm>
        </p:spPr>
      </p:pic>
    </p:spTree>
    <p:extLst>
      <p:ext uri="{BB962C8B-B14F-4D97-AF65-F5344CB8AC3E}">
        <p14:creationId xmlns:p14="http://schemas.microsoft.com/office/powerpoint/2010/main" val="1141513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DD51A-393D-4475-B2F6-7612F90F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2FB07A-8E28-4B0C-97FA-E0F63504FE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1" y="4733"/>
            <a:ext cx="11993217" cy="6853267"/>
          </a:xfrm>
        </p:spPr>
      </p:pic>
    </p:spTree>
    <p:extLst>
      <p:ext uri="{BB962C8B-B14F-4D97-AF65-F5344CB8AC3E}">
        <p14:creationId xmlns:p14="http://schemas.microsoft.com/office/powerpoint/2010/main" val="3917495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9974B-AD14-4236-AF92-047FDFA7A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FFD678-8DAF-4BD4-944D-E3B90241EF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62" y="23638"/>
            <a:ext cx="11917276" cy="6810724"/>
          </a:xfrm>
        </p:spPr>
      </p:pic>
    </p:spTree>
    <p:extLst>
      <p:ext uri="{BB962C8B-B14F-4D97-AF65-F5344CB8AC3E}">
        <p14:creationId xmlns:p14="http://schemas.microsoft.com/office/powerpoint/2010/main" val="480848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2B130-3272-4671-8779-0735FA5C9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AFAE90-5169-4783-AD66-AA09BD873F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1" y="0"/>
            <a:ext cx="11999998" cy="6858000"/>
          </a:xfrm>
        </p:spPr>
      </p:pic>
    </p:spTree>
    <p:extLst>
      <p:ext uri="{BB962C8B-B14F-4D97-AF65-F5344CB8AC3E}">
        <p14:creationId xmlns:p14="http://schemas.microsoft.com/office/powerpoint/2010/main" val="27584021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58DC4-8DD9-4B28-893B-A1D598E1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6AAE60-E14F-463E-83E1-82AC84CAFB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" y="0"/>
            <a:ext cx="12019722" cy="6869272"/>
          </a:xfrm>
        </p:spPr>
      </p:pic>
    </p:spTree>
    <p:extLst>
      <p:ext uri="{BB962C8B-B14F-4D97-AF65-F5344CB8AC3E}">
        <p14:creationId xmlns:p14="http://schemas.microsoft.com/office/powerpoint/2010/main" val="127540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3067" y="2607733"/>
            <a:ext cx="1017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Approval of November 12, 2019 meeting minutes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7162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521FF-0EC1-4F3D-B2B1-6E364A112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B324C8B-B095-46FB-9548-50BFE6980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" y="0"/>
            <a:ext cx="12019722" cy="6869272"/>
          </a:xfrm>
        </p:spPr>
      </p:pic>
    </p:spTree>
    <p:extLst>
      <p:ext uri="{BB962C8B-B14F-4D97-AF65-F5344CB8AC3E}">
        <p14:creationId xmlns:p14="http://schemas.microsoft.com/office/powerpoint/2010/main" val="40230462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BDEF5-6D85-44A5-BCF9-DCC54526C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5C6B05-2D8C-478D-BC44-3BA02E80D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" y="-9423"/>
            <a:ext cx="12032974" cy="6876845"/>
          </a:xfrm>
        </p:spPr>
      </p:pic>
    </p:spTree>
    <p:extLst>
      <p:ext uri="{BB962C8B-B14F-4D97-AF65-F5344CB8AC3E}">
        <p14:creationId xmlns:p14="http://schemas.microsoft.com/office/powerpoint/2010/main" val="29194524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58BC3-8AFA-4333-A429-5F06536BB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E57E044-19A7-449D-8A40-7CDD691321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2" y="101911"/>
            <a:ext cx="11643355" cy="6654178"/>
          </a:xfrm>
        </p:spPr>
      </p:pic>
    </p:spTree>
    <p:extLst>
      <p:ext uri="{BB962C8B-B14F-4D97-AF65-F5344CB8AC3E}">
        <p14:creationId xmlns:p14="http://schemas.microsoft.com/office/powerpoint/2010/main" val="4085552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82CD47-3A06-4210-90F0-AD63F4807BCA}"/>
              </a:ext>
            </a:extLst>
          </p:cNvPr>
          <p:cNvSpPr txBox="1"/>
          <p:nvPr/>
        </p:nvSpPr>
        <p:spPr>
          <a:xfrm>
            <a:off x="2223911" y="1830103"/>
            <a:ext cx="76644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Board Member Regional Reports</a:t>
            </a:r>
          </a:p>
          <a:p>
            <a:pPr algn="ctr"/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Please briefly address the following:</a:t>
            </a:r>
          </a:p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E69E0B-4A6F-4C0B-9A6F-029F628432B8}"/>
              </a:ext>
            </a:extLst>
          </p:cNvPr>
          <p:cNvSpPr txBox="1"/>
          <p:nvPr/>
        </p:nvSpPr>
        <p:spPr>
          <a:xfrm>
            <a:off x="2223911" y="3228622"/>
            <a:ext cx="1140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00F9B7-8320-42CF-9671-8818CB6D3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83" y="3597954"/>
            <a:ext cx="12590585" cy="146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946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0057" y="2924255"/>
            <a:ext cx="792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Closing Remarks and Adjournment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67739" y="3887226"/>
            <a:ext cx="5864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Next board meeting: March 10, 2020</a:t>
            </a:r>
          </a:p>
        </p:txBody>
      </p:sp>
    </p:spTree>
    <p:extLst>
      <p:ext uri="{BB962C8B-B14F-4D97-AF65-F5344CB8AC3E}">
        <p14:creationId xmlns:p14="http://schemas.microsoft.com/office/powerpoint/2010/main" val="243982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B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998" y="892762"/>
            <a:ext cx="4125144" cy="41234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523701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seo Sans 900" charset="0"/>
                <a:ea typeface="Museo Sans 900" charset="0"/>
                <a:cs typeface="Museo Sans 900" charset="0"/>
              </a:rPr>
              <a:t>Tom C. Rawlings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seo Sans 500" charset="0"/>
                <a:ea typeface="Museo Sans 500" charset="0"/>
                <a:cs typeface="Museo Sans 500" charset="0"/>
              </a:rPr>
              <a:t>Director</a:t>
            </a:r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140FDF3-BA19-4244-B696-955DBE757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966" y="3654733"/>
            <a:ext cx="4271021" cy="3203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ED6D9E-B9C8-46CF-8BDA-F75C1688A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19" y="3844309"/>
            <a:ext cx="5787719" cy="31306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BE864A-161A-45AF-BBBF-F8FC16543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663" y="16972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400" dirty="0">
                <a:latin typeface="Arial" panose="020B0604020202020204" pitchFamily="34" charset="0"/>
                <a:cs typeface="Arial" panose="020B0604020202020204" pitchFamily="34" charset="0"/>
              </a:rPr>
              <a:t>Secret Santa 2019 Summary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620D969-DD8E-4166-8440-511407F4E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719" y="1101639"/>
            <a:ext cx="3912173" cy="29341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7679A9-2AF1-4145-9C5C-E3C15F5FAE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5090" y="1101639"/>
            <a:ext cx="3906747" cy="293413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AC01E8-81B6-4C4C-B175-05D999CE4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42896" y="1105117"/>
            <a:ext cx="3912172" cy="2934130"/>
          </a:xfrm>
        </p:spPr>
      </p:pic>
    </p:spTree>
    <p:extLst>
      <p:ext uri="{BB962C8B-B14F-4D97-AF65-F5344CB8AC3E}">
        <p14:creationId xmlns:p14="http://schemas.microsoft.com/office/powerpoint/2010/main" val="2661756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FADDE-0E2E-472E-8CA2-26C1E0840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Totes 2 Tots 2020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0A4DE7-8336-4F4A-98FA-76B5EC3E07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3676" y="1690687"/>
            <a:ext cx="10204647" cy="4802187"/>
          </a:xfrm>
        </p:spPr>
      </p:pic>
    </p:spTree>
    <p:extLst>
      <p:ext uri="{BB962C8B-B14F-4D97-AF65-F5344CB8AC3E}">
        <p14:creationId xmlns:p14="http://schemas.microsoft.com/office/powerpoint/2010/main" val="1681883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684BF-50EC-4821-A611-B7FEC648C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6401"/>
            <a:ext cx="10515600" cy="1325563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Comprehensive Organizational Health Assessment (COHA) Report</a:t>
            </a:r>
            <a:br>
              <a:rPr lang="en-US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87CEF0-2895-483F-B8C6-6FB4001C9F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1808" y="1913275"/>
            <a:ext cx="5707625" cy="4944725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46A302-EA04-4CD9-9121-96A6F686C3C4}"/>
              </a:ext>
            </a:extLst>
          </p:cNvPr>
          <p:cNvSpPr/>
          <p:nvPr/>
        </p:nvSpPr>
        <p:spPr>
          <a:xfrm>
            <a:off x="258154" y="2287072"/>
            <a:ext cx="4608827" cy="3387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NCCWI’s Workforce Development Framework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40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2CF9F18-BA3D-4846-A14C-6918441832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7901" y="846239"/>
            <a:ext cx="9956198" cy="5581694"/>
          </a:xfrm>
        </p:spPr>
      </p:pic>
    </p:spTree>
    <p:extLst>
      <p:ext uri="{BB962C8B-B14F-4D97-AF65-F5344CB8AC3E}">
        <p14:creationId xmlns:p14="http://schemas.microsoft.com/office/powerpoint/2010/main" val="2931684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1033</Words>
  <Application>Microsoft Office PowerPoint</Application>
  <PresentationFormat>Widescreen</PresentationFormat>
  <Paragraphs>148</Paragraphs>
  <Slides>44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Arial Black</vt:lpstr>
      <vt:lpstr>Calibri</vt:lpstr>
      <vt:lpstr>Calibri Light</vt:lpstr>
      <vt:lpstr>Museo Sans 500</vt:lpstr>
      <vt:lpstr>Museo Sans 900</vt:lpstr>
      <vt:lpstr>Nirmala UI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Secret Santa 2019 Summary</vt:lpstr>
      <vt:lpstr>Totes 2 Tots 2020</vt:lpstr>
      <vt:lpstr>Comprehensive Organizational Health Assessment (COHA) Report </vt:lpstr>
      <vt:lpstr>PowerPoint Presentation</vt:lpstr>
      <vt:lpstr>PowerPoint Presentation</vt:lpstr>
      <vt:lpstr>Legislative Update</vt:lpstr>
      <vt:lpstr>Potential 2020 Legislative Focus Areas</vt:lpstr>
      <vt:lpstr>Questions?  Contact me: Tom Rawlings, Division Director Tom.Rawlings@dhs.ga.gov </vt:lpstr>
      <vt:lpstr>  Meet Jon Anderson and Mary Havick</vt:lpstr>
      <vt:lpstr>Overview of CSBG and LIHEAP</vt:lpstr>
      <vt:lpstr> CSBG and LIHEAP State Office Staff Jon Anderson, Chief Deputy Division Director Carla Fairley, Assist. Deputy Division Director</vt:lpstr>
      <vt:lpstr>Low Income Home Energy Assistance Program (LIHEAP)</vt:lpstr>
      <vt:lpstr>LIHEAP Eligibility Requirements</vt:lpstr>
      <vt:lpstr>Basic Eligibility Requirements for LIHEAP</vt:lpstr>
      <vt:lpstr>Community Services Block Grant  Purpose</vt:lpstr>
      <vt:lpstr>CSBG Basic Eligibility Requirements</vt:lpstr>
      <vt:lpstr> Community Services Block Grant  (CSBG) </vt:lpstr>
      <vt:lpstr>Thank You for Helping Provide Home Heating to Georgia's Low-Income Families</vt:lpstr>
      <vt:lpstr> </vt:lpstr>
      <vt:lpstr>Comprehensive Organizational Health Assessment</vt:lpstr>
      <vt:lpstr>Workforce Development Framework (WDF)</vt:lpstr>
      <vt:lpstr>NCWWI Evaluation Team conducted a Comprehensive Organizational Health Assessment (COHA) of DFCS</vt:lpstr>
      <vt:lpstr>Summary: Areas of Strength</vt:lpstr>
      <vt:lpstr>Summary: Workforce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Ivory, LaMarva E</dc:creator>
  <cp:lastModifiedBy>Williams, Jerrica</cp:lastModifiedBy>
  <cp:revision>4</cp:revision>
  <dcterms:created xsi:type="dcterms:W3CDTF">2020-01-10T19:28:43Z</dcterms:created>
  <dcterms:modified xsi:type="dcterms:W3CDTF">2020-04-01T15:29:30Z</dcterms:modified>
</cp:coreProperties>
</file>