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72" r:id="rId3"/>
    <p:sldId id="275" r:id="rId4"/>
    <p:sldId id="276" r:id="rId5"/>
    <p:sldId id="304" r:id="rId6"/>
    <p:sldId id="277" r:id="rId7"/>
    <p:sldId id="305" r:id="rId8"/>
    <p:sldId id="310" r:id="rId9"/>
    <p:sldId id="278" r:id="rId10"/>
    <p:sldId id="280" r:id="rId11"/>
    <p:sldId id="281" r:id="rId12"/>
    <p:sldId id="282" r:id="rId13"/>
    <p:sldId id="306" r:id="rId14"/>
    <p:sldId id="283" r:id="rId15"/>
    <p:sldId id="284" r:id="rId16"/>
    <p:sldId id="311" r:id="rId17"/>
    <p:sldId id="285" r:id="rId18"/>
    <p:sldId id="286" r:id="rId19"/>
    <p:sldId id="287" r:id="rId20"/>
    <p:sldId id="288" r:id="rId21"/>
    <p:sldId id="289" r:id="rId22"/>
    <p:sldId id="290" r:id="rId23"/>
    <p:sldId id="291" r:id="rId24"/>
    <p:sldId id="307" r:id="rId25"/>
    <p:sldId id="292" r:id="rId26"/>
    <p:sldId id="293" r:id="rId27"/>
    <p:sldId id="294" r:id="rId28"/>
    <p:sldId id="308" r:id="rId29"/>
    <p:sldId id="295" r:id="rId30"/>
    <p:sldId id="298" r:id="rId31"/>
    <p:sldId id="299" r:id="rId32"/>
    <p:sldId id="300" r:id="rId33"/>
    <p:sldId id="301" r:id="rId34"/>
    <p:sldId id="302" r:id="rId35"/>
    <p:sldId id="312" r:id="rId36"/>
    <p:sldId id="309" r:id="rId37"/>
    <p:sldId id="30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964BE3-5A5C-43FE-BB24-F3CB7D47131E}">
          <p14:sldIdLst>
            <p14:sldId id="256"/>
            <p14:sldId id="272"/>
            <p14:sldId id="275"/>
            <p14:sldId id="276"/>
            <p14:sldId id="304"/>
            <p14:sldId id="277"/>
            <p14:sldId id="305"/>
            <p14:sldId id="310"/>
            <p14:sldId id="278"/>
            <p14:sldId id="280"/>
            <p14:sldId id="281"/>
            <p14:sldId id="282"/>
            <p14:sldId id="306"/>
            <p14:sldId id="283"/>
            <p14:sldId id="284"/>
            <p14:sldId id="311"/>
            <p14:sldId id="285"/>
            <p14:sldId id="286"/>
            <p14:sldId id="287"/>
            <p14:sldId id="288"/>
            <p14:sldId id="289"/>
            <p14:sldId id="290"/>
            <p14:sldId id="291"/>
            <p14:sldId id="307"/>
            <p14:sldId id="292"/>
            <p14:sldId id="293"/>
            <p14:sldId id="294"/>
            <p14:sldId id="308"/>
            <p14:sldId id="295"/>
            <p14:sldId id="298"/>
            <p14:sldId id="299"/>
            <p14:sldId id="300"/>
            <p14:sldId id="301"/>
            <p14:sldId id="302"/>
            <p14:sldId id="312"/>
            <p14:sldId id="309"/>
            <p14:sldId id="3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sewood, Deborah" initials="CD" lastIdx="12" clrIdx="0">
    <p:extLst>
      <p:ext uri="{19B8F6BF-5375-455C-9EA6-DF929625EA0E}">
        <p15:presenceInfo xmlns:p15="http://schemas.microsoft.com/office/powerpoint/2012/main" userId="Chosewood, Debo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26" autoAdjust="0"/>
  </p:normalViewPr>
  <p:slideViewPr>
    <p:cSldViewPr snapToGrid="0" snapToObjects="1">
      <p:cViewPr varScale="1">
        <p:scale>
          <a:sx n="90" d="100"/>
          <a:sy n="90" d="100"/>
        </p:scale>
        <p:origin x="5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B4CACE-16A7-4CEE-969A-7C820FB3B328}" type="datetimeFigureOut">
              <a:rPr lang="en-US" smtClean="0"/>
              <a:t>4/18/2016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7A557-204C-4A03-A436-8B15E0F0DE1E}" type="slidenum">
              <a:rPr lang="en-US" smtClean="0"/>
              <a:t>‹#›</a:t>
            </a:fld>
            <a:endParaRPr lang="en-US"/>
          </a:p>
        </p:txBody>
      </p:sp>
    </p:spTree>
    <p:extLst>
      <p:ext uri="{BB962C8B-B14F-4D97-AF65-F5344CB8AC3E}">
        <p14:creationId xmlns:p14="http://schemas.microsoft.com/office/powerpoint/2010/main" val="280407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3</a:t>
            </a:fld>
            <a:endParaRPr lang="en-US"/>
          </a:p>
        </p:txBody>
      </p:sp>
    </p:spTree>
    <p:extLst>
      <p:ext uri="{BB962C8B-B14F-4D97-AF65-F5344CB8AC3E}">
        <p14:creationId xmlns:p14="http://schemas.microsoft.com/office/powerpoint/2010/main" val="1480366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17</a:t>
            </a:fld>
            <a:endParaRPr lang="en-US"/>
          </a:p>
        </p:txBody>
      </p:sp>
    </p:spTree>
    <p:extLst>
      <p:ext uri="{BB962C8B-B14F-4D97-AF65-F5344CB8AC3E}">
        <p14:creationId xmlns:p14="http://schemas.microsoft.com/office/powerpoint/2010/main" val="3647463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18</a:t>
            </a:fld>
            <a:endParaRPr lang="en-US"/>
          </a:p>
        </p:txBody>
      </p:sp>
    </p:spTree>
    <p:extLst>
      <p:ext uri="{BB962C8B-B14F-4D97-AF65-F5344CB8AC3E}">
        <p14:creationId xmlns:p14="http://schemas.microsoft.com/office/powerpoint/2010/main" val="385204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19</a:t>
            </a:fld>
            <a:endParaRPr lang="en-US"/>
          </a:p>
        </p:txBody>
      </p:sp>
    </p:spTree>
    <p:extLst>
      <p:ext uri="{BB962C8B-B14F-4D97-AF65-F5344CB8AC3E}">
        <p14:creationId xmlns:p14="http://schemas.microsoft.com/office/powerpoint/2010/main" val="352943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smtClean="0"/>
          </a:p>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22</a:t>
            </a:fld>
            <a:endParaRPr lang="en-US"/>
          </a:p>
        </p:txBody>
      </p:sp>
    </p:spTree>
    <p:extLst>
      <p:ext uri="{BB962C8B-B14F-4D97-AF65-F5344CB8AC3E}">
        <p14:creationId xmlns:p14="http://schemas.microsoft.com/office/powerpoint/2010/main" val="3654261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23</a:t>
            </a:fld>
            <a:endParaRPr lang="en-US"/>
          </a:p>
        </p:txBody>
      </p:sp>
    </p:spTree>
    <p:extLst>
      <p:ext uri="{BB962C8B-B14F-4D97-AF65-F5344CB8AC3E}">
        <p14:creationId xmlns:p14="http://schemas.microsoft.com/office/powerpoint/2010/main" val="146196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25</a:t>
            </a:fld>
            <a:endParaRPr lang="en-US"/>
          </a:p>
        </p:txBody>
      </p:sp>
    </p:spTree>
    <p:extLst>
      <p:ext uri="{BB962C8B-B14F-4D97-AF65-F5344CB8AC3E}">
        <p14:creationId xmlns:p14="http://schemas.microsoft.com/office/powerpoint/2010/main" val="331384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defRPr/>
            </a:pPr>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26</a:t>
            </a:fld>
            <a:endParaRPr lang="en-US"/>
          </a:p>
        </p:txBody>
      </p:sp>
    </p:spTree>
    <p:extLst>
      <p:ext uri="{BB962C8B-B14F-4D97-AF65-F5344CB8AC3E}">
        <p14:creationId xmlns:p14="http://schemas.microsoft.com/office/powerpoint/2010/main" val="981243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27</a:t>
            </a:fld>
            <a:endParaRPr lang="en-US"/>
          </a:p>
        </p:txBody>
      </p:sp>
    </p:spTree>
    <p:extLst>
      <p:ext uri="{BB962C8B-B14F-4D97-AF65-F5344CB8AC3E}">
        <p14:creationId xmlns:p14="http://schemas.microsoft.com/office/powerpoint/2010/main" val="2804785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baseline="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29</a:t>
            </a:fld>
            <a:endParaRPr lang="en-US"/>
          </a:p>
        </p:txBody>
      </p:sp>
    </p:spTree>
    <p:extLst>
      <p:ext uri="{BB962C8B-B14F-4D97-AF65-F5344CB8AC3E}">
        <p14:creationId xmlns:p14="http://schemas.microsoft.com/office/powerpoint/2010/main" val="3612265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30</a:t>
            </a:fld>
            <a:endParaRPr lang="en-US"/>
          </a:p>
        </p:txBody>
      </p:sp>
    </p:spTree>
    <p:extLst>
      <p:ext uri="{BB962C8B-B14F-4D97-AF65-F5344CB8AC3E}">
        <p14:creationId xmlns:p14="http://schemas.microsoft.com/office/powerpoint/2010/main" val="30511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4</a:t>
            </a:fld>
            <a:endParaRPr lang="en-US"/>
          </a:p>
        </p:txBody>
      </p:sp>
    </p:spTree>
    <p:extLst>
      <p:ext uri="{BB962C8B-B14F-4D97-AF65-F5344CB8AC3E}">
        <p14:creationId xmlns:p14="http://schemas.microsoft.com/office/powerpoint/2010/main" val="1011830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31</a:t>
            </a:fld>
            <a:endParaRPr lang="en-US"/>
          </a:p>
        </p:txBody>
      </p:sp>
    </p:spTree>
    <p:extLst>
      <p:ext uri="{BB962C8B-B14F-4D97-AF65-F5344CB8AC3E}">
        <p14:creationId xmlns:p14="http://schemas.microsoft.com/office/powerpoint/2010/main" val="2909822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32</a:t>
            </a:fld>
            <a:endParaRPr lang="en-US"/>
          </a:p>
        </p:txBody>
      </p:sp>
    </p:spTree>
    <p:extLst>
      <p:ext uri="{BB962C8B-B14F-4D97-AF65-F5344CB8AC3E}">
        <p14:creationId xmlns:p14="http://schemas.microsoft.com/office/powerpoint/2010/main" val="336173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33</a:t>
            </a:fld>
            <a:endParaRPr lang="en-US"/>
          </a:p>
        </p:txBody>
      </p:sp>
    </p:spTree>
    <p:extLst>
      <p:ext uri="{BB962C8B-B14F-4D97-AF65-F5344CB8AC3E}">
        <p14:creationId xmlns:p14="http://schemas.microsoft.com/office/powerpoint/2010/main" val="3201327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smtClean="0">
              <a:latin typeface="Georgia" pitchFamily="18"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dirty="0" smtClean="0">
              <a:latin typeface="Georgia" pitchFamily="18" charset="0"/>
            </a:endParaRP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34</a:t>
            </a:fld>
            <a:endParaRPr lang="en-US"/>
          </a:p>
        </p:txBody>
      </p:sp>
    </p:spTree>
    <p:extLst>
      <p:ext uri="{BB962C8B-B14F-4D97-AF65-F5344CB8AC3E}">
        <p14:creationId xmlns:p14="http://schemas.microsoft.com/office/powerpoint/2010/main" val="393002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6</a:t>
            </a:fld>
            <a:endParaRPr lang="en-US"/>
          </a:p>
        </p:txBody>
      </p:sp>
    </p:spTree>
    <p:extLst>
      <p:ext uri="{BB962C8B-B14F-4D97-AF65-F5344CB8AC3E}">
        <p14:creationId xmlns:p14="http://schemas.microsoft.com/office/powerpoint/2010/main" val="79359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9</a:t>
            </a:fld>
            <a:endParaRPr lang="en-US"/>
          </a:p>
        </p:txBody>
      </p:sp>
    </p:spTree>
    <p:extLst>
      <p:ext uri="{BB962C8B-B14F-4D97-AF65-F5344CB8AC3E}">
        <p14:creationId xmlns:p14="http://schemas.microsoft.com/office/powerpoint/2010/main" val="2052711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aseline="0" dirty="0" smtClean="0">
              <a:solidFill>
                <a:prstClr val="black"/>
              </a:solidFill>
              <a:latin typeface="+mn-lt"/>
            </a:endParaRPr>
          </a:p>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10</a:t>
            </a:fld>
            <a:endParaRPr lang="en-US"/>
          </a:p>
        </p:txBody>
      </p:sp>
    </p:spTree>
    <p:extLst>
      <p:ext uri="{BB962C8B-B14F-4D97-AF65-F5344CB8AC3E}">
        <p14:creationId xmlns:p14="http://schemas.microsoft.com/office/powerpoint/2010/main" val="19418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11</a:t>
            </a:fld>
            <a:endParaRPr lang="en-US"/>
          </a:p>
        </p:txBody>
      </p:sp>
    </p:spTree>
    <p:extLst>
      <p:ext uri="{BB962C8B-B14F-4D97-AF65-F5344CB8AC3E}">
        <p14:creationId xmlns:p14="http://schemas.microsoft.com/office/powerpoint/2010/main" val="286507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12</a:t>
            </a:fld>
            <a:endParaRPr lang="en-US"/>
          </a:p>
        </p:txBody>
      </p:sp>
    </p:spTree>
    <p:extLst>
      <p:ext uri="{BB962C8B-B14F-4D97-AF65-F5344CB8AC3E}">
        <p14:creationId xmlns:p14="http://schemas.microsoft.com/office/powerpoint/2010/main" val="242177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14</a:t>
            </a:fld>
            <a:endParaRPr lang="en-US"/>
          </a:p>
        </p:txBody>
      </p:sp>
    </p:spTree>
    <p:extLst>
      <p:ext uri="{BB962C8B-B14F-4D97-AF65-F5344CB8AC3E}">
        <p14:creationId xmlns:p14="http://schemas.microsoft.com/office/powerpoint/2010/main" val="4139928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Georgia" pitchFamily="1" charset="0"/>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1D7A557-204C-4A03-A436-8B15E0F0DE1E}" type="slidenum">
              <a:rPr lang="en-US" smtClean="0"/>
              <a:t>15</a:t>
            </a:fld>
            <a:endParaRPr lang="en-US"/>
          </a:p>
        </p:txBody>
      </p:sp>
    </p:spTree>
    <p:extLst>
      <p:ext uri="{BB962C8B-B14F-4D97-AF65-F5344CB8AC3E}">
        <p14:creationId xmlns:p14="http://schemas.microsoft.com/office/powerpoint/2010/main" val="1191151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FC58FB-3325-BF42-8332-7C7238F6B15F}"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FC58FB-3325-BF42-8332-7C7238F6B15F}" type="datetimeFigureOut">
              <a:rPr lang="en-US" smtClean="0"/>
              <a:pPr/>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FC58FB-3325-BF42-8332-7C7238F6B15F}" type="datetimeFigureOut">
              <a:rPr lang="en-US" smtClean="0"/>
              <a:pPr/>
              <a:t>4/18/2016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FC58FB-3325-BF42-8332-7C7238F6B15F}" type="datetimeFigureOut">
              <a:rPr lang="en-US" smtClean="0"/>
              <a:pPr/>
              <a:t>4/18/2016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C58FB-3325-BF42-8332-7C7238F6B15F}" type="datetimeFigureOut">
              <a:rPr lang="en-US" smtClean="0"/>
              <a:pPr/>
              <a:t>4/18/2016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C58FB-3325-BF42-8332-7C7238F6B15F}" type="datetimeFigureOut">
              <a:rPr lang="en-US" smtClean="0"/>
              <a:pPr/>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C58FB-3325-BF42-8332-7C7238F6B15F}" type="datetimeFigureOut">
              <a:rPr lang="en-US" smtClean="0"/>
              <a:pPr/>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C58FB-3325-BF42-8332-7C7238F6B15F}" type="datetimeFigureOut">
              <a:rPr lang="en-US" smtClean="0"/>
              <a:pPr/>
              <a:t>4/18/2016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2A879-9BE2-FA44-967D-211E21E797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lfbrown@uga.edu" TargetMode="External"/><Relationship Id="rId2" Type="http://schemas.openxmlformats.org/officeDocument/2006/relationships/hyperlink" Target="mailto:Laura.Griggs@dhs.ga.gov" TargetMode="External"/><Relationship Id="rId1" Type="http://schemas.openxmlformats.org/officeDocument/2006/relationships/slideLayout" Target="../slideLayouts/slideLayout5.xml"/><Relationship Id="rId5" Type="http://schemas.openxmlformats.org/officeDocument/2006/relationships/hyperlink" Target="http://dfcs.dhs.georgia.gov/future-funding-opportunities" TargetMode="External"/><Relationship Id="rId4" Type="http://schemas.openxmlformats.org/officeDocument/2006/relationships/hyperlink" Target="mailto:Troy.Scott@dhs.g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21201" y="47752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Applicant Eligibility </a:t>
            </a:r>
            <a:endParaRPr lang="en-US" dirty="0"/>
          </a:p>
        </p:txBody>
      </p:sp>
      <p:sp>
        <p:nvSpPr>
          <p:cNvPr id="3" name="Content Placeholder 2"/>
          <p:cNvSpPr>
            <a:spLocks noGrp="1"/>
          </p:cNvSpPr>
          <p:nvPr>
            <p:ph idx="1"/>
          </p:nvPr>
        </p:nvSpPr>
        <p:spPr>
          <a:xfrm>
            <a:off x="457200" y="1422955"/>
            <a:ext cx="8229600" cy="4525963"/>
          </a:xfrm>
        </p:spPr>
        <p:txBody>
          <a:bodyPr>
            <a:normAutofit lnSpcReduction="10000"/>
          </a:bodyPr>
          <a:lstStyle/>
          <a:p>
            <a:pPr marL="800100" lvl="1" indent="-342900" defTabSz="914400">
              <a:buFont typeface="Arial" panose="020B0604020202020204" pitchFamily="34" charset="0"/>
              <a:buChar char="•"/>
            </a:pPr>
            <a:r>
              <a:rPr lang="en-US" sz="2400" dirty="0">
                <a:solidFill>
                  <a:prstClr val="black"/>
                </a:solidFill>
              </a:rPr>
              <a:t>Must be a public government entity or 501(c)(3) non-profit.</a:t>
            </a:r>
          </a:p>
          <a:p>
            <a:pPr marL="800100" lvl="1" indent="-342900" defTabSz="914400">
              <a:buFont typeface="Arial" panose="020B0604020202020204" pitchFamily="34" charset="0"/>
              <a:buChar char="•"/>
            </a:pPr>
            <a:r>
              <a:rPr lang="en-US" sz="2400" dirty="0">
                <a:solidFill>
                  <a:prstClr val="black"/>
                </a:solidFill>
              </a:rPr>
              <a:t>Must serve as a fiscal agent for the contract and point of contact for OPFS, or provide a Memorandum of Understanding with fiscal agent.</a:t>
            </a:r>
          </a:p>
          <a:p>
            <a:pPr marL="800100" lvl="1" indent="-342900" defTabSz="914400">
              <a:buFont typeface="Arial" panose="020B0604020202020204" pitchFamily="34" charset="0"/>
              <a:buChar char="•"/>
            </a:pPr>
            <a:r>
              <a:rPr lang="en-US" sz="2400" dirty="0">
                <a:solidFill>
                  <a:prstClr val="black"/>
                </a:solidFill>
              </a:rPr>
              <a:t>Must be responsible, liable, and oversee all post-award reporting requirements.</a:t>
            </a:r>
          </a:p>
          <a:p>
            <a:pPr marL="800100" lvl="1" indent="-342900" defTabSz="914400">
              <a:buFont typeface="Arial" panose="020B0604020202020204" pitchFamily="34" charset="0"/>
              <a:buChar char="•"/>
            </a:pPr>
            <a:r>
              <a:rPr lang="en-US" sz="2400" dirty="0">
                <a:solidFill>
                  <a:prstClr val="black"/>
                </a:solidFill>
              </a:rPr>
              <a:t>Must provide universal, early intervention supports and services in accordance with the FSG community plan</a:t>
            </a:r>
            <a:r>
              <a:rPr lang="en-US" sz="2400" dirty="0" smtClean="0">
                <a:solidFill>
                  <a:prstClr val="black"/>
                </a:solidFill>
              </a:rPr>
              <a:t>.</a:t>
            </a:r>
          </a:p>
          <a:p>
            <a:pPr marL="457200" lvl="1" indent="0" defTabSz="914400">
              <a:buNone/>
            </a:pPr>
            <a:r>
              <a:rPr lang="en-US" sz="1700" dirty="0" smtClean="0">
                <a:solidFill>
                  <a:prstClr val="black"/>
                </a:solidFill>
              </a:rPr>
              <a:t>*</a:t>
            </a:r>
            <a:r>
              <a:rPr lang="en-US" sz="1700" dirty="0">
                <a:solidFill>
                  <a:prstClr val="black"/>
                </a:solidFill>
              </a:rPr>
              <a:t>Note: </a:t>
            </a:r>
            <a:r>
              <a:rPr lang="en-US" sz="1700" dirty="0" smtClean="0">
                <a:solidFill>
                  <a:prstClr val="black"/>
                </a:solidFill>
              </a:rPr>
              <a:t>For those </a:t>
            </a:r>
            <a:r>
              <a:rPr lang="en-US" sz="1700" dirty="0">
                <a:solidFill>
                  <a:prstClr val="black"/>
                </a:solidFill>
              </a:rPr>
              <a:t>sites who implement the full spectrum of GSG, we expect you to apply to serve more families than you are currently serving in your OPFS funded GSG contract. </a:t>
            </a:r>
            <a:r>
              <a:rPr lang="en-US" sz="1700" dirty="0" smtClean="0">
                <a:solidFill>
                  <a:prstClr val="black"/>
                </a:solidFill>
              </a:rPr>
              <a:t>For </a:t>
            </a:r>
            <a:r>
              <a:rPr lang="en-US" sz="1700" dirty="0">
                <a:solidFill>
                  <a:prstClr val="black"/>
                </a:solidFill>
              </a:rPr>
              <a:t>Mini-Grant sites, you should apply to serve at minimum, the same number of families that you are currently serving through this year’s </a:t>
            </a:r>
            <a:r>
              <a:rPr lang="en-US" sz="1700" dirty="0" smtClean="0">
                <a:solidFill>
                  <a:prstClr val="black"/>
                </a:solidFill>
              </a:rPr>
              <a:t>contract with your FTE remaining the same as your current FSG Mini-Grant contract.</a:t>
            </a:r>
            <a:endParaRPr lang="en-US" sz="1700" dirty="0">
              <a:solidFill>
                <a:prstClr val="black"/>
              </a:solidFill>
            </a:endParaRPr>
          </a:p>
          <a:p>
            <a:pPr marL="457200" lvl="1" indent="0" defTabSz="914400">
              <a:buNone/>
            </a:pPr>
            <a:endParaRPr lang="en-US" sz="2400" dirty="0">
              <a:solidFill>
                <a:prstClr val="black"/>
              </a:solidFill>
            </a:endParaRPr>
          </a:p>
          <a:p>
            <a:endParaRPr lang="en-US" dirty="0"/>
          </a:p>
        </p:txBody>
      </p:sp>
    </p:spTree>
    <p:extLst>
      <p:ext uri="{BB962C8B-B14F-4D97-AF65-F5344CB8AC3E}">
        <p14:creationId xmlns:p14="http://schemas.microsoft.com/office/powerpoint/2010/main" val="3837902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Award Amounts</a:t>
            </a:r>
            <a:endParaRPr lang="en-US" dirty="0"/>
          </a:p>
        </p:txBody>
      </p:sp>
      <p:sp>
        <p:nvSpPr>
          <p:cNvPr id="3" name="Content Placeholder 2"/>
          <p:cNvSpPr>
            <a:spLocks noGrp="1"/>
          </p:cNvSpPr>
          <p:nvPr>
            <p:ph idx="1"/>
          </p:nvPr>
        </p:nvSpPr>
        <p:spPr/>
        <p:txBody>
          <a:bodyPr>
            <a:normAutofit fontScale="92500" lnSpcReduction="10000"/>
          </a:bodyPr>
          <a:lstStyle/>
          <a:p>
            <a:pPr marL="800100" lvl="1" indent="-342900">
              <a:buFont typeface="Arial" panose="020B0604020202020204" pitchFamily="34" charset="0"/>
              <a:buChar char="•"/>
            </a:pPr>
            <a:r>
              <a:rPr lang="en-US" sz="2400" dirty="0">
                <a:solidFill>
                  <a:prstClr val="black"/>
                </a:solidFill>
              </a:rPr>
              <a:t>Contract awards are conditional upon the projected number of families to be served annually.</a:t>
            </a:r>
          </a:p>
          <a:p>
            <a:pPr marL="800100" lvl="1" indent="-342900">
              <a:buFont typeface="Arial" panose="020B0604020202020204" pitchFamily="34" charset="0"/>
              <a:buChar char="•"/>
            </a:pPr>
            <a:r>
              <a:rPr lang="en-US" sz="2400" dirty="0">
                <a:solidFill>
                  <a:prstClr val="black"/>
                </a:solidFill>
              </a:rPr>
              <a:t>May only apply for direct service costs including personnel, FSG educational materials, and required FSG trainings.</a:t>
            </a:r>
          </a:p>
          <a:p>
            <a:pPr marL="800100" lvl="1" indent="-342900">
              <a:buFont typeface="Arial" panose="020B0604020202020204" pitchFamily="34" charset="0"/>
              <a:buChar char="•"/>
            </a:pPr>
            <a:endParaRPr lang="en-US" sz="2400" dirty="0">
              <a:solidFill>
                <a:prstClr val="black"/>
              </a:solidFill>
            </a:endParaRPr>
          </a:p>
          <a:p>
            <a:pPr marL="800100" lvl="1" indent="-342900">
              <a:buFont typeface="Arial" panose="020B0604020202020204" pitchFamily="34" charset="0"/>
              <a:buChar char="•"/>
            </a:pPr>
            <a:endParaRPr lang="en-US" sz="2400" dirty="0">
              <a:solidFill>
                <a:prstClr val="black"/>
              </a:solidFill>
            </a:endParaRPr>
          </a:p>
          <a:p>
            <a:pPr marL="800100" lvl="1" indent="-342900">
              <a:buFont typeface="Arial" panose="020B0604020202020204" pitchFamily="34" charset="0"/>
              <a:buChar char="•"/>
            </a:pPr>
            <a:endParaRPr lang="en-US" sz="2400" dirty="0">
              <a:solidFill>
                <a:prstClr val="black"/>
              </a:solidFill>
            </a:endParaRPr>
          </a:p>
          <a:p>
            <a:pPr marL="800100" lvl="1" indent="-342900">
              <a:buFont typeface="Arial" panose="020B0604020202020204" pitchFamily="34" charset="0"/>
              <a:buChar char="•"/>
            </a:pPr>
            <a:endParaRPr lang="en-US" sz="2400" dirty="0">
              <a:solidFill>
                <a:prstClr val="black"/>
              </a:solidFill>
            </a:endParaRPr>
          </a:p>
          <a:p>
            <a:pPr marL="800100" lvl="1" indent="-342900">
              <a:buFont typeface="Arial" panose="020B0604020202020204" pitchFamily="34" charset="0"/>
              <a:buChar char="•"/>
            </a:pPr>
            <a:endParaRPr lang="en-US" sz="2400" dirty="0">
              <a:solidFill>
                <a:prstClr val="black"/>
              </a:solidFill>
            </a:endParaRPr>
          </a:p>
          <a:p>
            <a:pPr marL="800100" lvl="1" indent="-342900">
              <a:buFont typeface="Arial" panose="020B0604020202020204" pitchFamily="34" charset="0"/>
              <a:buChar char="•"/>
            </a:pPr>
            <a:endParaRPr lang="en-US" sz="2400" dirty="0">
              <a:solidFill>
                <a:prstClr val="black"/>
              </a:solidFill>
            </a:endParaRPr>
          </a:p>
          <a:p>
            <a:pPr marL="457200" lvl="1" indent="0">
              <a:buNone/>
            </a:pPr>
            <a:r>
              <a:rPr lang="en-US" sz="2400" dirty="0">
                <a:solidFill>
                  <a:prstClr val="black"/>
                </a:solidFill>
              </a:rPr>
              <a:t>*Reserved for special circumstances; consultation is required and this category must be pre-approved prior to submitting application</a:t>
            </a:r>
            <a:endParaRPr lang="en-US" dirty="0"/>
          </a:p>
        </p:txBody>
      </p:sp>
      <p:pic>
        <p:nvPicPr>
          <p:cNvPr id="4" name="Picture 3"/>
          <p:cNvPicPr>
            <a:picLocks noChangeAspect="1"/>
          </p:cNvPicPr>
          <p:nvPr/>
        </p:nvPicPr>
        <p:blipFill>
          <a:blip r:embed="rId3"/>
          <a:stretch>
            <a:fillRect/>
          </a:stretch>
        </p:blipFill>
        <p:spPr>
          <a:xfrm>
            <a:off x="1581653" y="3088130"/>
            <a:ext cx="5980694" cy="2036240"/>
          </a:xfrm>
          <a:prstGeom prst="rect">
            <a:avLst/>
          </a:prstGeom>
        </p:spPr>
      </p:pic>
    </p:spTree>
    <p:extLst>
      <p:ext uri="{BB962C8B-B14F-4D97-AF65-F5344CB8AC3E}">
        <p14:creationId xmlns:p14="http://schemas.microsoft.com/office/powerpoint/2010/main" val="3779719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Award</a:t>
            </a:r>
            <a:endParaRPr lang="en-US" dirty="0"/>
          </a:p>
        </p:txBody>
      </p:sp>
      <p:sp>
        <p:nvSpPr>
          <p:cNvPr id="3" name="Content Placeholder 2"/>
          <p:cNvSpPr>
            <a:spLocks noGrp="1"/>
          </p:cNvSpPr>
          <p:nvPr>
            <p:ph idx="1"/>
          </p:nvPr>
        </p:nvSpPr>
        <p:spPr>
          <a:xfrm>
            <a:off x="457200" y="1600202"/>
            <a:ext cx="8229600" cy="4385928"/>
          </a:xfrm>
        </p:spPr>
        <p:txBody>
          <a:bodyPr/>
          <a:lstStyle/>
          <a:p>
            <a:pPr marL="342900" lvl="1" indent="-342900">
              <a:buFont typeface="Arial"/>
              <a:buChar char="•"/>
            </a:pPr>
            <a:r>
              <a:rPr lang="en-US" sz="2500" b="1" dirty="0">
                <a:solidFill>
                  <a:prstClr val="black"/>
                </a:solidFill>
              </a:rPr>
              <a:t>Funding is conditional upon the projected number of families served annually and amount of FTE dedicated to the work. </a:t>
            </a:r>
          </a:p>
          <a:p>
            <a:endParaRPr lang="en-US" dirty="0" smtClean="0"/>
          </a:p>
          <a:p>
            <a:endParaRPr lang="en-US" dirty="0"/>
          </a:p>
          <a:p>
            <a:endParaRPr lang="en-US" dirty="0" smtClean="0"/>
          </a:p>
          <a:p>
            <a:endParaRPr lang="en-US" dirty="0"/>
          </a:p>
          <a:p>
            <a:pPr marL="0" lvl="1" indent="0">
              <a:buNone/>
            </a:pPr>
            <a:r>
              <a:rPr lang="en-US" sz="2000" dirty="0" smtClean="0">
                <a:solidFill>
                  <a:prstClr val="black"/>
                </a:solidFill>
              </a:rPr>
              <a:t>* Reserved </a:t>
            </a:r>
            <a:r>
              <a:rPr lang="en-US" sz="2000" dirty="0">
                <a:solidFill>
                  <a:prstClr val="black"/>
                </a:solidFill>
              </a:rPr>
              <a:t>for special circumstances; consultation is required and this </a:t>
            </a:r>
            <a:r>
              <a:rPr lang="en-US" sz="2000" dirty="0" smtClean="0">
                <a:solidFill>
                  <a:prstClr val="black"/>
                </a:solidFill>
              </a:rPr>
              <a:t>category </a:t>
            </a:r>
            <a:r>
              <a:rPr lang="en-US" sz="2000" dirty="0">
                <a:solidFill>
                  <a:prstClr val="black"/>
                </a:solidFill>
              </a:rPr>
              <a:t>must be pre-approved prior to submitting application</a:t>
            </a:r>
            <a:r>
              <a:rPr lang="en-US" sz="2400" dirty="0">
                <a:solidFill>
                  <a:prstClr val="black"/>
                </a:solidFill>
              </a:rPr>
              <a:t>.</a:t>
            </a:r>
          </a:p>
          <a:p>
            <a:endParaRPr lang="en-US" dirty="0"/>
          </a:p>
        </p:txBody>
      </p:sp>
      <p:pic>
        <p:nvPicPr>
          <p:cNvPr id="4" name="Picture 3"/>
          <p:cNvPicPr>
            <a:picLocks noChangeAspect="1"/>
          </p:cNvPicPr>
          <p:nvPr/>
        </p:nvPicPr>
        <p:blipFill>
          <a:blip r:embed="rId3"/>
          <a:stretch>
            <a:fillRect/>
          </a:stretch>
        </p:blipFill>
        <p:spPr>
          <a:xfrm>
            <a:off x="457200" y="2885147"/>
            <a:ext cx="1487553" cy="2292295"/>
          </a:xfrm>
          <a:prstGeom prst="rect">
            <a:avLst/>
          </a:prstGeom>
        </p:spPr>
      </p:pic>
      <p:pic>
        <p:nvPicPr>
          <p:cNvPr id="5" name="Picture 4"/>
          <p:cNvPicPr>
            <a:picLocks noChangeAspect="1"/>
          </p:cNvPicPr>
          <p:nvPr/>
        </p:nvPicPr>
        <p:blipFill>
          <a:blip r:embed="rId4"/>
          <a:stretch>
            <a:fillRect/>
          </a:stretch>
        </p:blipFill>
        <p:spPr>
          <a:xfrm>
            <a:off x="1858688" y="3067711"/>
            <a:ext cx="6828112" cy="2127688"/>
          </a:xfrm>
          <a:prstGeom prst="rect">
            <a:avLst/>
          </a:prstGeom>
        </p:spPr>
      </p:pic>
    </p:spTree>
    <p:extLst>
      <p:ext uri="{BB962C8B-B14F-4D97-AF65-F5344CB8AC3E}">
        <p14:creationId xmlns:p14="http://schemas.microsoft.com/office/powerpoint/2010/main" val="258480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Award</a:t>
            </a:r>
            <a:endParaRPr lang="en-US" dirty="0"/>
          </a:p>
        </p:txBody>
      </p:sp>
      <p:sp>
        <p:nvSpPr>
          <p:cNvPr id="3" name="Content Placeholder 2"/>
          <p:cNvSpPr>
            <a:spLocks noGrp="1"/>
          </p:cNvSpPr>
          <p:nvPr>
            <p:ph idx="1"/>
          </p:nvPr>
        </p:nvSpPr>
        <p:spPr/>
        <p:txBody>
          <a:bodyPr>
            <a:normAutofit fontScale="70000" lnSpcReduction="20000"/>
          </a:bodyPr>
          <a:lstStyle/>
          <a:p>
            <a:pPr marL="171450" indent="-171450">
              <a:buFont typeface="Arial" panose="020B0604020202020204" pitchFamily="34" charset="0"/>
              <a:buChar char="•"/>
            </a:pPr>
            <a:r>
              <a:rPr lang="en-US" sz="2900" b="1" dirty="0"/>
              <a:t>FTE – Full Time </a:t>
            </a:r>
            <a:r>
              <a:rPr lang="en-US" sz="2900" b="1" dirty="0" smtClean="0"/>
              <a:t>Equivalent </a:t>
            </a:r>
            <a:endParaRPr lang="en-US" sz="2900" b="1" dirty="0"/>
          </a:p>
          <a:p>
            <a:pPr marL="0" indent="0">
              <a:buFont typeface="Arial" panose="020B0604020202020204" pitchFamily="34" charset="0"/>
              <a:buNone/>
            </a:pPr>
            <a:r>
              <a:rPr lang="en-US" sz="2900" dirty="0" smtClean="0"/>
              <a:t>	Ex. If you </a:t>
            </a:r>
            <a:r>
              <a:rPr lang="en-US" sz="2900" dirty="0"/>
              <a:t>have a part time person (.5 FTE), </a:t>
            </a:r>
            <a:r>
              <a:rPr lang="en-US" sz="2900" dirty="0" smtClean="0"/>
              <a:t>you </a:t>
            </a:r>
            <a:r>
              <a:rPr lang="en-US" sz="2900" dirty="0"/>
              <a:t>would be expected to </a:t>
            </a:r>
            <a:r>
              <a:rPr lang="en-US" sz="2900" dirty="0" smtClean="0"/>
              <a:t>	serve </a:t>
            </a:r>
            <a:r>
              <a:rPr lang="en-US" sz="2900" dirty="0"/>
              <a:t>a minimum of 250 families and the contract award would be $</a:t>
            </a:r>
            <a:r>
              <a:rPr lang="en-US" sz="2900" dirty="0" smtClean="0"/>
              <a:t>12k.</a:t>
            </a:r>
            <a:endParaRPr lang="en-US" sz="2900" dirty="0"/>
          </a:p>
          <a:p>
            <a:r>
              <a:rPr lang="en-US" sz="2900" dirty="0"/>
              <a:t>T</a:t>
            </a:r>
            <a:r>
              <a:rPr lang="en-US" sz="2900" dirty="0" smtClean="0"/>
              <a:t>he </a:t>
            </a:r>
            <a:r>
              <a:rPr lang="en-US" sz="2900" dirty="0"/>
              <a:t>minimum requirements for each funding level are set in </a:t>
            </a:r>
            <a:r>
              <a:rPr lang="en-US" sz="2900" dirty="0" smtClean="0"/>
              <a:t>the chart on the previous slide.  </a:t>
            </a:r>
            <a:r>
              <a:rPr lang="en-US" sz="2900" dirty="0"/>
              <a:t>This is also a competitive grant.  As you create your community plan, you will need to look at who your community partners are and what the capacity is through those access points for serving families.  </a:t>
            </a:r>
            <a:endParaRPr lang="en-US" sz="2900" dirty="0" smtClean="0"/>
          </a:p>
          <a:p>
            <a:r>
              <a:rPr lang="en-US" sz="2900" dirty="0" smtClean="0"/>
              <a:t>Contracted goals should </a:t>
            </a:r>
            <a:r>
              <a:rPr lang="en-US" sz="2900" dirty="0"/>
              <a:t>be realistic and achievable, but </a:t>
            </a:r>
            <a:r>
              <a:rPr lang="en-US" sz="2900" dirty="0" smtClean="0"/>
              <a:t>extra consideration will be given to applicants who propose serving as </a:t>
            </a:r>
            <a:r>
              <a:rPr lang="en-US" sz="2900" dirty="0"/>
              <a:t>many families as possible.  </a:t>
            </a:r>
            <a:r>
              <a:rPr lang="en-US" sz="2900" dirty="0" smtClean="0"/>
              <a:t> </a:t>
            </a:r>
            <a:endParaRPr lang="en-US" sz="2900" dirty="0"/>
          </a:p>
          <a:p>
            <a:pPr marL="342900" lvl="1" indent="-342900">
              <a:buFont typeface="Arial"/>
              <a:buChar char="•"/>
            </a:pPr>
            <a:r>
              <a:rPr lang="en-US" sz="2900" dirty="0" smtClean="0"/>
              <a:t>Again, for current First Steps Mini-Grant sites, </a:t>
            </a:r>
            <a:r>
              <a:rPr lang="en-US" sz="2900" dirty="0">
                <a:solidFill>
                  <a:prstClr val="black"/>
                </a:solidFill>
              </a:rPr>
              <a:t>you should apply to serve at minimum, the same number of families that you are currently serving through this year’s contract with your FTE remaining the same as your current FSG Mini-Grant contract.</a:t>
            </a:r>
          </a:p>
          <a:p>
            <a:endParaRPr lang="en-US" dirty="0" smtClean="0"/>
          </a:p>
          <a:p>
            <a:endParaRPr lang="en-US" dirty="0"/>
          </a:p>
        </p:txBody>
      </p:sp>
    </p:spTree>
    <p:extLst>
      <p:ext uri="{BB962C8B-B14F-4D97-AF65-F5344CB8AC3E}">
        <p14:creationId xmlns:p14="http://schemas.microsoft.com/office/powerpoint/2010/main" val="1204783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Timeline</a:t>
            </a:r>
            <a:endParaRPr lang="en-US" dirty="0"/>
          </a:p>
        </p:txBody>
      </p:sp>
      <p:sp>
        <p:nvSpPr>
          <p:cNvPr id="3" name="Content Placeholder 2"/>
          <p:cNvSpPr>
            <a:spLocks noGrp="1"/>
          </p:cNvSpPr>
          <p:nvPr>
            <p:ph idx="1"/>
          </p:nvPr>
        </p:nvSpPr>
        <p:spPr/>
        <p:txBody>
          <a:bodyPr/>
          <a:lstStyle/>
          <a:p>
            <a:pPr marL="800100" lvl="1" indent="-342900">
              <a:buFont typeface="Arial" panose="020B0604020202020204" pitchFamily="34" charset="0"/>
              <a:buChar char="•"/>
            </a:pPr>
            <a:r>
              <a:rPr lang="en-US" sz="2400" dirty="0">
                <a:solidFill>
                  <a:prstClr val="black"/>
                </a:solidFill>
              </a:rPr>
              <a:t>SoN due with a postmarked date of </a:t>
            </a:r>
            <a:r>
              <a:rPr lang="en-US" sz="2400" b="1" dirty="0">
                <a:solidFill>
                  <a:prstClr val="black"/>
                </a:solidFill>
              </a:rPr>
              <a:t>May 9</a:t>
            </a:r>
            <a:r>
              <a:rPr lang="en-US" sz="2400" b="1" dirty="0" smtClean="0">
                <a:solidFill>
                  <a:prstClr val="black"/>
                </a:solidFill>
              </a:rPr>
              <a:t>, 2016</a:t>
            </a:r>
            <a:r>
              <a:rPr lang="en-US" sz="2400" dirty="0" smtClean="0">
                <a:solidFill>
                  <a:prstClr val="black"/>
                </a:solidFill>
              </a:rPr>
              <a:t>.</a:t>
            </a:r>
            <a:endParaRPr lang="en-US" sz="2400" dirty="0">
              <a:solidFill>
                <a:prstClr val="black"/>
              </a:solidFill>
            </a:endParaRPr>
          </a:p>
          <a:p>
            <a:pPr marL="800100" lvl="1" indent="-342900">
              <a:buFont typeface="Arial" panose="020B0604020202020204" pitchFamily="34" charset="0"/>
              <a:buChar char="•"/>
            </a:pPr>
            <a:r>
              <a:rPr lang="en-US" sz="2400" dirty="0">
                <a:solidFill>
                  <a:prstClr val="black"/>
                </a:solidFill>
              </a:rPr>
              <a:t>Those awarded will have a start date of </a:t>
            </a:r>
            <a:r>
              <a:rPr lang="en-US" sz="2400" b="1" dirty="0">
                <a:solidFill>
                  <a:prstClr val="black"/>
                </a:solidFill>
              </a:rPr>
              <a:t>October 1, </a:t>
            </a:r>
            <a:r>
              <a:rPr lang="en-US" sz="2400" b="1" dirty="0" smtClean="0">
                <a:solidFill>
                  <a:prstClr val="black"/>
                </a:solidFill>
              </a:rPr>
              <a:t>2016</a:t>
            </a:r>
            <a:r>
              <a:rPr lang="en-US" sz="2400" dirty="0" smtClean="0">
                <a:solidFill>
                  <a:prstClr val="black"/>
                </a:solidFill>
              </a:rPr>
              <a:t>.</a:t>
            </a:r>
            <a:endParaRPr lang="en-US" sz="2400" dirty="0">
              <a:solidFill>
                <a:prstClr val="black"/>
              </a:solidFill>
            </a:endParaRPr>
          </a:p>
          <a:p>
            <a:pPr marL="800100" lvl="1" indent="-342900">
              <a:buFont typeface="Arial" panose="020B0604020202020204" pitchFamily="34" charset="0"/>
              <a:buChar char="•"/>
            </a:pPr>
            <a:r>
              <a:rPr lang="en-US" sz="2400" dirty="0">
                <a:solidFill>
                  <a:prstClr val="black"/>
                </a:solidFill>
              </a:rPr>
              <a:t>For those </a:t>
            </a:r>
            <a:r>
              <a:rPr lang="en-US" sz="2400" i="1" dirty="0">
                <a:solidFill>
                  <a:prstClr val="black"/>
                </a:solidFill>
              </a:rPr>
              <a:t>existing</a:t>
            </a:r>
            <a:r>
              <a:rPr lang="en-US" sz="2400" dirty="0">
                <a:solidFill>
                  <a:prstClr val="black"/>
                </a:solidFill>
              </a:rPr>
              <a:t> First Steps sites, full services must begin October 1, </a:t>
            </a:r>
            <a:r>
              <a:rPr lang="en-US" sz="2400" dirty="0" smtClean="0">
                <a:solidFill>
                  <a:prstClr val="black"/>
                </a:solidFill>
              </a:rPr>
              <a:t>2016.</a:t>
            </a:r>
            <a:endParaRPr lang="en-US" sz="2400" dirty="0">
              <a:solidFill>
                <a:prstClr val="black"/>
              </a:solidFill>
            </a:endParaRPr>
          </a:p>
          <a:p>
            <a:pPr marL="800100" lvl="1" indent="-342900">
              <a:buFont typeface="Arial" panose="020B0604020202020204" pitchFamily="34" charset="0"/>
              <a:buChar char="•"/>
            </a:pPr>
            <a:r>
              <a:rPr lang="en-US" sz="2400" dirty="0">
                <a:solidFill>
                  <a:prstClr val="black"/>
                </a:solidFill>
              </a:rPr>
              <a:t>For those </a:t>
            </a:r>
            <a:r>
              <a:rPr lang="en-US" sz="2400" i="1" dirty="0">
                <a:solidFill>
                  <a:prstClr val="black"/>
                </a:solidFill>
              </a:rPr>
              <a:t>new</a:t>
            </a:r>
            <a:r>
              <a:rPr lang="en-US" sz="2400" dirty="0">
                <a:solidFill>
                  <a:prstClr val="black"/>
                </a:solidFill>
              </a:rPr>
              <a:t> First Steps sites, October and November can be used as a hiring/training period and full service implementation will be expected by no later than December.</a:t>
            </a:r>
          </a:p>
          <a:p>
            <a:pPr marL="800100" lvl="1" indent="-342900">
              <a:buFont typeface="Arial" panose="020B0604020202020204" pitchFamily="34" charset="0"/>
              <a:buChar char="•"/>
            </a:pPr>
            <a:r>
              <a:rPr lang="en-US" sz="2400" dirty="0">
                <a:solidFill>
                  <a:prstClr val="black"/>
                </a:solidFill>
              </a:rPr>
              <a:t>The contract period will end </a:t>
            </a:r>
            <a:r>
              <a:rPr lang="en-US" sz="2400" b="1" dirty="0">
                <a:solidFill>
                  <a:prstClr val="black"/>
                </a:solidFill>
              </a:rPr>
              <a:t>September 30, </a:t>
            </a:r>
            <a:r>
              <a:rPr lang="en-US" sz="2400" b="1" dirty="0" smtClean="0">
                <a:solidFill>
                  <a:prstClr val="black"/>
                </a:solidFill>
              </a:rPr>
              <a:t>2017.</a:t>
            </a:r>
            <a:endParaRPr lang="en-US" sz="2400" b="1" dirty="0">
              <a:solidFill>
                <a:prstClr val="black"/>
              </a:solidFill>
            </a:endParaRPr>
          </a:p>
          <a:p>
            <a:endParaRPr lang="en-US" dirty="0"/>
          </a:p>
        </p:txBody>
      </p:sp>
    </p:spTree>
    <p:extLst>
      <p:ext uri="{BB962C8B-B14F-4D97-AF65-F5344CB8AC3E}">
        <p14:creationId xmlns:p14="http://schemas.microsoft.com/office/powerpoint/2010/main" val="2837512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Development Timeline</a:t>
            </a:r>
            <a:endParaRPr lang="en-US" dirty="0"/>
          </a:p>
        </p:txBody>
      </p:sp>
      <p:pic>
        <p:nvPicPr>
          <p:cNvPr id="3" name="Picture 2"/>
          <p:cNvPicPr>
            <a:picLocks noChangeAspect="1"/>
          </p:cNvPicPr>
          <p:nvPr/>
        </p:nvPicPr>
        <p:blipFill>
          <a:blip r:embed="rId3"/>
          <a:stretch>
            <a:fillRect/>
          </a:stretch>
        </p:blipFill>
        <p:spPr>
          <a:xfrm>
            <a:off x="138112" y="1992719"/>
            <a:ext cx="8867775" cy="3291662"/>
          </a:xfrm>
          <a:prstGeom prst="rect">
            <a:avLst/>
          </a:prstGeom>
        </p:spPr>
      </p:pic>
    </p:spTree>
    <p:extLst>
      <p:ext uri="{BB962C8B-B14F-4D97-AF65-F5344CB8AC3E}">
        <p14:creationId xmlns:p14="http://schemas.microsoft.com/office/powerpoint/2010/main" val="2369533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 Development Timeline</a:t>
            </a:r>
            <a:endParaRPr lang="en-US" dirty="0"/>
          </a:p>
        </p:txBody>
      </p:sp>
      <p:sp>
        <p:nvSpPr>
          <p:cNvPr id="3" name="Content Placeholder 2"/>
          <p:cNvSpPr>
            <a:spLocks noGrp="1"/>
          </p:cNvSpPr>
          <p:nvPr>
            <p:ph idx="1"/>
          </p:nvPr>
        </p:nvSpPr>
        <p:spPr/>
        <p:txBody>
          <a:bodyPr/>
          <a:lstStyle/>
          <a:p>
            <a:pPr>
              <a:spcAft>
                <a:spcPts val="600"/>
              </a:spcAft>
            </a:pPr>
            <a:r>
              <a:rPr lang="en-US" b="1" dirty="0"/>
              <a:t>Contract Award Period</a:t>
            </a:r>
          </a:p>
          <a:p>
            <a:pPr marL="285750" indent="-285750">
              <a:buFont typeface="Arial" panose="020B0604020202020204" pitchFamily="34" charset="0"/>
              <a:buChar char="•"/>
            </a:pPr>
            <a:r>
              <a:rPr lang="en-US" dirty="0"/>
              <a:t>Will cover a 12-month period, from </a:t>
            </a:r>
            <a:r>
              <a:rPr lang="en-US" b="1" dirty="0"/>
              <a:t>October 1, 2016 – September 30, 2017</a:t>
            </a:r>
            <a:r>
              <a:rPr lang="en-US" dirty="0"/>
              <a:t>.</a:t>
            </a:r>
          </a:p>
          <a:p>
            <a:pPr marL="285750" indent="-285750">
              <a:buFont typeface="Arial" panose="020B0604020202020204" pitchFamily="34" charset="0"/>
              <a:buChar char="•"/>
            </a:pPr>
            <a:r>
              <a:rPr lang="en-US" dirty="0"/>
              <a:t>FSG sites must continue service delivery activities for the full contract period.</a:t>
            </a:r>
          </a:p>
          <a:p>
            <a:endParaRPr lang="en-US" dirty="0"/>
          </a:p>
        </p:txBody>
      </p:sp>
    </p:spTree>
    <p:extLst>
      <p:ext uri="{BB962C8B-B14F-4D97-AF65-F5344CB8AC3E}">
        <p14:creationId xmlns:p14="http://schemas.microsoft.com/office/powerpoint/2010/main" val="827425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Submission Instructions</a:t>
            </a:r>
            <a:endParaRPr lang="en-US" dirty="0"/>
          </a:p>
        </p:txBody>
      </p:sp>
      <p:sp>
        <p:nvSpPr>
          <p:cNvPr id="3" name="Content Placeholder 2"/>
          <p:cNvSpPr>
            <a:spLocks noGrp="1"/>
          </p:cNvSpPr>
          <p:nvPr>
            <p:ph idx="1"/>
          </p:nvPr>
        </p:nvSpPr>
        <p:spPr>
          <a:xfrm>
            <a:off x="457200" y="1417638"/>
            <a:ext cx="8229600" cy="4525963"/>
          </a:xfrm>
        </p:spPr>
        <p:txBody>
          <a:bodyPr>
            <a:normAutofit lnSpcReduction="10000"/>
          </a:bodyPr>
          <a:lstStyle/>
          <a:p>
            <a:pPr lvl="1" eaLnBrk="0" hangingPunct="0"/>
            <a:r>
              <a:rPr lang="en-US" altLang="en-US" sz="3200" dirty="0">
                <a:solidFill>
                  <a:srgbClr val="000000"/>
                </a:solidFill>
                <a:latin typeface="Calibri" panose="020F0502020204030204" pitchFamily="34" charset="0"/>
                <a:ea typeface="ＭＳ Ｐゴシック" pitchFamily="34" charset="-128"/>
                <a:cs typeface="Calibri" panose="020F0502020204030204" pitchFamily="34" charset="0"/>
              </a:rPr>
              <a:t>Actions required </a:t>
            </a:r>
            <a:r>
              <a:rPr lang="en-US" altLang="en-US" sz="3200" b="1" i="1" dirty="0">
                <a:solidFill>
                  <a:srgbClr val="000000"/>
                </a:solidFill>
                <a:latin typeface="Calibri" panose="020F0502020204030204" pitchFamily="34" charset="0"/>
                <a:ea typeface="ＭＳ Ｐゴシック" pitchFamily="34" charset="-128"/>
                <a:cs typeface="Calibri" panose="020F0502020204030204" pitchFamily="34" charset="0"/>
              </a:rPr>
              <a:t>prior </a:t>
            </a:r>
            <a:r>
              <a:rPr lang="en-US" altLang="en-US" sz="3200" dirty="0">
                <a:solidFill>
                  <a:srgbClr val="000000"/>
                </a:solidFill>
                <a:latin typeface="Calibri" panose="020F0502020204030204" pitchFamily="34" charset="0"/>
                <a:ea typeface="ＭＳ Ｐゴシック" pitchFamily="34" charset="-128"/>
                <a:cs typeface="Calibri" panose="020F0502020204030204" pitchFamily="34" charset="0"/>
              </a:rPr>
              <a:t>to submission:</a:t>
            </a:r>
          </a:p>
          <a:p>
            <a:pPr lvl="1" eaLnBrk="0" hangingPunct="0"/>
            <a:endPar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endParaRPr>
          </a:p>
          <a:p>
            <a:pPr marL="800100" lvl="1" indent="-342900" eaLnBrk="0" hangingPunct="0">
              <a:buFont typeface="Arial" panose="020B0604020202020204" pitchFamily="34" charset="0"/>
              <a:buChar char="•"/>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Prior to the creation of your application, </a:t>
            </a:r>
            <a:r>
              <a:rPr lang="en-US" altLang="en-US" sz="2400" b="1" i="1" dirty="0">
                <a:solidFill>
                  <a:srgbClr val="000000"/>
                </a:solidFill>
                <a:latin typeface="Calibri" panose="020F0502020204030204" pitchFamily="34" charset="0"/>
                <a:ea typeface="ＭＳ Ｐゴシック" pitchFamily="34" charset="-128"/>
                <a:cs typeface="Calibri" panose="020F0502020204030204" pitchFamily="34" charset="0"/>
              </a:rPr>
              <a:t>all </a:t>
            </a: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applicants must confer with the GSG Community Outreach Coordinator, Lynda Brown</a:t>
            </a:r>
            <a:r>
              <a:rPr lang="en-US" altLang="en-US" sz="2400" dirty="0" smtClean="0">
                <a:solidFill>
                  <a:srgbClr val="000000"/>
                </a:solidFill>
                <a:latin typeface="Calibri" panose="020F0502020204030204" pitchFamily="34" charset="0"/>
                <a:ea typeface="ＭＳ Ｐゴシック" pitchFamily="34" charset="-128"/>
                <a:cs typeface="Calibri" panose="020F0502020204030204" pitchFamily="34" charset="0"/>
              </a:rPr>
              <a:t>.</a:t>
            </a:r>
            <a:endPar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endParaRPr>
          </a:p>
          <a:p>
            <a:pPr marL="800100" lvl="1" indent="-342900" eaLnBrk="0" hangingPunct="0">
              <a:buFont typeface="Arial" panose="020B0604020202020204" pitchFamily="34" charset="0"/>
              <a:buChar char="•"/>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Must submit draft FSG community plan to Lynda Brown for review by no later than </a:t>
            </a:r>
            <a:r>
              <a:rPr lang="en-US" altLang="en-US" sz="2400" b="1" dirty="0" smtClean="0">
                <a:solidFill>
                  <a:srgbClr val="000000"/>
                </a:solidFill>
                <a:latin typeface="Calibri" panose="020F0502020204030204" pitchFamily="34" charset="0"/>
                <a:ea typeface="ＭＳ Ｐゴシック" pitchFamily="34" charset="-128"/>
                <a:cs typeface="Calibri" panose="020F0502020204030204" pitchFamily="34" charset="0"/>
              </a:rPr>
              <a:t>April 29, 2016</a:t>
            </a:r>
            <a:r>
              <a:rPr lang="en-US" altLang="en-US" sz="2400" dirty="0" smtClean="0">
                <a:solidFill>
                  <a:srgbClr val="000000"/>
                </a:solidFill>
                <a:latin typeface="Calibri" panose="020F0502020204030204" pitchFamily="34" charset="0"/>
                <a:ea typeface="ＭＳ Ｐゴシック" pitchFamily="34" charset="-128"/>
                <a:cs typeface="Calibri" panose="020F0502020204030204" pitchFamily="34" charset="0"/>
              </a:rPr>
              <a:t>.  </a:t>
            </a:r>
          </a:p>
          <a:p>
            <a:pPr marL="800100" lvl="1" indent="-342900" eaLnBrk="0" hangingPunct="0">
              <a:buFont typeface="Arial" panose="020B0604020202020204" pitchFamily="34" charset="0"/>
              <a:buChar char="•"/>
            </a:pPr>
            <a:r>
              <a:rPr lang="en-US" sz="2400" b="1" dirty="0"/>
              <a:t>For new applicants</a:t>
            </a:r>
            <a:r>
              <a:rPr lang="en-US" sz="2400" dirty="0"/>
              <a:t>: Proposals must be submitted to Lynda Brown for review by </a:t>
            </a:r>
            <a:r>
              <a:rPr lang="en-US" sz="2400" b="1" dirty="0"/>
              <a:t>April 29th </a:t>
            </a:r>
            <a:r>
              <a:rPr lang="en-US" sz="2400" dirty="0"/>
              <a:t>prior to submission to DFCS-OPFS.. All service delivery activities (new, enhanced or expanded services) must begin within 90 days of the start date of the contract award.</a:t>
            </a:r>
          </a:p>
          <a:p>
            <a:pPr marL="800100" lvl="1" indent="-342900" eaLnBrk="0" hangingPunct="0">
              <a:buFont typeface="Arial" panose="020B0604020202020204" pitchFamily="34" charset="0"/>
              <a:buChar char="•"/>
            </a:pPr>
            <a:endPar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endParaRPr>
          </a:p>
          <a:p>
            <a:endParaRPr lang="en-US" dirty="0"/>
          </a:p>
        </p:txBody>
      </p:sp>
    </p:spTree>
    <p:extLst>
      <p:ext uri="{BB962C8B-B14F-4D97-AF65-F5344CB8AC3E}">
        <p14:creationId xmlns:p14="http://schemas.microsoft.com/office/powerpoint/2010/main" val="4056538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Instructions</a:t>
            </a:r>
            <a:endParaRPr lang="en-US" dirty="0"/>
          </a:p>
        </p:txBody>
      </p:sp>
      <p:sp>
        <p:nvSpPr>
          <p:cNvPr id="3" name="Content Placeholder 2"/>
          <p:cNvSpPr>
            <a:spLocks noGrp="1"/>
          </p:cNvSpPr>
          <p:nvPr>
            <p:ph idx="1"/>
          </p:nvPr>
        </p:nvSpPr>
        <p:spPr>
          <a:xfrm>
            <a:off x="457200" y="1406015"/>
            <a:ext cx="8229600" cy="4525963"/>
          </a:xfrm>
        </p:spPr>
        <p:txBody>
          <a:bodyPr/>
          <a:lstStyle/>
          <a:p>
            <a:pPr marL="800100" lvl="1" indent="-342900" eaLnBrk="0" hangingPunct="0">
              <a:spcBef>
                <a:spcPts val="1200"/>
              </a:spcBef>
              <a:buFont typeface="Arial" panose="020B0604020202020204" pitchFamily="34" charset="0"/>
              <a:buChar char="•"/>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Submit one (1) original application, four (4) copies of original, and one (1) electronic copy on CD or thumb drive. </a:t>
            </a:r>
          </a:p>
          <a:p>
            <a:pPr marL="800100" lvl="1" indent="-342900" eaLnBrk="0" hangingPunct="0">
              <a:spcBef>
                <a:spcPts val="1200"/>
              </a:spcBef>
              <a:buFont typeface="Arial" panose="020B0604020202020204" pitchFamily="34" charset="0"/>
              <a:buChar char="•"/>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Original copy should have signatures in blue ink.</a:t>
            </a:r>
          </a:p>
          <a:p>
            <a:pPr marL="800100" lvl="1" indent="-342900" eaLnBrk="0" hangingPunct="0">
              <a:spcBef>
                <a:spcPts val="1200"/>
              </a:spcBef>
              <a:buFont typeface="Arial" panose="020B0604020202020204" pitchFamily="34" charset="0"/>
              <a:buChar char="•"/>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Bind the original application with binder clips.</a:t>
            </a:r>
          </a:p>
          <a:p>
            <a:pPr marL="800100" lvl="1" indent="-342900" eaLnBrk="0" hangingPunct="0">
              <a:spcBef>
                <a:spcPts val="1200"/>
              </a:spcBef>
              <a:buFont typeface="Arial" panose="020B0604020202020204" pitchFamily="34" charset="0"/>
              <a:buChar char="•"/>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The application must be submitted in order of the chart listed on page 9 of the SoN (3f. Application Order).</a:t>
            </a:r>
          </a:p>
          <a:p>
            <a:pPr marL="800100" lvl="1" indent="-342900" eaLnBrk="0" hangingPunct="0">
              <a:spcBef>
                <a:spcPts val="1200"/>
              </a:spcBef>
              <a:buFont typeface="Arial" panose="020B0604020202020204" pitchFamily="34" charset="0"/>
              <a:buChar char="•"/>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Submit application with a postmarked date no later than </a:t>
            </a:r>
            <a:r>
              <a:rPr lang="en-US" altLang="en-US" sz="2400" b="1" dirty="0">
                <a:solidFill>
                  <a:srgbClr val="000000"/>
                </a:solidFill>
                <a:latin typeface="Calibri" panose="020F0502020204030204" pitchFamily="34" charset="0"/>
                <a:ea typeface="ＭＳ Ｐゴシック" pitchFamily="34" charset="-128"/>
                <a:cs typeface="Calibri" panose="020F0502020204030204" pitchFamily="34" charset="0"/>
              </a:rPr>
              <a:t>5:00 pm on May 9</a:t>
            </a:r>
            <a:r>
              <a:rPr lang="en-US" altLang="en-US" sz="2400" b="1" dirty="0" smtClean="0">
                <a:solidFill>
                  <a:srgbClr val="000000"/>
                </a:solidFill>
                <a:latin typeface="Calibri" panose="020F0502020204030204" pitchFamily="34" charset="0"/>
                <a:ea typeface="ＭＳ Ｐゴシック" pitchFamily="34" charset="-128"/>
                <a:cs typeface="Calibri" panose="020F0502020204030204" pitchFamily="34" charset="0"/>
              </a:rPr>
              <a:t>, 2016</a:t>
            </a:r>
            <a:r>
              <a:rPr lang="en-US" altLang="en-US" sz="2400" dirty="0" smtClean="0">
                <a:solidFill>
                  <a:srgbClr val="000000"/>
                </a:solidFill>
                <a:latin typeface="Calibri" panose="020F0502020204030204" pitchFamily="34" charset="0"/>
                <a:ea typeface="ＭＳ Ｐゴシック" pitchFamily="34" charset="-128"/>
                <a:cs typeface="Calibri" panose="020F0502020204030204" pitchFamily="34" charset="0"/>
              </a:rPr>
              <a:t>.</a:t>
            </a:r>
            <a:endPar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endParaRPr>
          </a:p>
          <a:p>
            <a:pPr marL="800100" lvl="1" indent="-342900" eaLnBrk="0" hangingPunct="0">
              <a:spcBef>
                <a:spcPts val="1200"/>
              </a:spcBef>
              <a:buFont typeface="Arial" panose="020B0604020202020204" pitchFamily="34" charset="0"/>
              <a:buChar char="•"/>
            </a:pPr>
            <a:r>
              <a:rPr lang="en-US" altLang="en-US" sz="2400" i="1" dirty="0">
                <a:solidFill>
                  <a:srgbClr val="000000"/>
                </a:solidFill>
                <a:latin typeface="Calibri" panose="020F0502020204030204" pitchFamily="34" charset="0"/>
                <a:ea typeface="ＭＳ Ｐゴシック" pitchFamily="34" charset="-128"/>
                <a:cs typeface="Calibri" panose="020F0502020204030204" pitchFamily="34" charset="0"/>
              </a:rPr>
              <a:t>We will not accept hand deliveries, office-metered postmarks, faxed or emailed applications.</a:t>
            </a:r>
          </a:p>
          <a:p>
            <a:endParaRPr lang="en-US" dirty="0"/>
          </a:p>
        </p:txBody>
      </p:sp>
    </p:spTree>
    <p:extLst>
      <p:ext uri="{BB962C8B-B14F-4D97-AF65-F5344CB8AC3E}">
        <p14:creationId xmlns:p14="http://schemas.microsoft.com/office/powerpoint/2010/main" val="2558874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Order</a:t>
            </a:r>
            <a:endParaRPr lang="en-US" dirty="0"/>
          </a:p>
        </p:txBody>
      </p:sp>
      <p:sp>
        <p:nvSpPr>
          <p:cNvPr id="9" name="Content Placeholder 8"/>
          <p:cNvSpPr>
            <a:spLocks noGrp="1"/>
          </p:cNvSpPr>
          <p:nvPr>
            <p:ph idx="1"/>
          </p:nvPr>
        </p:nvSpPr>
        <p:spPr>
          <a:xfrm>
            <a:off x="457200" y="4157330"/>
            <a:ext cx="8229600" cy="1968834"/>
          </a:xfrm>
        </p:spPr>
        <p:txBody>
          <a:bodyPr>
            <a:normAutofit fontScale="85000" lnSpcReduction="20000"/>
          </a:bodyPr>
          <a:lstStyle/>
          <a:p>
            <a:pPr marL="0" indent="0" algn="ctr">
              <a:buNone/>
            </a:pPr>
            <a:r>
              <a:rPr lang="en-US" sz="2400" dirty="0" smtClean="0"/>
              <a:t>Submit all required documentation to the following address:</a:t>
            </a:r>
          </a:p>
          <a:p>
            <a:pPr marL="0" indent="0" algn="ctr">
              <a:buNone/>
            </a:pPr>
            <a:r>
              <a:rPr lang="en-US" sz="2400" b="1" dirty="0" smtClean="0"/>
              <a:t>Georgia Division of Family and Children Services</a:t>
            </a:r>
          </a:p>
          <a:p>
            <a:pPr marL="0" indent="0" algn="ctr">
              <a:buNone/>
            </a:pPr>
            <a:r>
              <a:rPr lang="en-US" sz="2400" b="1" dirty="0" smtClean="0"/>
              <a:t>ATTN: First Steps Georgia</a:t>
            </a:r>
          </a:p>
          <a:p>
            <a:pPr marL="0" indent="0" algn="ctr">
              <a:buNone/>
            </a:pPr>
            <a:r>
              <a:rPr lang="en-US" sz="2400" b="1" dirty="0" smtClean="0"/>
              <a:t>2 Peachtree Street, NW, 26</a:t>
            </a:r>
            <a:r>
              <a:rPr lang="en-US" sz="2400" b="1" baseline="30000" dirty="0" smtClean="0"/>
              <a:t>th</a:t>
            </a:r>
            <a:r>
              <a:rPr lang="en-US" sz="2400" b="1" dirty="0" smtClean="0"/>
              <a:t> Floor</a:t>
            </a:r>
          </a:p>
          <a:p>
            <a:pPr marL="0" indent="0" algn="ctr">
              <a:buNone/>
            </a:pPr>
            <a:r>
              <a:rPr lang="en-US" sz="2400" b="1" dirty="0" smtClean="0"/>
              <a:t>Suite 26-266</a:t>
            </a:r>
          </a:p>
          <a:p>
            <a:pPr marL="0" indent="0" algn="ctr">
              <a:buNone/>
            </a:pPr>
            <a:r>
              <a:rPr lang="en-US" sz="2400" b="1" dirty="0" smtClean="0"/>
              <a:t>Atlanta, Georgia 30303</a:t>
            </a:r>
            <a:endParaRPr lang="en-US" sz="2400" b="1" dirty="0"/>
          </a:p>
        </p:txBody>
      </p:sp>
      <p:pic>
        <p:nvPicPr>
          <p:cNvPr id="10" name="Picture 9"/>
          <p:cNvPicPr>
            <a:picLocks noChangeAspect="1"/>
          </p:cNvPicPr>
          <p:nvPr/>
        </p:nvPicPr>
        <p:blipFill>
          <a:blip r:embed="rId3"/>
          <a:stretch>
            <a:fillRect/>
          </a:stretch>
        </p:blipFill>
        <p:spPr>
          <a:xfrm>
            <a:off x="959483" y="1265283"/>
            <a:ext cx="6523285" cy="2962913"/>
          </a:xfrm>
          <a:prstGeom prst="rect">
            <a:avLst/>
          </a:prstGeom>
        </p:spPr>
      </p:pic>
    </p:spTree>
    <p:extLst>
      <p:ext uri="{BB962C8B-B14F-4D97-AF65-F5344CB8AC3E}">
        <p14:creationId xmlns:p14="http://schemas.microsoft.com/office/powerpoint/2010/main" val="2339148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49"/>
            <a:ext cx="8229600" cy="5133975"/>
          </a:xfrm>
        </p:spPr>
        <p:txBody>
          <a:bodyPr anchor="t">
            <a:normAutofit/>
          </a:bodyPr>
          <a:lstStyle/>
          <a:p>
            <a:r>
              <a:rPr lang="en-US" dirty="0" smtClean="0"/>
              <a:t/>
            </a:r>
            <a:br>
              <a:rPr lang="en-US" dirty="0" smtClean="0"/>
            </a:br>
            <a:endParaRPr lang="en-US" dirty="0"/>
          </a:p>
        </p:txBody>
      </p:sp>
      <p:sp>
        <p:nvSpPr>
          <p:cNvPr id="3" name="Rectangle 2"/>
          <p:cNvSpPr/>
          <p:nvPr/>
        </p:nvSpPr>
        <p:spPr>
          <a:xfrm>
            <a:off x="2727959" y="3005573"/>
            <a:ext cx="4572000" cy="2246769"/>
          </a:xfrm>
          <a:prstGeom prst="rect">
            <a:avLst/>
          </a:prstGeom>
        </p:spPr>
        <p:txBody>
          <a:bodyPr>
            <a:spAutoFit/>
          </a:bodyPr>
          <a:lstStyle/>
          <a:p>
            <a:pPr algn="ctr"/>
            <a:r>
              <a:rPr lang="en-US" sz="2800" b="1" dirty="0"/>
              <a:t>First Steps Georgia (FSG) Statement of Need (</a:t>
            </a:r>
            <a:r>
              <a:rPr lang="en-US" sz="2800" b="1" dirty="0" err="1" smtClean="0"/>
              <a:t>SoN</a:t>
            </a:r>
            <a:r>
              <a:rPr lang="en-US" sz="2800" b="1" dirty="0" smtClean="0"/>
              <a:t>) </a:t>
            </a:r>
            <a:r>
              <a:rPr lang="en-US" sz="2800" b="1" dirty="0"/>
              <a:t>Overview</a:t>
            </a:r>
          </a:p>
          <a:p>
            <a:pPr algn="ctr"/>
            <a:endParaRPr lang="en-US" sz="2800" b="1" dirty="0"/>
          </a:p>
          <a:p>
            <a:pPr algn="ctr"/>
            <a:r>
              <a:rPr lang="en-US" sz="2800" b="1" dirty="0" smtClean="0"/>
              <a:t>April 2016</a:t>
            </a:r>
          </a:p>
        </p:txBody>
      </p:sp>
      <p:grpSp>
        <p:nvGrpSpPr>
          <p:cNvPr id="4" name="Group 3"/>
          <p:cNvGrpSpPr/>
          <p:nvPr/>
        </p:nvGrpSpPr>
        <p:grpSpPr>
          <a:xfrm>
            <a:off x="1416517" y="1018506"/>
            <a:ext cx="6042025" cy="1590675"/>
            <a:chOff x="0" y="0"/>
            <a:chExt cx="6042439" cy="159086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43770" cy="1367624"/>
            </a:xfrm>
            <a:prstGeom prst="rect">
              <a:avLst/>
            </a:prstGeom>
          </p:spPr>
        </p:pic>
        <p:sp>
          <p:nvSpPr>
            <p:cNvPr id="6" name="Text Box 23"/>
            <p:cNvSpPr txBox="1">
              <a:spLocks noChangeAspect="1"/>
            </p:cNvSpPr>
            <p:nvPr/>
          </p:nvSpPr>
          <p:spPr>
            <a:xfrm>
              <a:off x="1152939" y="111318"/>
              <a:ext cx="4889500" cy="14795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0000"/>
                </a:lnSpc>
                <a:spcBef>
                  <a:spcPts val="0"/>
                </a:spcBef>
                <a:spcAft>
                  <a:spcPts val="300"/>
                </a:spcAft>
              </a:pPr>
              <a:r>
                <a:rPr lang="en-US" sz="2200" b="1">
                  <a:effectLst/>
                  <a:latin typeface="Book Antiqua" panose="02040602050305030304" pitchFamily="18" charset="0"/>
                  <a:ea typeface="Calibri" panose="020F0502020204030204" pitchFamily="34" charset="0"/>
                  <a:cs typeface="Times New Roman" panose="02020603050405020304" pitchFamily="18" charset="0"/>
                </a:rPr>
                <a:t>Georgia Division of Family and Children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600" b="1">
                  <a:effectLst/>
                  <a:latin typeface="Book Antiqua" panose="02040602050305030304" pitchFamily="18" charset="0"/>
                  <a:ea typeface="Calibri" panose="020F0502020204030204" pitchFamily="34" charset="0"/>
                  <a:cs typeface="Times New Roman" panose="02020603050405020304" pitchFamily="18" charset="0"/>
                </a:rPr>
                <a:t>Office of Prevention and Family Support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799467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Formatting</a:t>
            </a:r>
            <a:endParaRPr lang="en-US" dirty="0"/>
          </a:p>
        </p:txBody>
      </p:sp>
      <p:sp>
        <p:nvSpPr>
          <p:cNvPr id="3" name="Content Placeholder 2"/>
          <p:cNvSpPr>
            <a:spLocks noGrp="1"/>
          </p:cNvSpPr>
          <p:nvPr>
            <p:ph idx="1"/>
          </p:nvPr>
        </p:nvSpPr>
        <p:spPr/>
        <p:txBody>
          <a:bodyPr/>
          <a:lstStyle/>
          <a:p>
            <a:pPr marL="800100" lvl="1" indent="-342900" eaLnBrk="0" hangingPunct="0">
              <a:spcBef>
                <a:spcPts val="1200"/>
              </a:spcBef>
              <a:buFont typeface="Arial" panose="020B0604020202020204" pitchFamily="34" charset="0"/>
              <a:buChar char="•"/>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Number every page.</a:t>
            </a:r>
          </a:p>
          <a:p>
            <a:pPr marL="800100" lvl="1" indent="-342900" eaLnBrk="0" hangingPunct="0">
              <a:spcBef>
                <a:spcPts val="1200"/>
              </a:spcBef>
              <a:buFont typeface="Arial" panose="020B0604020202020204" pitchFamily="34" charset="0"/>
              <a:buChar char="•"/>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12 point font, 1 inch margins.</a:t>
            </a:r>
          </a:p>
          <a:p>
            <a:pPr marL="800100" lvl="1" indent="-342900" eaLnBrk="0" hangingPunct="0">
              <a:spcBef>
                <a:spcPts val="1200"/>
              </a:spcBef>
              <a:buFont typeface="Arial" panose="020B0604020202020204" pitchFamily="34" charset="0"/>
              <a:buChar char="•"/>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White paper, 8 ½ inches by 11 inches.</a:t>
            </a:r>
          </a:p>
          <a:p>
            <a:pPr marL="800100" lvl="1" indent="-342900" eaLnBrk="0" hangingPunct="0">
              <a:spcBef>
                <a:spcPts val="1200"/>
              </a:spcBef>
              <a:buFont typeface="Arial" panose="020B0604020202020204" pitchFamily="34" charset="0"/>
              <a:buChar char="•"/>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Footer with the fiscal agent’s name and page number.</a:t>
            </a:r>
          </a:p>
          <a:p>
            <a:pPr marL="800100" lvl="1" indent="-342900" eaLnBrk="0" hangingPunct="0">
              <a:spcBef>
                <a:spcPts val="1200"/>
              </a:spcBef>
              <a:buFont typeface="Arial" panose="020B0604020202020204" pitchFamily="34" charset="0"/>
              <a:buChar char="•"/>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Adhere to page limits for the FSG community plan.</a:t>
            </a:r>
          </a:p>
          <a:p>
            <a:pPr marL="800100" lvl="1" indent="-342900" eaLnBrk="0" hangingPunct="0">
              <a:spcBef>
                <a:spcPts val="1200"/>
              </a:spcBef>
              <a:buFont typeface="Arial" panose="020B0604020202020204" pitchFamily="34" charset="0"/>
              <a:buChar char="•"/>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Only use paperclips and binder clips to bind.</a:t>
            </a:r>
          </a:p>
          <a:p>
            <a:pPr marL="800100" lvl="1" indent="-342900" eaLnBrk="0" hangingPunct="0">
              <a:spcBef>
                <a:spcPts val="1200"/>
              </a:spcBef>
              <a:buFont typeface="Arial" panose="020B0604020202020204" pitchFamily="34" charset="0"/>
              <a:buChar char="•"/>
            </a:pPr>
            <a:r>
              <a:rPr lang="en-US" altLang="en-US" sz="2400" b="1" dirty="0">
                <a:solidFill>
                  <a:srgbClr val="000000"/>
                </a:solidFill>
                <a:latin typeface="Calibri" panose="020F0502020204030204" pitchFamily="34" charset="0"/>
                <a:ea typeface="ＭＳ Ｐゴシック" pitchFamily="34" charset="-128"/>
                <a:cs typeface="Calibri" panose="020F0502020204030204" pitchFamily="34" charset="0"/>
              </a:rPr>
              <a:t>Restate and number </a:t>
            </a: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each FSG community plan narrative question, followed by the plan specifics for your site.</a:t>
            </a:r>
          </a:p>
          <a:p>
            <a:endParaRPr lang="en-US" dirty="0"/>
          </a:p>
        </p:txBody>
      </p:sp>
    </p:spTree>
    <p:extLst>
      <p:ext uri="{BB962C8B-B14F-4D97-AF65-F5344CB8AC3E}">
        <p14:creationId xmlns:p14="http://schemas.microsoft.com/office/powerpoint/2010/main" val="1681370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Steps Georgia Community Plan</a:t>
            </a:r>
            <a:endParaRPr lang="en-US" dirty="0"/>
          </a:p>
        </p:txBody>
      </p:sp>
      <p:sp>
        <p:nvSpPr>
          <p:cNvPr id="3" name="Content Placeholder 2"/>
          <p:cNvSpPr>
            <a:spLocks noGrp="1"/>
          </p:cNvSpPr>
          <p:nvPr>
            <p:ph idx="1"/>
          </p:nvPr>
        </p:nvSpPr>
        <p:spPr/>
        <p:txBody>
          <a:bodyPr>
            <a:normAutofit lnSpcReduction="10000"/>
          </a:bodyPr>
          <a:lstStyle/>
          <a:p>
            <a:pPr marL="914400" lvl="1" indent="-457200" eaLnBrk="0" hangingPunct="0">
              <a:spcBef>
                <a:spcPts val="1200"/>
              </a:spcBef>
              <a:spcAft>
                <a:spcPts val="600"/>
              </a:spcAft>
              <a:buFont typeface="+mj-lt"/>
              <a:buAutoNum type="alphaLcPeriod"/>
            </a:pPr>
            <a:r>
              <a:rPr lang="en-US" altLang="en-US" b="1" dirty="0">
                <a:solidFill>
                  <a:srgbClr val="000000"/>
                </a:solidFill>
                <a:latin typeface="Calibri" panose="020F0502020204030204" pitchFamily="34" charset="0"/>
                <a:ea typeface="ＭＳ Ｐゴシック" pitchFamily="34" charset="-128"/>
                <a:cs typeface="Calibri" panose="020F0502020204030204" pitchFamily="34" charset="0"/>
              </a:rPr>
              <a:t>Plan Summary    [1 page]</a:t>
            </a:r>
          </a:p>
          <a:p>
            <a:pPr marL="914400" lvl="1" indent="-457200" eaLnBrk="0" hangingPunct="0">
              <a:spcBef>
                <a:spcPts val="1200"/>
              </a:spcBef>
              <a:spcAft>
                <a:spcPts val="600"/>
              </a:spcAft>
              <a:buFont typeface="+mj-lt"/>
              <a:buAutoNum type="alphaLcPeriod"/>
            </a:pPr>
            <a:r>
              <a:rPr lang="en-US" altLang="en-US" b="1" dirty="0">
                <a:solidFill>
                  <a:srgbClr val="000000"/>
                </a:solidFill>
                <a:latin typeface="Calibri" panose="020F0502020204030204" pitchFamily="34" charset="0"/>
                <a:ea typeface="ＭＳ Ｐゴシック" pitchFamily="34" charset="-128"/>
                <a:cs typeface="Calibri" panose="020F0502020204030204" pitchFamily="34" charset="0"/>
              </a:rPr>
              <a:t>Essential Service (Function) </a:t>
            </a:r>
            <a:r>
              <a:rPr lang="en-US" altLang="en-US" b="1" dirty="0" smtClean="0">
                <a:solidFill>
                  <a:srgbClr val="000000"/>
                </a:solidFill>
                <a:latin typeface="Calibri" panose="020F0502020204030204" pitchFamily="34" charset="0"/>
                <a:ea typeface="ＭＳ Ｐゴシック" pitchFamily="34" charset="-128"/>
                <a:cs typeface="Calibri" panose="020F0502020204030204" pitchFamily="34" charset="0"/>
              </a:rPr>
              <a:t>Requirements         [2 pages</a:t>
            </a:r>
            <a:r>
              <a:rPr lang="en-US" altLang="en-US" b="1" dirty="0">
                <a:solidFill>
                  <a:srgbClr val="000000"/>
                </a:solidFill>
                <a:latin typeface="Calibri" panose="020F0502020204030204" pitchFamily="34" charset="0"/>
                <a:ea typeface="ＭＳ Ｐゴシック" pitchFamily="34" charset="-128"/>
                <a:cs typeface="Calibri" panose="020F0502020204030204" pitchFamily="34" charset="0"/>
              </a:rPr>
              <a:t>]</a:t>
            </a:r>
          </a:p>
          <a:p>
            <a:pPr marL="914400" lvl="1" indent="-457200" eaLnBrk="0" hangingPunct="0">
              <a:spcBef>
                <a:spcPts val="1200"/>
              </a:spcBef>
              <a:spcAft>
                <a:spcPts val="600"/>
              </a:spcAft>
              <a:buFont typeface="+mj-lt"/>
              <a:buAutoNum type="alphaLcPeriod"/>
            </a:pPr>
            <a:r>
              <a:rPr lang="en-US" altLang="en-US" b="1" dirty="0">
                <a:solidFill>
                  <a:srgbClr val="000000"/>
                </a:solidFill>
                <a:latin typeface="Calibri" panose="020F0502020204030204" pitchFamily="34" charset="0"/>
                <a:ea typeface="ＭＳ Ｐゴシック" pitchFamily="34" charset="-128"/>
                <a:cs typeface="Calibri" panose="020F0502020204030204" pitchFamily="34" charset="0"/>
              </a:rPr>
              <a:t>Essential Practice Requirements    [2 pages]</a:t>
            </a:r>
          </a:p>
          <a:p>
            <a:pPr marL="914400" lvl="1" indent="-457200" eaLnBrk="0" hangingPunct="0">
              <a:spcBef>
                <a:spcPts val="1200"/>
              </a:spcBef>
              <a:spcAft>
                <a:spcPts val="600"/>
              </a:spcAft>
              <a:buFont typeface="+mj-lt"/>
              <a:buAutoNum type="alphaLcPeriod"/>
            </a:pPr>
            <a:r>
              <a:rPr lang="en-US" altLang="en-US" b="1" dirty="0">
                <a:solidFill>
                  <a:srgbClr val="000000"/>
                </a:solidFill>
                <a:latin typeface="Calibri" panose="020F0502020204030204" pitchFamily="34" charset="0"/>
                <a:ea typeface="ＭＳ Ｐゴシック" pitchFamily="34" charset="-128"/>
                <a:cs typeface="Calibri" panose="020F0502020204030204" pitchFamily="34" charset="0"/>
              </a:rPr>
              <a:t>Essential Structure Requirements    [2 pages] </a:t>
            </a:r>
          </a:p>
          <a:p>
            <a:pPr lvl="1" eaLnBrk="0" hangingPunct="0">
              <a:spcBef>
                <a:spcPts val="1200"/>
              </a:spcBef>
              <a:spcAft>
                <a:spcPts val="600"/>
              </a:spcAft>
            </a:pPr>
            <a:endParaRPr lang="en-US" altLang="en-US" sz="2000" b="1" dirty="0">
              <a:solidFill>
                <a:srgbClr val="000000"/>
              </a:solidFill>
              <a:latin typeface="Calibri" panose="020F0502020204030204" pitchFamily="34" charset="0"/>
              <a:ea typeface="ＭＳ Ｐゴシック" pitchFamily="34" charset="-128"/>
              <a:cs typeface="Calibri" panose="020F0502020204030204" pitchFamily="34" charset="0"/>
            </a:endParaRPr>
          </a:p>
          <a:p>
            <a:pPr marL="236538" lvl="1" eaLnBrk="0" hangingPunct="0">
              <a:spcBef>
                <a:spcPts val="1200"/>
              </a:spcBef>
              <a:spcAft>
                <a:spcPts val="600"/>
              </a:spcAft>
            </a:pP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A detailed statement of the work to be undertaken and answers the </a:t>
            </a:r>
            <a:r>
              <a:rPr lang="en-US" altLang="en-US" sz="2400" i="1" dirty="0">
                <a:solidFill>
                  <a:srgbClr val="000000"/>
                </a:solidFill>
                <a:latin typeface="Calibri" panose="020F0502020204030204" pitchFamily="34" charset="0"/>
                <a:ea typeface="ＭＳ Ｐゴシック" pitchFamily="34" charset="-128"/>
                <a:cs typeface="Calibri" panose="020F0502020204030204" pitchFamily="34" charset="0"/>
              </a:rPr>
              <a:t>who</a:t>
            </a: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 </a:t>
            </a:r>
            <a:r>
              <a:rPr lang="en-US" altLang="en-US" sz="2400" i="1" dirty="0">
                <a:solidFill>
                  <a:srgbClr val="000000"/>
                </a:solidFill>
                <a:latin typeface="Calibri" panose="020F0502020204030204" pitchFamily="34" charset="0"/>
                <a:ea typeface="ＭＳ Ｐゴシック" pitchFamily="34" charset="-128"/>
                <a:cs typeface="Calibri" panose="020F0502020204030204" pitchFamily="34" charset="0"/>
              </a:rPr>
              <a:t>what</a:t>
            </a: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 </a:t>
            </a:r>
            <a:r>
              <a:rPr lang="en-US" altLang="en-US" sz="2400" i="1" dirty="0">
                <a:solidFill>
                  <a:srgbClr val="000000"/>
                </a:solidFill>
                <a:latin typeface="Calibri" panose="020F0502020204030204" pitchFamily="34" charset="0"/>
                <a:ea typeface="ＭＳ Ｐゴシック" pitchFamily="34" charset="-128"/>
                <a:cs typeface="Calibri" panose="020F0502020204030204" pitchFamily="34" charset="0"/>
              </a:rPr>
              <a:t>when</a:t>
            </a: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 </a:t>
            </a:r>
            <a:r>
              <a:rPr lang="en-US" altLang="en-US" sz="2400" i="1" dirty="0">
                <a:solidFill>
                  <a:srgbClr val="000000"/>
                </a:solidFill>
                <a:latin typeface="Calibri" panose="020F0502020204030204" pitchFamily="34" charset="0"/>
                <a:ea typeface="ＭＳ Ｐゴシック" pitchFamily="34" charset="-128"/>
                <a:cs typeface="Calibri" panose="020F0502020204030204" pitchFamily="34" charset="0"/>
              </a:rPr>
              <a:t>where</a:t>
            </a: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 and </a:t>
            </a:r>
            <a:r>
              <a:rPr lang="en-US" altLang="en-US" sz="2400" i="1" dirty="0">
                <a:solidFill>
                  <a:srgbClr val="000000"/>
                </a:solidFill>
                <a:latin typeface="Calibri" panose="020F0502020204030204" pitchFamily="34" charset="0"/>
                <a:ea typeface="ＭＳ Ｐゴシック" pitchFamily="34" charset="-128"/>
                <a:cs typeface="Calibri" panose="020F0502020204030204" pitchFamily="34" charset="0"/>
              </a:rPr>
              <a:t>how</a:t>
            </a: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 statements of the application.</a:t>
            </a:r>
          </a:p>
          <a:p>
            <a:endParaRPr lang="en-US" dirty="0"/>
          </a:p>
        </p:txBody>
      </p:sp>
    </p:spTree>
    <p:extLst>
      <p:ext uri="{BB962C8B-B14F-4D97-AF65-F5344CB8AC3E}">
        <p14:creationId xmlns:p14="http://schemas.microsoft.com/office/powerpoint/2010/main" val="287297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FSG Community Plan Breakdown</a:t>
            </a:r>
            <a:endParaRPr lang="en-US" dirty="0"/>
          </a:p>
        </p:txBody>
      </p:sp>
      <p:sp>
        <p:nvSpPr>
          <p:cNvPr id="3" name="Content Placeholder 2"/>
          <p:cNvSpPr>
            <a:spLocks noGrp="1"/>
          </p:cNvSpPr>
          <p:nvPr>
            <p:ph idx="1"/>
          </p:nvPr>
        </p:nvSpPr>
        <p:spPr>
          <a:xfrm>
            <a:off x="457200" y="1417638"/>
            <a:ext cx="8229600" cy="4525963"/>
          </a:xfrm>
        </p:spPr>
        <p:txBody>
          <a:bodyPr>
            <a:normAutofit lnSpcReduction="10000"/>
          </a:bodyPr>
          <a:lstStyle/>
          <a:p>
            <a:pPr marL="457200" lvl="1" indent="0" algn="ctr" eaLnBrk="0" hangingPunct="0">
              <a:buNone/>
            </a:pPr>
            <a:r>
              <a:rPr lang="en-US" altLang="en-US" sz="3200" b="1" dirty="0">
                <a:solidFill>
                  <a:srgbClr val="000000"/>
                </a:solidFill>
                <a:latin typeface="Calibri" panose="020F0502020204030204" pitchFamily="34" charset="0"/>
                <a:ea typeface="ＭＳ Ｐゴシック" pitchFamily="34" charset="-128"/>
                <a:cs typeface="Calibri" panose="020F0502020204030204" pitchFamily="34" charset="0"/>
              </a:rPr>
              <a:t>Plan Summary</a:t>
            </a:r>
          </a:p>
          <a:p>
            <a:pPr lvl="1" algn="ctr" eaLnBrk="0" hangingPunct="0"/>
            <a:endParaRPr lang="en-US" altLang="en-US" sz="800" b="1" dirty="0">
              <a:solidFill>
                <a:srgbClr val="000000"/>
              </a:solidFill>
              <a:latin typeface="Calibri" panose="020F0502020204030204" pitchFamily="34" charset="0"/>
              <a:ea typeface="ＭＳ Ｐゴシック" pitchFamily="34" charset="-128"/>
              <a:cs typeface="Calibri" panose="020F0502020204030204" pitchFamily="34" charset="0"/>
            </a:endParaRPr>
          </a:p>
          <a:p>
            <a:pPr marL="914400" lvl="1" indent="-457200" eaLnBrk="0" hangingPunct="0">
              <a:buFont typeface="Arial" panose="020B0604020202020204" pitchFamily="34" charset="0"/>
              <a:buChar char="•"/>
            </a:pPr>
            <a:r>
              <a:rPr lang="en-US" altLang="en-US" sz="2400" u="sng" dirty="0">
                <a:solidFill>
                  <a:srgbClr val="000000"/>
                </a:solidFill>
                <a:latin typeface="Calibri" panose="020F0502020204030204" pitchFamily="34" charset="0"/>
                <a:ea typeface="ＭＳ Ｐゴシック" pitchFamily="34" charset="-128"/>
                <a:cs typeface="Calibri" panose="020F0502020204030204" pitchFamily="34" charset="0"/>
              </a:rPr>
              <a:t>Fiscal Agent</a:t>
            </a: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 state name of applicant. </a:t>
            </a:r>
          </a:p>
          <a:p>
            <a:pPr marL="914400" lvl="1" indent="-457200" eaLnBrk="0" hangingPunct="0">
              <a:buFont typeface="Arial" panose="020B0604020202020204" pitchFamily="34" charset="0"/>
              <a:buChar char="•"/>
            </a:pPr>
            <a:r>
              <a:rPr lang="en-US" altLang="en-US" sz="2400" u="sng" dirty="0">
                <a:solidFill>
                  <a:srgbClr val="000000"/>
                </a:solidFill>
                <a:latin typeface="Calibri" panose="020F0502020204030204" pitchFamily="34" charset="0"/>
                <a:ea typeface="ＭＳ Ｐゴシック" pitchFamily="34" charset="-128"/>
                <a:cs typeface="Calibri" panose="020F0502020204030204" pitchFamily="34" charset="0"/>
              </a:rPr>
              <a:t>Target Population to be served</a:t>
            </a: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 total number of families projected to be served. </a:t>
            </a:r>
          </a:p>
          <a:p>
            <a:pPr marL="914400" lvl="1" indent="-457200" eaLnBrk="0" hangingPunct="0">
              <a:buFont typeface="Arial" panose="020B0604020202020204" pitchFamily="34" charset="0"/>
              <a:buChar char="•"/>
            </a:pPr>
            <a:r>
              <a:rPr lang="en-US" altLang="en-US" sz="2400" u="sng" dirty="0">
                <a:solidFill>
                  <a:srgbClr val="000000"/>
                </a:solidFill>
                <a:latin typeface="Calibri" panose="020F0502020204030204" pitchFamily="34" charset="0"/>
                <a:ea typeface="ＭＳ Ｐゴシック" pitchFamily="34" charset="-128"/>
                <a:cs typeface="Calibri" panose="020F0502020204030204" pitchFamily="34" charset="0"/>
              </a:rPr>
              <a:t>Description of FSG services</a:t>
            </a:r>
            <a:r>
              <a:rPr lang="en-US" altLang="en-US" sz="2400" dirty="0">
                <a:solidFill>
                  <a:srgbClr val="000000"/>
                </a:solidFill>
                <a:latin typeface="Calibri" panose="020F0502020204030204" pitchFamily="34" charset="0"/>
                <a:ea typeface="ＭＳ Ｐゴシック" pitchFamily="34" charset="-128"/>
                <a:cs typeface="Calibri" panose="020F0502020204030204" pitchFamily="34" charset="0"/>
              </a:rPr>
              <a:t>: a detailed statement of how your First Steps services will work and what it will look like for your community. </a:t>
            </a:r>
          </a:p>
          <a:p>
            <a:pPr marL="914400" lvl="2" indent="0" eaLnBrk="0" hangingPunct="0">
              <a:buNone/>
            </a:pPr>
            <a:r>
              <a:rPr lang="en-US" altLang="en-US" dirty="0" smtClean="0">
                <a:solidFill>
                  <a:srgbClr val="000000"/>
                </a:solidFill>
                <a:latin typeface="Calibri" panose="020F0502020204030204" pitchFamily="34" charset="0"/>
                <a:ea typeface="ＭＳ Ｐゴシック" pitchFamily="34" charset="-128"/>
                <a:cs typeface="Calibri" panose="020F0502020204030204" pitchFamily="34" charset="0"/>
              </a:rPr>
              <a:t>- Include </a:t>
            </a:r>
            <a:r>
              <a:rPr lang="en-US" altLang="en-US" dirty="0">
                <a:solidFill>
                  <a:srgbClr val="000000"/>
                </a:solidFill>
                <a:latin typeface="Calibri" panose="020F0502020204030204" pitchFamily="34" charset="0"/>
                <a:ea typeface="ＭＳ Ｐゴシック" pitchFamily="34" charset="-128"/>
                <a:cs typeface="Calibri" panose="020F0502020204030204" pitchFamily="34" charset="0"/>
              </a:rPr>
              <a:t>geographic location to be served. </a:t>
            </a:r>
          </a:p>
          <a:p>
            <a:pPr marL="914400" lvl="2" indent="0" eaLnBrk="0" hangingPunct="0">
              <a:buNone/>
            </a:pPr>
            <a:r>
              <a:rPr lang="en-US" altLang="en-US" dirty="0" smtClean="0">
                <a:solidFill>
                  <a:srgbClr val="000000"/>
                </a:solidFill>
                <a:latin typeface="Calibri" panose="020F0502020204030204" pitchFamily="34" charset="0"/>
                <a:ea typeface="ＭＳ Ｐゴシック" pitchFamily="34" charset="-128"/>
                <a:cs typeface="Calibri" panose="020F0502020204030204" pitchFamily="34" charset="0"/>
              </a:rPr>
              <a:t>- Example</a:t>
            </a:r>
            <a:r>
              <a:rPr lang="en-US" altLang="en-US" dirty="0">
                <a:solidFill>
                  <a:srgbClr val="000000"/>
                </a:solidFill>
                <a:latin typeface="Calibri" panose="020F0502020204030204" pitchFamily="34" charset="0"/>
                <a:ea typeface="ＭＳ Ｐゴシック" pitchFamily="34" charset="-128"/>
                <a:cs typeface="Calibri" panose="020F0502020204030204" pitchFamily="34" charset="0"/>
              </a:rPr>
              <a:t>: “We plan to target First Steps services in X county to serve all mothers of newborns which are delivered at X hospital. This service will look like…”</a:t>
            </a:r>
          </a:p>
          <a:p>
            <a:endParaRPr lang="en-US" dirty="0"/>
          </a:p>
        </p:txBody>
      </p:sp>
    </p:spTree>
    <p:extLst>
      <p:ext uri="{BB962C8B-B14F-4D97-AF65-F5344CB8AC3E}">
        <p14:creationId xmlns:p14="http://schemas.microsoft.com/office/powerpoint/2010/main" val="83662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FSG Community Plan Breakdown</a:t>
            </a:r>
            <a:br>
              <a:rPr lang="en-US" dirty="0" smtClean="0"/>
            </a:br>
            <a:r>
              <a:rPr lang="en-US" sz="2800" b="1" dirty="0" smtClean="0"/>
              <a:t>Essential Service (Function) Requirements</a:t>
            </a:r>
            <a:endParaRPr lang="en-US" b="1" dirty="0"/>
          </a:p>
        </p:txBody>
      </p:sp>
      <p:sp>
        <p:nvSpPr>
          <p:cNvPr id="12" name="Content Placeholder 11"/>
          <p:cNvSpPr>
            <a:spLocks noGrp="1"/>
          </p:cNvSpPr>
          <p:nvPr>
            <p:ph sz="half" idx="2"/>
          </p:nvPr>
        </p:nvSpPr>
        <p:spPr>
          <a:xfrm>
            <a:off x="457201" y="1895906"/>
            <a:ext cx="4040188" cy="3951288"/>
          </a:xfrm>
        </p:spPr>
        <p:txBody>
          <a:bodyPr>
            <a:normAutofit fontScale="85000" lnSpcReduction="10000"/>
          </a:bodyPr>
          <a:lstStyle/>
          <a:p>
            <a:pPr marL="457200" lvl="1" indent="0" eaLnBrk="0" hangingPunct="0">
              <a:spcBef>
                <a:spcPts val="200"/>
              </a:spcBef>
              <a:buNone/>
            </a:pPr>
            <a:r>
              <a:rPr lang="en-US" altLang="en-US" sz="2200" u="sng" dirty="0">
                <a:solidFill>
                  <a:srgbClr val="000000"/>
                </a:solidFill>
                <a:latin typeface="Calibri" panose="020F0502020204030204" pitchFamily="34" charset="0"/>
                <a:ea typeface="ＭＳ Ｐゴシック" pitchFamily="34" charset="-128"/>
                <a:cs typeface="Calibri" panose="020F0502020204030204" pitchFamily="34" charset="0"/>
              </a:rPr>
              <a:t>Identification and Referral:</a:t>
            </a:r>
          </a:p>
          <a:p>
            <a:pPr lvl="2" indent="-457200" eaLnBrk="0" hangingPunct="0">
              <a:spcBef>
                <a:spcPts val="2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Community Outreach:</a:t>
            </a:r>
          </a:p>
          <a:p>
            <a:pPr lvl="2" indent="-457200" eaLnBrk="0" hangingPunct="0">
              <a:spcBef>
                <a:spcPts val="2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Community Collaboration:</a:t>
            </a:r>
          </a:p>
          <a:p>
            <a:pPr marL="457200" lvl="1" indent="0" eaLnBrk="0" hangingPunct="0">
              <a:spcBef>
                <a:spcPts val="200"/>
              </a:spcBef>
              <a:buNone/>
            </a:pPr>
            <a:r>
              <a:rPr lang="en-US" altLang="en-US" sz="2200" u="sng" dirty="0">
                <a:solidFill>
                  <a:srgbClr val="000000"/>
                </a:solidFill>
                <a:latin typeface="Calibri" panose="020F0502020204030204" pitchFamily="34" charset="0"/>
                <a:ea typeface="ＭＳ Ｐゴシック" pitchFamily="34" charset="-128"/>
                <a:cs typeface="Calibri" panose="020F0502020204030204" pitchFamily="34" charset="0"/>
              </a:rPr>
              <a:t>Screening:</a:t>
            </a:r>
          </a:p>
          <a:p>
            <a:pPr lvl="2" indent="-457200" eaLnBrk="0" hangingPunct="0">
              <a:spcBef>
                <a:spcPts val="2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Method for screening families.</a:t>
            </a:r>
          </a:p>
          <a:p>
            <a:pPr lvl="2" indent="-457200" eaLnBrk="0" hangingPunct="0">
              <a:spcBef>
                <a:spcPts val="2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Identify locations </a:t>
            </a:r>
            <a:r>
              <a:rPr lang="en-US" altLang="en-US" sz="2200" dirty="0" smtClean="0">
                <a:solidFill>
                  <a:srgbClr val="000000"/>
                </a:solidFill>
                <a:latin typeface="Calibri" panose="020F0502020204030204" pitchFamily="34" charset="0"/>
                <a:ea typeface="ＭＳ Ｐゴシック" pitchFamily="34" charset="-128"/>
                <a:cs typeface="Calibri" panose="020F0502020204030204" pitchFamily="34" charset="0"/>
              </a:rPr>
              <a:t>where </a:t>
            </a: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screens will be completed.</a:t>
            </a:r>
          </a:p>
          <a:p>
            <a:pPr lvl="2" indent="-457200" eaLnBrk="0" hangingPunct="0">
              <a:spcBef>
                <a:spcPts val="2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Other potential locations for entry into FSG services.</a:t>
            </a:r>
          </a:p>
          <a:p>
            <a:pPr lvl="2" indent="-457200" eaLnBrk="0" hangingPunct="0">
              <a:spcBef>
                <a:spcPts val="2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Describe plan for communication between First Steps and home </a:t>
            </a:r>
            <a:r>
              <a:rPr lang="en-US" altLang="en-US" sz="2200" dirty="0" smtClean="0">
                <a:solidFill>
                  <a:srgbClr val="000000"/>
                </a:solidFill>
                <a:latin typeface="Calibri" panose="020F0502020204030204" pitchFamily="34" charset="0"/>
                <a:ea typeface="ＭＳ Ｐゴシック" pitchFamily="34" charset="-128"/>
                <a:cs typeface="Calibri" panose="020F0502020204030204" pitchFamily="34" charset="0"/>
              </a:rPr>
              <a:t>visiting, where applicable.</a:t>
            </a:r>
            <a:endParaRPr lang="en-US" altLang="en-US" sz="2200" u="sng" dirty="0">
              <a:solidFill>
                <a:srgbClr val="000000"/>
              </a:solidFill>
              <a:latin typeface="Calibri" panose="020F0502020204030204" pitchFamily="34" charset="0"/>
              <a:ea typeface="ＭＳ Ｐゴシック" pitchFamily="34" charset="-128"/>
              <a:cs typeface="Calibri" panose="020F0502020204030204" pitchFamily="34" charset="0"/>
            </a:endParaRPr>
          </a:p>
        </p:txBody>
      </p:sp>
      <p:sp>
        <p:nvSpPr>
          <p:cNvPr id="14" name="Content Placeholder 13"/>
          <p:cNvSpPr>
            <a:spLocks noGrp="1"/>
          </p:cNvSpPr>
          <p:nvPr>
            <p:ph sz="quarter" idx="4"/>
          </p:nvPr>
        </p:nvSpPr>
        <p:spPr>
          <a:xfrm>
            <a:off x="4645027" y="1895906"/>
            <a:ext cx="4041775" cy="3951288"/>
          </a:xfrm>
        </p:spPr>
        <p:txBody>
          <a:bodyPr>
            <a:normAutofit fontScale="92500"/>
          </a:bodyPr>
          <a:lstStyle/>
          <a:p>
            <a:pPr marL="457200" lvl="1" indent="0" eaLnBrk="0" hangingPunct="0">
              <a:spcBef>
                <a:spcPts val="200"/>
              </a:spcBef>
              <a:buNone/>
            </a:pPr>
            <a:r>
              <a:rPr lang="en-US" altLang="en-US" sz="2200" u="sng" dirty="0">
                <a:solidFill>
                  <a:srgbClr val="000000"/>
                </a:solidFill>
                <a:latin typeface="Calibri" panose="020F0502020204030204" pitchFamily="34" charset="0"/>
                <a:ea typeface="ＭＳ Ｐゴシック" pitchFamily="34" charset="-128"/>
                <a:cs typeface="Calibri" panose="020F0502020204030204" pitchFamily="34" charset="0"/>
              </a:rPr>
              <a:t>Parent Education:</a:t>
            </a:r>
          </a:p>
          <a:p>
            <a:pPr marL="911225" lvl="1" indent="-454025" eaLnBrk="0" hangingPunct="0">
              <a:spcBef>
                <a:spcPts val="2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Describe how materials will be provided to families.</a:t>
            </a:r>
          </a:p>
          <a:p>
            <a:pPr marL="911225" lvl="1" indent="-454025" eaLnBrk="0" hangingPunct="0">
              <a:spcBef>
                <a:spcPts val="2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Process for internal review of materials.</a:t>
            </a:r>
          </a:p>
          <a:p>
            <a:pPr marL="457200" lvl="1" indent="0" eaLnBrk="0" hangingPunct="0">
              <a:spcBef>
                <a:spcPts val="200"/>
              </a:spcBef>
              <a:buNone/>
            </a:pPr>
            <a:r>
              <a:rPr lang="en-US" altLang="en-US" sz="2200" u="sng" dirty="0">
                <a:solidFill>
                  <a:srgbClr val="000000"/>
                </a:solidFill>
                <a:latin typeface="Calibri" panose="020F0502020204030204" pitchFamily="34" charset="0"/>
                <a:ea typeface="ＭＳ Ｐゴシック" pitchFamily="34" charset="-128"/>
                <a:cs typeface="Calibri" panose="020F0502020204030204" pitchFamily="34" charset="0"/>
              </a:rPr>
              <a:t>Linkage:</a:t>
            </a:r>
          </a:p>
          <a:p>
            <a:pPr marL="911225" lvl="1" indent="-454025" eaLnBrk="0" hangingPunct="0">
              <a:spcBef>
                <a:spcPts val="2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Plan for linking families to relevant resources.</a:t>
            </a:r>
          </a:p>
          <a:p>
            <a:pPr marL="911225" lvl="1" indent="-454025" eaLnBrk="0" hangingPunct="0">
              <a:spcBef>
                <a:spcPts val="2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List other services available within your organization to which families may be referred. </a:t>
            </a:r>
          </a:p>
          <a:p>
            <a:endParaRPr lang="en-US" dirty="0"/>
          </a:p>
        </p:txBody>
      </p:sp>
    </p:spTree>
    <p:extLst>
      <p:ext uri="{BB962C8B-B14F-4D97-AF65-F5344CB8AC3E}">
        <p14:creationId xmlns:p14="http://schemas.microsoft.com/office/powerpoint/2010/main" val="3606364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marL="0" marR="0" lvl="1" indent="0" algn="ctr" defTabSz="457200" rtl="0" eaLnBrk="1" fontAlgn="auto" latinLnBrk="0" hangingPunct="1">
              <a:lnSpc>
                <a:spcPct val="100000"/>
              </a:lnSpc>
              <a:spcBef>
                <a:spcPct val="20000"/>
              </a:spcBef>
              <a:spcAft>
                <a:spcPts val="0"/>
              </a:spcAft>
              <a:buClrTx/>
              <a:buSzTx/>
              <a:buFont typeface="Arial"/>
              <a:buNone/>
              <a:tabLst/>
              <a:defRPr/>
            </a:pPr>
            <a:r>
              <a:rPr kumimoji="0" lang="en-US" sz="4400" b="0" i="0" u="none" strike="noStrike" kern="1200" cap="none" spc="0" normalizeH="0" baseline="0" noProof="0" dirty="0" smtClean="0">
                <a:ln>
                  <a:noFill/>
                </a:ln>
                <a:solidFill>
                  <a:prstClr val="black"/>
                </a:solidFill>
                <a:effectLst/>
                <a:uLnTx/>
                <a:uFillTx/>
                <a:latin typeface="Calibri"/>
                <a:ea typeface="+mj-ea"/>
                <a:cs typeface="+mj-cs"/>
              </a:rPr>
              <a:t/>
            </a:r>
            <a:br>
              <a:rPr kumimoji="0" lang="en-US" sz="4400" b="0" i="0" u="none" strike="noStrike" kern="1200" cap="none" spc="0" normalizeH="0" baseline="0" noProof="0" dirty="0" smtClean="0">
                <a:ln>
                  <a:noFill/>
                </a:ln>
                <a:solidFill>
                  <a:prstClr val="black"/>
                </a:solidFill>
                <a:effectLst/>
                <a:uLnTx/>
                <a:uFillTx/>
                <a:latin typeface="Calibri"/>
                <a:ea typeface="+mj-ea"/>
                <a:cs typeface="+mj-cs"/>
              </a:rPr>
            </a:br>
            <a:r>
              <a:rPr kumimoji="0" lang="en-US" sz="4400" b="0" i="0" u="none" strike="noStrike" kern="1200" cap="none" spc="0" normalizeH="0" baseline="0" noProof="0" dirty="0" smtClean="0">
                <a:ln>
                  <a:noFill/>
                </a:ln>
                <a:solidFill>
                  <a:prstClr val="black"/>
                </a:solidFill>
                <a:effectLst/>
                <a:uLnTx/>
                <a:uFillTx/>
                <a:latin typeface="Calibri"/>
                <a:ea typeface="+mj-ea"/>
                <a:cs typeface="+mj-cs"/>
              </a:rPr>
              <a:t>FSG Community Plan Breakdown</a:t>
            </a:r>
            <a:r>
              <a:rPr lang="en-US" altLang="en-US" sz="2800" dirty="0" smtClean="0">
                <a:solidFill>
                  <a:srgbClr val="000000"/>
                </a:solidFill>
                <a:latin typeface="Calibri" panose="020F0502020204030204" pitchFamily="34" charset="0"/>
                <a:ea typeface="ＭＳ Ｐゴシック" pitchFamily="34" charset="-128"/>
                <a:cs typeface="Calibri" panose="020F0502020204030204" pitchFamily="34" charset="0"/>
              </a:rPr>
              <a:t/>
            </a:r>
            <a:br>
              <a:rPr lang="en-US" altLang="en-US" sz="2800" dirty="0" smtClean="0">
                <a:solidFill>
                  <a:srgbClr val="000000"/>
                </a:solidFill>
                <a:latin typeface="Calibri" panose="020F0502020204030204" pitchFamily="34" charset="0"/>
                <a:ea typeface="ＭＳ Ｐゴシック" pitchFamily="34" charset="-128"/>
                <a:cs typeface="Calibri" panose="020F0502020204030204" pitchFamily="34" charset="0"/>
              </a:rPr>
            </a:br>
            <a:r>
              <a:rPr kumimoji="0" lang="en-US" alt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t>Essential Service (Function) Requirements </a:t>
            </a:r>
            <a:br>
              <a:rPr kumimoji="0" lang="en-US" altLang="en-US" sz="2800" b="1" i="0" u="none" strike="noStrike" kern="1200" cap="none" spc="0" normalizeH="0" baseline="0" noProof="0" dirty="0" smtClean="0">
                <a:ln>
                  <a:noFill/>
                </a:ln>
                <a:solidFill>
                  <a:srgbClr val="000000"/>
                </a:solidFill>
                <a:effectLst/>
                <a:uLnTx/>
                <a:uFillTx/>
                <a:latin typeface="Calibri" panose="020F0502020204030204" pitchFamily="34" charset="0"/>
                <a:ea typeface="ＭＳ Ｐゴシック" pitchFamily="34" charset="-128"/>
                <a:cs typeface="Calibri" panose="020F0502020204030204" pitchFamily="34" charset="0"/>
              </a:rPr>
            </a:br>
            <a:r>
              <a:rPr lang="en-US" altLang="en-US" sz="2800" dirty="0" smtClean="0">
                <a:solidFill>
                  <a:srgbClr val="000000"/>
                </a:solidFill>
                <a:latin typeface="Calibri" panose="020F0502020204030204" pitchFamily="34" charset="0"/>
                <a:ea typeface="ＭＳ Ｐゴシック" pitchFamily="34" charset="-128"/>
                <a:cs typeface="Calibri" panose="020F0502020204030204" pitchFamily="34" charset="0"/>
              </a:rPr>
              <a:t/>
            </a:r>
            <a:br>
              <a:rPr lang="en-US" altLang="en-US" sz="2800" dirty="0" smtClean="0">
                <a:solidFill>
                  <a:srgbClr val="000000"/>
                </a:solidFill>
                <a:latin typeface="Calibri" panose="020F0502020204030204" pitchFamily="34" charset="0"/>
                <a:ea typeface="ＭＳ Ｐゴシック" pitchFamily="34" charset="-128"/>
                <a:cs typeface="Calibri" panose="020F0502020204030204" pitchFamily="34" charset="0"/>
              </a:rPr>
            </a:br>
            <a:endParaRPr lang="en-US" dirty="0"/>
          </a:p>
        </p:txBody>
      </p:sp>
      <p:sp>
        <p:nvSpPr>
          <p:cNvPr id="8" name="Content Placeholder 7"/>
          <p:cNvSpPr>
            <a:spLocks noGrp="1"/>
          </p:cNvSpPr>
          <p:nvPr>
            <p:ph idx="1"/>
          </p:nvPr>
        </p:nvSpPr>
        <p:spPr>
          <a:xfrm>
            <a:off x="457200" y="1452510"/>
            <a:ext cx="8229600" cy="4525963"/>
          </a:xfrm>
        </p:spPr>
        <p:txBody>
          <a:bodyPr>
            <a:normAutofit fontScale="85000" lnSpcReduction="10000"/>
          </a:bodyPr>
          <a:lstStyle/>
          <a:p>
            <a:pPr marL="171450" indent="-171450" defTabSz="914400" eaLnBrk="0" fontAlgn="base" hangingPunct="0">
              <a:lnSpc>
                <a:spcPct val="110000"/>
              </a:lnSpc>
              <a:spcBef>
                <a:spcPct val="30000"/>
              </a:spcBef>
              <a:spcAft>
                <a:spcPct val="0"/>
              </a:spcAft>
              <a:buFont typeface="Arial" panose="020B0604020202020204" pitchFamily="34" charset="0"/>
              <a:buChar char="•"/>
              <a:defRPr/>
            </a:pPr>
            <a:r>
              <a:rPr lang="en-US" sz="2400" dirty="0"/>
              <a:t>Describe process for program entry into First Steps in your community by providing a detailed response to each of the following: Identification and Referral, Screening, Parent Education and </a:t>
            </a:r>
            <a:r>
              <a:rPr lang="en-US" sz="2400" dirty="0" smtClean="0"/>
              <a:t>Linkage (see previous slide)</a:t>
            </a:r>
            <a:endParaRPr lang="en-US" sz="2400" dirty="0"/>
          </a:p>
          <a:p>
            <a:pPr marL="171450" indent="-171450" defTabSz="914400" eaLnBrk="0" fontAlgn="base" hangingPunct="0">
              <a:lnSpc>
                <a:spcPct val="110000"/>
              </a:lnSpc>
              <a:spcBef>
                <a:spcPct val="30000"/>
              </a:spcBef>
              <a:spcAft>
                <a:spcPct val="0"/>
              </a:spcAft>
              <a:buFont typeface="Arial" panose="020B0604020202020204" pitchFamily="34" charset="0"/>
              <a:buChar char="•"/>
              <a:defRPr/>
            </a:pPr>
            <a:r>
              <a:rPr lang="en-US" sz="2400" dirty="0" smtClean="0"/>
              <a:t>*Note</a:t>
            </a:r>
            <a:r>
              <a:rPr lang="en-US" sz="2400" dirty="0"/>
              <a:t>: </a:t>
            </a:r>
            <a:r>
              <a:rPr lang="en-US" sz="2400" dirty="0" smtClean="0"/>
              <a:t>having </a:t>
            </a:r>
            <a:r>
              <a:rPr lang="en-US" sz="2400" dirty="0"/>
              <a:t>identified places to connect with families from the beginning </a:t>
            </a:r>
            <a:r>
              <a:rPr lang="en-US" sz="2400" dirty="0" smtClean="0"/>
              <a:t>is important. This is so you </a:t>
            </a:r>
            <a:r>
              <a:rPr lang="en-US" sz="2400" dirty="0"/>
              <a:t>aren’t searching for places after </a:t>
            </a:r>
            <a:r>
              <a:rPr lang="en-US" sz="2400" dirty="0" smtClean="0"/>
              <a:t>the contract </a:t>
            </a:r>
            <a:r>
              <a:rPr lang="en-US" sz="2400" dirty="0"/>
              <a:t>year starts. </a:t>
            </a:r>
            <a:r>
              <a:rPr lang="en-US" sz="2400" dirty="0" smtClean="0"/>
              <a:t>These places </a:t>
            </a:r>
            <a:r>
              <a:rPr lang="en-US" sz="2400" dirty="0"/>
              <a:t>should be clearly laid out in your proposal</a:t>
            </a:r>
            <a:r>
              <a:rPr lang="en-US" sz="2400" dirty="0" smtClean="0"/>
              <a:t>.</a:t>
            </a:r>
          </a:p>
          <a:p>
            <a:pPr marL="0" indent="0">
              <a:buFont typeface="Arial" panose="020B0604020202020204" pitchFamily="34" charset="0"/>
              <a:buNone/>
            </a:pPr>
            <a:endParaRPr lang="en-US" sz="2400" dirty="0" smtClean="0"/>
          </a:p>
          <a:p>
            <a:pPr marL="171450" indent="-171450">
              <a:lnSpc>
                <a:spcPct val="110000"/>
              </a:lnSpc>
              <a:spcBef>
                <a:spcPts val="0"/>
              </a:spcBef>
              <a:buFont typeface="Arial" panose="020B0604020202020204" pitchFamily="34" charset="0"/>
              <a:buChar char="•"/>
            </a:pPr>
            <a:r>
              <a:rPr lang="en-US" sz="2400" dirty="0" smtClean="0"/>
              <a:t>Where </a:t>
            </a:r>
            <a:r>
              <a:rPr lang="en-US" sz="2400" dirty="0"/>
              <a:t>to find “pre-approved list of materials” = Lynda Brown</a:t>
            </a:r>
          </a:p>
          <a:p>
            <a:pPr lvl="1">
              <a:lnSpc>
                <a:spcPct val="110000"/>
              </a:lnSpc>
              <a:spcBef>
                <a:spcPts val="0"/>
              </a:spcBef>
              <a:spcAft>
                <a:spcPts val="600"/>
              </a:spcAft>
            </a:pPr>
            <a:r>
              <a:rPr lang="en-US" sz="2400" dirty="0"/>
              <a:t>Relevant and age-appropriate materials and information.</a:t>
            </a:r>
          </a:p>
          <a:p>
            <a:pPr lvl="1">
              <a:lnSpc>
                <a:spcPct val="110000"/>
              </a:lnSpc>
              <a:spcBef>
                <a:spcPts val="0"/>
              </a:spcBef>
              <a:spcAft>
                <a:spcPts val="600"/>
              </a:spcAft>
            </a:pPr>
            <a:r>
              <a:rPr lang="en-US" sz="2400" dirty="0"/>
              <a:t>Describe the localized, annually updated Community Resource Guide</a:t>
            </a:r>
            <a:r>
              <a:rPr lang="en-US" sz="2400" dirty="0" smtClean="0"/>
              <a:t>.</a:t>
            </a:r>
            <a:endParaRPr lang="en-US" sz="2400" dirty="0"/>
          </a:p>
          <a:p>
            <a:pPr marL="171450" indent="-171450" defTabSz="914400" eaLnBrk="0" fontAlgn="base" hangingPunct="0">
              <a:lnSpc>
                <a:spcPct val="120000"/>
              </a:lnSpc>
              <a:spcBef>
                <a:spcPct val="30000"/>
              </a:spcBef>
              <a:spcAft>
                <a:spcPct val="0"/>
              </a:spcAft>
              <a:buFont typeface="Arial" panose="020B0604020202020204" pitchFamily="34" charset="0"/>
              <a:buChar char="•"/>
              <a:defRPr/>
            </a:pPr>
            <a:r>
              <a:rPr lang="en-US" sz="2400" dirty="0"/>
              <a:t>The screening process for First Steps Georgia must </a:t>
            </a:r>
            <a:r>
              <a:rPr lang="en-US" sz="2400" dirty="0" smtClean="0"/>
              <a:t>include </a:t>
            </a:r>
            <a:r>
              <a:rPr lang="en-US" sz="2400" dirty="0"/>
              <a:t>the </a:t>
            </a:r>
            <a:r>
              <a:rPr lang="en-US" sz="2400" dirty="0" smtClean="0"/>
              <a:t>use of the Great </a:t>
            </a:r>
            <a:r>
              <a:rPr lang="en-US" sz="2400" dirty="0"/>
              <a:t>Start Georgia Core Screening Tool. </a:t>
            </a:r>
          </a:p>
          <a:p>
            <a:endParaRPr lang="en-US" dirty="0"/>
          </a:p>
        </p:txBody>
      </p:sp>
    </p:spTree>
    <p:extLst>
      <p:ext uri="{BB962C8B-B14F-4D97-AF65-F5344CB8AC3E}">
        <p14:creationId xmlns:p14="http://schemas.microsoft.com/office/powerpoint/2010/main" val="4189377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162930"/>
            <a:ext cx="8229600" cy="1143000"/>
          </a:xfrm>
        </p:spPr>
        <p:txBody>
          <a:bodyPr/>
          <a:lstStyle/>
          <a:p>
            <a:r>
              <a:rPr lang="en-US" dirty="0" smtClean="0"/>
              <a:t>FSG Community Plan Breakdown</a:t>
            </a:r>
            <a:endParaRPr lang="en-US" dirty="0"/>
          </a:p>
        </p:txBody>
      </p:sp>
      <p:sp>
        <p:nvSpPr>
          <p:cNvPr id="11" name="Content Placeholder 10"/>
          <p:cNvSpPr>
            <a:spLocks noGrp="1"/>
          </p:cNvSpPr>
          <p:nvPr>
            <p:ph idx="1"/>
          </p:nvPr>
        </p:nvSpPr>
        <p:spPr>
          <a:xfrm>
            <a:off x="0" y="1784107"/>
            <a:ext cx="9144000" cy="4233569"/>
          </a:xfrm>
        </p:spPr>
        <p:txBody>
          <a:bodyPr>
            <a:normAutofit/>
          </a:bodyPr>
          <a:lstStyle/>
          <a:p>
            <a:pPr lvl="2" indent="-457200" eaLnBrk="0" hangingPunct="0">
              <a:spcBef>
                <a:spcPts val="6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Describe training plan for service providers.</a:t>
            </a:r>
          </a:p>
          <a:p>
            <a:pPr lvl="2" indent="-457200" eaLnBrk="0" hangingPunct="0">
              <a:spcBef>
                <a:spcPts val="6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Describe how you plan to administer the GSG Central Intake Core Screen at your site.</a:t>
            </a:r>
          </a:p>
          <a:p>
            <a:pPr lvl="2" indent="-457200" eaLnBrk="0" hangingPunct="0">
              <a:spcBef>
                <a:spcPts val="6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Describe your plan for surveying families who have been provided FSG services, using the FSG Family Satisfaction Survey.</a:t>
            </a:r>
          </a:p>
          <a:p>
            <a:pPr lvl="2" indent="-457200" eaLnBrk="0" hangingPunct="0">
              <a:spcBef>
                <a:spcPts val="6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Describe how parent packet educational materials will be selected.</a:t>
            </a:r>
          </a:p>
          <a:p>
            <a:pPr lvl="2" indent="-457200" eaLnBrk="0" hangingPunct="0">
              <a:spcBef>
                <a:spcPts val="60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Describe anticipated contact with GSG Community Outreach Coordinator and other appropriate GSG technical assistant(s) for FSG technical assistance during the contract year.</a:t>
            </a:r>
          </a:p>
          <a:p>
            <a:endParaRPr lang="en-US" dirty="0"/>
          </a:p>
        </p:txBody>
      </p:sp>
      <p:pic>
        <p:nvPicPr>
          <p:cNvPr id="12" name="Picture 11"/>
          <p:cNvPicPr>
            <a:picLocks noChangeAspect="1"/>
          </p:cNvPicPr>
          <p:nvPr/>
        </p:nvPicPr>
        <p:blipFill>
          <a:blip r:embed="rId3"/>
          <a:stretch>
            <a:fillRect/>
          </a:stretch>
        </p:blipFill>
        <p:spPr>
          <a:xfrm>
            <a:off x="1636521" y="1172506"/>
            <a:ext cx="5870957" cy="853514"/>
          </a:xfrm>
          <a:prstGeom prst="rect">
            <a:avLst/>
          </a:prstGeom>
        </p:spPr>
      </p:pic>
    </p:spTree>
    <p:extLst>
      <p:ext uri="{BB962C8B-B14F-4D97-AF65-F5344CB8AC3E}">
        <p14:creationId xmlns:p14="http://schemas.microsoft.com/office/powerpoint/2010/main" val="1761214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4354"/>
          </a:xfrm>
        </p:spPr>
        <p:txBody>
          <a:bodyPr/>
          <a:lstStyle/>
          <a:p>
            <a:r>
              <a:rPr lang="en-US" dirty="0" smtClean="0"/>
              <a:t>FSG Community Plan Breakdown</a:t>
            </a:r>
            <a:endParaRPr lang="en-US" dirty="0"/>
          </a:p>
        </p:txBody>
      </p:sp>
      <p:sp>
        <p:nvSpPr>
          <p:cNvPr id="3" name="Content Placeholder 2"/>
          <p:cNvSpPr>
            <a:spLocks noGrp="1"/>
          </p:cNvSpPr>
          <p:nvPr>
            <p:ph idx="1"/>
          </p:nvPr>
        </p:nvSpPr>
        <p:spPr>
          <a:xfrm>
            <a:off x="0" y="1913860"/>
            <a:ext cx="9144000" cy="4212304"/>
          </a:xfrm>
        </p:spPr>
        <p:txBody>
          <a:bodyPr>
            <a:normAutofit lnSpcReduction="10000"/>
          </a:bodyPr>
          <a:lstStyle/>
          <a:p>
            <a:pPr lvl="2" indent="-457200" eaLnBrk="0" hangingPunct="0">
              <a:spcBef>
                <a:spcPts val="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Who will be responsible for implementation of FSG community plan?</a:t>
            </a:r>
          </a:p>
          <a:p>
            <a:pPr lvl="2" indent="-457200" eaLnBrk="0" hangingPunct="0">
              <a:spcBef>
                <a:spcPts val="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Describe the hiring process for direct service staff.</a:t>
            </a:r>
          </a:p>
          <a:p>
            <a:pPr lvl="2" indent="-457200" eaLnBrk="0" hangingPunct="0">
              <a:spcBef>
                <a:spcPts val="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FSG Staffing:</a:t>
            </a:r>
          </a:p>
          <a:p>
            <a:pPr lvl="3" indent="-457200" eaLnBrk="0" hangingPunct="0">
              <a:spcBef>
                <a:spcPts val="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Specify the location of work space for FSG staff.</a:t>
            </a:r>
          </a:p>
          <a:p>
            <a:pPr lvl="3" indent="-457200" eaLnBrk="0" hangingPunct="0">
              <a:spcBef>
                <a:spcPts val="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Will volunteers and/or interns be used for FSG direct services? </a:t>
            </a:r>
            <a:r>
              <a:rPr lang="en-US" altLang="en-US" sz="2200" dirty="0" smtClean="0">
                <a:solidFill>
                  <a:srgbClr val="000000"/>
                </a:solidFill>
                <a:latin typeface="Calibri" panose="020F0502020204030204" pitchFamily="34" charset="0"/>
                <a:ea typeface="ＭＳ Ｐゴシック" pitchFamily="34" charset="-128"/>
                <a:cs typeface="Calibri" panose="020F0502020204030204" pitchFamily="34" charset="0"/>
              </a:rPr>
              <a:t>If </a:t>
            </a: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yes:     </a:t>
            </a:r>
          </a:p>
          <a:p>
            <a:pPr marL="2057400" lvl="5" indent="0" eaLnBrk="0" hangingPunct="0">
              <a:spcBef>
                <a:spcPts val="0"/>
              </a:spcBef>
              <a:buNone/>
            </a:pPr>
            <a:r>
              <a:rPr lang="en-US" altLang="en-US" sz="2200" dirty="0" smtClean="0">
                <a:solidFill>
                  <a:srgbClr val="000000"/>
                </a:solidFill>
                <a:latin typeface="Calibri" panose="020F0502020204030204" pitchFamily="34" charset="0"/>
                <a:ea typeface="ＭＳ Ｐゴシック" pitchFamily="34" charset="-128"/>
                <a:cs typeface="Calibri" panose="020F0502020204030204" pitchFamily="34" charset="0"/>
              </a:rPr>
              <a:t>- Describe </a:t>
            </a: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screening process for hiring.</a:t>
            </a:r>
          </a:p>
          <a:p>
            <a:pPr marL="2057400" lvl="5" indent="0" eaLnBrk="0" hangingPunct="0">
              <a:spcBef>
                <a:spcPts val="0"/>
              </a:spcBef>
              <a:buNone/>
            </a:pPr>
            <a:r>
              <a:rPr lang="en-US" altLang="en-US" sz="2200" dirty="0" smtClean="0">
                <a:solidFill>
                  <a:srgbClr val="000000"/>
                </a:solidFill>
                <a:latin typeface="Calibri" panose="020F0502020204030204" pitchFamily="34" charset="0"/>
                <a:ea typeface="ＭＳ Ｐゴシック" pitchFamily="34" charset="-128"/>
                <a:cs typeface="Calibri" panose="020F0502020204030204" pitchFamily="34" charset="0"/>
              </a:rPr>
              <a:t>- Describe </a:t>
            </a: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process for training.</a:t>
            </a:r>
          </a:p>
          <a:p>
            <a:pPr marL="2057400" lvl="5" indent="0" eaLnBrk="0" hangingPunct="0">
              <a:spcBef>
                <a:spcPts val="0"/>
              </a:spcBef>
              <a:buNone/>
            </a:pPr>
            <a:r>
              <a:rPr lang="en-US" altLang="en-US" sz="2200" dirty="0" smtClean="0">
                <a:solidFill>
                  <a:srgbClr val="000000"/>
                </a:solidFill>
                <a:latin typeface="Calibri" panose="020F0502020204030204" pitchFamily="34" charset="0"/>
                <a:ea typeface="ＭＳ Ｐゴシック" pitchFamily="34" charset="-128"/>
                <a:cs typeface="Calibri" panose="020F0502020204030204" pitchFamily="34" charset="0"/>
              </a:rPr>
              <a:t>- Who </a:t>
            </a: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will supervise and with what frequency?</a:t>
            </a:r>
          </a:p>
          <a:p>
            <a:pPr lvl="2" indent="-457200" eaLnBrk="0" hangingPunct="0">
              <a:spcBef>
                <a:spcPts val="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FSG Data Entry:</a:t>
            </a:r>
          </a:p>
          <a:p>
            <a:pPr lvl="3" indent="-457200" eaLnBrk="0" hangingPunct="0">
              <a:spcBef>
                <a:spcPts val="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Describe how FSG data will be maintained onsite.</a:t>
            </a:r>
          </a:p>
          <a:p>
            <a:pPr lvl="3" indent="-457200" eaLnBrk="0" hangingPunct="0">
              <a:spcBef>
                <a:spcPts val="0"/>
              </a:spcBef>
              <a:buFont typeface="Arial" panose="020B0604020202020204" pitchFamily="34" charset="0"/>
              <a:buChar char="•"/>
            </a:pPr>
            <a:r>
              <a:rPr lang="en-US" altLang="en-US" sz="2200" dirty="0">
                <a:solidFill>
                  <a:srgbClr val="000000"/>
                </a:solidFill>
                <a:latin typeface="Calibri" panose="020F0502020204030204" pitchFamily="34" charset="0"/>
                <a:ea typeface="ＭＳ Ｐゴシック" pitchFamily="34" charset="-128"/>
                <a:cs typeface="Calibri" panose="020F0502020204030204" pitchFamily="34" charset="0"/>
              </a:rPr>
              <a:t>Who will be responsible for ensuring efficient and accurate data entry into the GSG data management system(s)?</a:t>
            </a:r>
          </a:p>
          <a:p>
            <a:endParaRPr lang="en-US" dirty="0"/>
          </a:p>
        </p:txBody>
      </p:sp>
      <p:pic>
        <p:nvPicPr>
          <p:cNvPr id="4" name="Picture 3"/>
          <p:cNvPicPr>
            <a:picLocks noChangeAspect="1"/>
          </p:cNvPicPr>
          <p:nvPr/>
        </p:nvPicPr>
        <p:blipFill>
          <a:blip r:embed="rId3"/>
          <a:stretch>
            <a:fillRect/>
          </a:stretch>
        </p:blipFill>
        <p:spPr>
          <a:xfrm>
            <a:off x="1520687" y="1060346"/>
            <a:ext cx="6102625" cy="853514"/>
          </a:xfrm>
          <a:prstGeom prst="rect">
            <a:avLst/>
          </a:prstGeom>
        </p:spPr>
      </p:pic>
    </p:spTree>
    <p:extLst>
      <p:ext uri="{BB962C8B-B14F-4D97-AF65-F5344CB8AC3E}">
        <p14:creationId xmlns:p14="http://schemas.microsoft.com/office/powerpoint/2010/main" val="1170667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Budget</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fontAlgn="auto">
              <a:spcBef>
                <a:spcPts val="300"/>
              </a:spcBef>
              <a:spcAft>
                <a:spcPts val="600"/>
              </a:spcAft>
              <a:buNone/>
            </a:pPr>
            <a:r>
              <a:rPr lang="en-US" sz="2700" dirty="0">
                <a:solidFill>
                  <a:prstClr val="black"/>
                </a:solidFill>
              </a:rPr>
              <a:t>Applicants may only apply for </a:t>
            </a:r>
            <a:r>
              <a:rPr lang="en-US" sz="2700" b="1" i="1" dirty="0">
                <a:solidFill>
                  <a:prstClr val="black"/>
                </a:solidFill>
              </a:rPr>
              <a:t>direct service costs </a:t>
            </a:r>
            <a:r>
              <a:rPr lang="en-US" sz="2700" dirty="0">
                <a:solidFill>
                  <a:prstClr val="black"/>
                </a:solidFill>
              </a:rPr>
              <a:t>including:</a:t>
            </a:r>
          </a:p>
          <a:p>
            <a:pPr marL="1150938" lvl="1" indent="-457200" fontAlgn="auto">
              <a:spcBef>
                <a:spcPts val="300"/>
              </a:spcBef>
              <a:spcAft>
                <a:spcPts val="0"/>
              </a:spcAft>
              <a:buAutoNum type="arabicParenR"/>
            </a:pPr>
            <a:r>
              <a:rPr lang="en-US" sz="2400" b="1" dirty="0">
                <a:solidFill>
                  <a:prstClr val="black"/>
                </a:solidFill>
              </a:rPr>
              <a:t>Personnel working directly with families/communities;</a:t>
            </a:r>
          </a:p>
          <a:p>
            <a:pPr marL="1714500" lvl="1" indent="-342900" fontAlgn="auto">
              <a:spcBef>
                <a:spcPts val="300"/>
              </a:spcBef>
              <a:spcAft>
                <a:spcPts val="0"/>
              </a:spcAft>
              <a:buFont typeface="Arial" panose="020B0604020202020204" pitchFamily="34" charset="0"/>
              <a:buChar char="•"/>
            </a:pPr>
            <a:r>
              <a:rPr lang="en-US" sz="2200" dirty="0">
                <a:solidFill>
                  <a:prstClr val="black"/>
                </a:solidFill>
              </a:rPr>
              <a:t>Can include salary and/or hourly employees.</a:t>
            </a:r>
          </a:p>
          <a:p>
            <a:pPr marL="1714500" lvl="1" indent="-342900" fontAlgn="auto">
              <a:spcBef>
                <a:spcPts val="300"/>
              </a:spcBef>
              <a:spcAft>
                <a:spcPts val="0"/>
              </a:spcAft>
              <a:buFont typeface="Arial" panose="020B0604020202020204" pitchFamily="34" charset="0"/>
              <a:buChar char="•"/>
            </a:pPr>
            <a:r>
              <a:rPr lang="en-US" sz="2200" dirty="0">
                <a:solidFill>
                  <a:prstClr val="black"/>
                </a:solidFill>
              </a:rPr>
              <a:t>Base amounts on FTE applied to work. </a:t>
            </a:r>
          </a:p>
          <a:p>
            <a:pPr marL="407988" lvl="1" indent="0" fontAlgn="auto">
              <a:spcBef>
                <a:spcPts val="300"/>
              </a:spcBef>
              <a:spcAft>
                <a:spcPts val="0"/>
              </a:spcAft>
              <a:buNone/>
            </a:pPr>
            <a:r>
              <a:rPr lang="en-US" sz="2400" b="1" dirty="0" smtClean="0">
                <a:solidFill>
                  <a:prstClr val="black"/>
                </a:solidFill>
              </a:rPr>
              <a:t>	   2</a:t>
            </a:r>
            <a:r>
              <a:rPr lang="en-US" sz="2400" b="1" dirty="0">
                <a:solidFill>
                  <a:prstClr val="black"/>
                </a:solidFill>
              </a:rPr>
              <a:t>)   FSG educational materials; and/or </a:t>
            </a:r>
          </a:p>
          <a:p>
            <a:pPr marL="1714500" lvl="1" indent="-342900" fontAlgn="auto">
              <a:spcBef>
                <a:spcPts val="300"/>
              </a:spcBef>
              <a:spcAft>
                <a:spcPts val="0"/>
              </a:spcAft>
              <a:buFont typeface="Arial" panose="020B0604020202020204" pitchFamily="34" charset="0"/>
              <a:buChar char="•"/>
            </a:pPr>
            <a:r>
              <a:rPr lang="en-US" sz="2200" dirty="0">
                <a:solidFill>
                  <a:prstClr val="black"/>
                </a:solidFill>
              </a:rPr>
              <a:t>Can only include materials to be used in the parent packets given directly to families.</a:t>
            </a:r>
          </a:p>
          <a:p>
            <a:pPr marL="1714500" lvl="1" indent="-342900" fontAlgn="auto">
              <a:spcBef>
                <a:spcPts val="300"/>
              </a:spcBef>
              <a:spcAft>
                <a:spcPts val="0"/>
              </a:spcAft>
              <a:buFont typeface="Arial" panose="020B0604020202020204" pitchFamily="34" charset="0"/>
              <a:buChar char="•"/>
            </a:pPr>
            <a:r>
              <a:rPr lang="en-US" sz="2200" dirty="0">
                <a:solidFill>
                  <a:prstClr val="black"/>
                </a:solidFill>
              </a:rPr>
              <a:t>Can purchase materials from outside sources or print handouts ‘in house’ to be given out.</a:t>
            </a:r>
          </a:p>
          <a:p>
            <a:pPr marL="407988" lvl="1" indent="0" fontAlgn="auto">
              <a:spcBef>
                <a:spcPts val="300"/>
              </a:spcBef>
              <a:spcAft>
                <a:spcPts val="0"/>
              </a:spcAft>
              <a:buNone/>
            </a:pPr>
            <a:r>
              <a:rPr lang="en-US" sz="2400" b="1" dirty="0" smtClean="0">
                <a:solidFill>
                  <a:prstClr val="black"/>
                </a:solidFill>
              </a:rPr>
              <a:t>    3</a:t>
            </a:r>
            <a:r>
              <a:rPr lang="en-US" sz="2400" b="1" dirty="0">
                <a:solidFill>
                  <a:prstClr val="black"/>
                </a:solidFill>
              </a:rPr>
              <a:t>)   Required FSG trainings.</a:t>
            </a:r>
          </a:p>
          <a:p>
            <a:pPr marL="1717675" lvl="1" indent="-331788" fontAlgn="auto">
              <a:spcBef>
                <a:spcPts val="300"/>
              </a:spcBef>
              <a:spcAft>
                <a:spcPts val="0"/>
              </a:spcAft>
              <a:buFont typeface="Arial" panose="020B0604020202020204" pitchFamily="34" charset="0"/>
              <a:buChar char="•"/>
            </a:pPr>
            <a:r>
              <a:rPr lang="en-US" sz="2200" dirty="0">
                <a:solidFill>
                  <a:prstClr val="black"/>
                </a:solidFill>
              </a:rPr>
              <a:t>Core FSG trainings (initial): Screening tool, data </a:t>
            </a:r>
            <a:r>
              <a:rPr lang="en-US" sz="2200" dirty="0" smtClean="0">
                <a:solidFill>
                  <a:prstClr val="black"/>
                </a:solidFill>
              </a:rPr>
              <a:t>system </a:t>
            </a:r>
            <a:endParaRPr lang="en-US" sz="2200" dirty="0">
              <a:solidFill>
                <a:prstClr val="black"/>
              </a:solidFill>
            </a:endParaRPr>
          </a:p>
          <a:p>
            <a:pPr marL="1717675" lvl="1" indent="-331788" fontAlgn="auto">
              <a:spcBef>
                <a:spcPts val="300"/>
              </a:spcBef>
              <a:spcAft>
                <a:spcPts val="0"/>
              </a:spcAft>
              <a:buFont typeface="Arial" panose="020B0604020202020204" pitchFamily="34" charset="0"/>
              <a:buChar char="•"/>
            </a:pPr>
            <a:r>
              <a:rPr lang="en-US" sz="2200" dirty="0">
                <a:solidFill>
                  <a:prstClr val="black"/>
                </a:solidFill>
              </a:rPr>
              <a:t>Regional FSG trainings (periodic): webinars and face-to-face</a:t>
            </a:r>
          </a:p>
          <a:p>
            <a:pPr marL="1717675" lvl="1" indent="-331788" fontAlgn="auto">
              <a:spcBef>
                <a:spcPts val="300"/>
              </a:spcBef>
              <a:spcAft>
                <a:spcPts val="0"/>
              </a:spcAft>
              <a:buFont typeface="Arial" panose="020B0604020202020204" pitchFamily="34" charset="0"/>
              <a:buChar char="•"/>
            </a:pPr>
            <a:r>
              <a:rPr lang="en-US" sz="2200" dirty="0">
                <a:solidFill>
                  <a:prstClr val="black"/>
                </a:solidFill>
              </a:rPr>
              <a:t>Home Visiting Institute (annual) </a:t>
            </a:r>
          </a:p>
          <a:p>
            <a:endParaRPr lang="en-US" dirty="0"/>
          </a:p>
        </p:txBody>
      </p:sp>
    </p:spTree>
    <p:extLst>
      <p:ext uri="{BB962C8B-B14F-4D97-AF65-F5344CB8AC3E}">
        <p14:creationId xmlns:p14="http://schemas.microsoft.com/office/powerpoint/2010/main" val="4027317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Budget – Required FSG Trainings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There is a one-day training required at the onset.  </a:t>
            </a:r>
            <a:r>
              <a:rPr lang="en-US" dirty="0" smtClean="0"/>
              <a:t>The training is </a:t>
            </a:r>
            <a:r>
              <a:rPr lang="en-US" dirty="0"/>
              <a:t>offered regionally during the start-up phase (see </a:t>
            </a:r>
            <a:r>
              <a:rPr lang="en-US" dirty="0" smtClean="0"/>
              <a:t>timeline slide) </a:t>
            </a:r>
            <a:r>
              <a:rPr lang="en-US" dirty="0"/>
              <a:t>and </a:t>
            </a:r>
            <a:r>
              <a:rPr lang="en-US" dirty="0" smtClean="0"/>
              <a:t>is provided </a:t>
            </a:r>
            <a:r>
              <a:rPr lang="en-US" dirty="0"/>
              <a:t>at no charge to sites.  There could be travel required, if it is more than a few hours from your location.  Beyond the initial </a:t>
            </a:r>
            <a:r>
              <a:rPr lang="en-US" dirty="0" smtClean="0"/>
              <a:t>training; monthly </a:t>
            </a:r>
            <a:r>
              <a:rPr lang="en-US" dirty="0"/>
              <a:t>webinars, regional networking </a:t>
            </a:r>
            <a:r>
              <a:rPr lang="en-US" dirty="0" smtClean="0"/>
              <a:t>meetings, Technical </a:t>
            </a:r>
            <a:r>
              <a:rPr lang="en-US" dirty="0"/>
              <a:t>Assistance contact (phone or onsite) and semi-annual state-wide </a:t>
            </a:r>
            <a:r>
              <a:rPr lang="en-US" dirty="0" smtClean="0"/>
              <a:t>meetings are offered through OPFS and/or Lynda Brown. </a:t>
            </a:r>
            <a:endParaRPr lang="en-US" b="1" dirty="0"/>
          </a:p>
          <a:p>
            <a:pPr defTabSz="914400" eaLnBrk="0" fontAlgn="base" hangingPunct="0">
              <a:spcBef>
                <a:spcPct val="30000"/>
              </a:spcBef>
              <a:spcAft>
                <a:spcPct val="0"/>
              </a:spcAft>
              <a:defRPr/>
            </a:pPr>
            <a:r>
              <a:rPr lang="en-US" dirty="0"/>
              <a:t>The screening tool and guide are covered during training.  (Copies of each can be provided by Lynda if requested</a:t>
            </a:r>
            <a:r>
              <a:rPr lang="en-US" dirty="0" smtClean="0"/>
              <a:t>). FSG interaction </a:t>
            </a:r>
            <a:r>
              <a:rPr lang="en-US" dirty="0"/>
              <a:t>with families is done in a conversational style, not as a checklist.  Please don’t let the length of the tool discourage you – most sites create a “cheat sheet” that is much shorter, but reminds them of key points to cover during their discussion.</a:t>
            </a:r>
          </a:p>
          <a:p>
            <a:endParaRPr lang="en-US" dirty="0"/>
          </a:p>
          <a:p>
            <a:endParaRPr lang="en-US" dirty="0"/>
          </a:p>
        </p:txBody>
      </p:sp>
    </p:spTree>
    <p:extLst>
      <p:ext uri="{BB962C8B-B14F-4D97-AF65-F5344CB8AC3E}">
        <p14:creationId xmlns:p14="http://schemas.microsoft.com/office/powerpoint/2010/main" val="253757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 Budget Workbook</a:t>
            </a:r>
            <a:endParaRPr lang="en-US" dirty="0"/>
          </a:p>
        </p:txBody>
      </p:sp>
      <p:sp>
        <p:nvSpPr>
          <p:cNvPr id="5" name="Content Placeholder 4"/>
          <p:cNvSpPr>
            <a:spLocks noGrp="1"/>
          </p:cNvSpPr>
          <p:nvPr>
            <p:ph sz="half" idx="1"/>
          </p:nvPr>
        </p:nvSpPr>
        <p:spPr/>
        <p:txBody>
          <a:bodyPr>
            <a:normAutofit fontScale="85000" lnSpcReduction="20000"/>
          </a:bodyPr>
          <a:lstStyle/>
          <a:p>
            <a:pPr marL="285750" indent="-285750">
              <a:spcAft>
                <a:spcPts val="1200"/>
              </a:spcAft>
              <a:buFont typeface="Arial" panose="020B0604020202020204" pitchFamily="34" charset="0"/>
              <a:buChar char="•"/>
            </a:pPr>
            <a:r>
              <a:rPr lang="en-US" dirty="0"/>
              <a:t>Complete Budget Workbook (Form B) in Excel format. </a:t>
            </a:r>
          </a:p>
          <a:p>
            <a:pPr marL="285750" indent="-285750">
              <a:spcAft>
                <a:spcPts val="1200"/>
              </a:spcAft>
              <a:buFont typeface="Arial" panose="020B0604020202020204" pitchFamily="34" charset="0"/>
              <a:buChar char="•"/>
            </a:pPr>
            <a:r>
              <a:rPr lang="en-US" dirty="0"/>
              <a:t>Budget summary must provide computation of requested funds and justification of costs.</a:t>
            </a:r>
          </a:p>
          <a:p>
            <a:pPr marL="285750" indent="-285750">
              <a:spcAft>
                <a:spcPts val="1200"/>
              </a:spcAft>
              <a:buFont typeface="Arial" panose="020B0604020202020204" pitchFamily="34" charset="0"/>
              <a:buChar char="•"/>
            </a:pPr>
            <a:r>
              <a:rPr lang="en-US" dirty="0"/>
              <a:t>Detailed budget narrative should also be included.</a:t>
            </a:r>
          </a:p>
          <a:p>
            <a:pPr marL="285750" indent="-285750">
              <a:spcAft>
                <a:spcPts val="1200"/>
              </a:spcAft>
              <a:buFont typeface="Arial" panose="020B0604020202020204" pitchFamily="34" charset="0"/>
              <a:buChar char="•"/>
            </a:pPr>
            <a:r>
              <a:rPr lang="en-US" dirty="0"/>
              <a:t>Must provide details on each cost item for clarity of expenses requested in the different budget categories.</a:t>
            </a:r>
          </a:p>
          <a:p>
            <a:endParaRPr lang="en-US" dirty="0"/>
          </a:p>
        </p:txBody>
      </p:sp>
      <p:pic>
        <p:nvPicPr>
          <p:cNvPr id="7"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545" t="30657" r="44747" b="10390"/>
          <a:stretch/>
        </p:blipFill>
        <p:spPr bwMode="auto">
          <a:xfrm>
            <a:off x="4648199" y="1600202"/>
            <a:ext cx="4240619" cy="438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1500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Started!</a:t>
            </a:r>
            <a:endParaRPr lang="en-US" dirty="0"/>
          </a:p>
        </p:txBody>
      </p:sp>
      <p:sp>
        <p:nvSpPr>
          <p:cNvPr id="3" name="Content Placeholder 2"/>
          <p:cNvSpPr>
            <a:spLocks noGrp="1"/>
          </p:cNvSpPr>
          <p:nvPr>
            <p:ph idx="1"/>
          </p:nvPr>
        </p:nvSpPr>
        <p:spPr/>
        <p:txBody>
          <a:bodyPr/>
          <a:lstStyle/>
          <a:p>
            <a:pPr marL="800100" lvl="1" indent="-342900" eaLnBrk="0" hangingPunct="0">
              <a:buFont typeface="Arial" panose="020B0604020202020204" pitchFamily="34" charset="0"/>
              <a:buChar char="•"/>
            </a:pPr>
            <a:r>
              <a:rPr lang="en-US" altLang="en-US" sz="2000" u="sng" dirty="0">
                <a:solidFill>
                  <a:srgbClr val="000000"/>
                </a:solidFill>
                <a:ea typeface="ＭＳ Ｐゴシック" pitchFamily="34" charset="-128"/>
              </a:rPr>
              <a:t>Georgia Division of Family and Children Services (DFCS) </a:t>
            </a:r>
          </a:p>
          <a:p>
            <a:pPr lvl="2" eaLnBrk="0" hangingPunct="0">
              <a:buFontTx/>
              <a:buChar char="-"/>
            </a:pPr>
            <a:r>
              <a:rPr lang="en-US" altLang="en-US" sz="2000" dirty="0" smtClean="0">
                <a:solidFill>
                  <a:srgbClr val="000000"/>
                </a:solidFill>
                <a:ea typeface="ＭＳ Ｐゴシック" pitchFamily="34" charset="-128"/>
              </a:rPr>
              <a:t>Mission</a:t>
            </a:r>
            <a:r>
              <a:rPr lang="en-US" altLang="en-US" sz="2000" b="1" dirty="0">
                <a:solidFill>
                  <a:srgbClr val="000000"/>
                </a:solidFill>
                <a:ea typeface="ＭＳ Ｐゴシック" pitchFamily="34" charset="-128"/>
              </a:rPr>
              <a:t>: </a:t>
            </a:r>
            <a:r>
              <a:rPr lang="en-US" sz="2000" dirty="0"/>
              <a:t>to strengthen Georgia by providing individuals and families access to services that promote self-sufficiency, independence and protect Georgia’s vulnerable children. </a:t>
            </a:r>
          </a:p>
          <a:p>
            <a:pPr lvl="2" eaLnBrk="0" hangingPunct="0">
              <a:buFontTx/>
              <a:buChar char="-"/>
            </a:pPr>
            <a:endParaRPr lang="en-US" altLang="en-US" sz="2000" b="1" dirty="0">
              <a:solidFill>
                <a:srgbClr val="000000"/>
              </a:solidFill>
              <a:ea typeface="ＭＳ Ｐゴシック" pitchFamily="34" charset="-128"/>
            </a:endParaRPr>
          </a:p>
          <a:p>
            <a:pPr lvl="1" eaLnBrk="0" hangingPunct="0">
              <a:buFont typeface="Arial" pitchFamily="34" charset="0"/>
              <a:buChar char="•"/>
            </a:pPr>
            <a:r>
              <a:rPr lang="en-US" altLang="en-US" sz="2000" u="sng" dirty="0">
                <a:solidFill>
                  <a:srgbClr val="000000"/>
                </a:solidFill>
                <a:ea typeface="ＭＳ Ｐゴシック" pitchFamily="34" charset="-128"/>
              </a:rPr>
              <a:t>Office of Prevention and Family Support (OPFS)</a:t>
            </a:r>
            <a:endParaRPr lang="en-US" altLang="en-US" sz="2000" u="sng" dirty="0">
              <a:solidFill>
                <a:prstClr val="black"/>
              </a:solidFill>
              <a:ea typeface="ＭＳ Ｐゴシック" pitchFamily="34" charset="-128"/>
            </a:endParaRPr>
          </a:p>
          <a:p>
            <a:pPr marL="914400" lvl="2" indent="0" eaLnBrk="0" hangingPunct="0">
              <a:buNone/>
            </a:pPr>
            <a:r>
              <a:rPr lang="en-US" altLang="en-US" sz="2000" dirty="0" smtClean="0">
                <a:solidFill>
                  <a:prstClr val="black"/>
                </a:solidFill>
                <a:ea typeface="ＭＳ Ｐゴシック" pitchFamily="34" charset="-128"/>
              </a:rPr>
              <a:t>-	Primary </a:t>
            </a:r>
            <a:r>
              <a:rPr lang="en-US" altLang="en-US" sz="2000" dirty="0">
                <a:solidFill>
                  <a:prstClr val="black"/>
                </a:solidFill>
                <a:ea typeface="ＭＳ Ｐゴシック" pitchFamily="34" charset="-128"/>
              </a:rPr>
              <a:t>Goal: to work in partnership with community-based </a:t>
            </a:r>
            <a:r>
              <a:rPr lang="en-US" altLang="en-US" sz="2000" dirty="0" smtClean="0">
                <a:solidFill>
                  <a:prstClr val="black"/>
                </a:solidFill>
                <a:ea typeface="ＭＳ Ｐゴシック" pitchFamily="34" charset="-128"/>
              </a:rPr>
              <a:t>	organizations </a:t>
            </a:r>
            <a:r>
              <a:rPr lang="en-US" altLang="en-US" sz="2000" dirty="0">
                <a:solidFill>
                  <a:prstClr val="black"/>
                </a:solidFill>
                <a:ea typeface="ＭＳ Ｐゴシック" pitchFamily="34" charset="-128"/>
              </a:rPr>
              <a:t>committed to reducing the incidence of child </a:t>
            </a:r>
            <a:r>
              <a:rPr lang="en-US" altLang="en-US" sz="2000" dirty="0" smtClean="0">
                <a:solidFill>
                  <a:prstClr val="black"/>
                </a:solidFill>
                <a:ea typeface="ＭＳ Ｐゴシック" pitchFamily="34" charset="-128"/>
              </a:rPr>
              <a:t>	abuse </a:t>
            </a:r>
            <a:r>
              <a:rPr lang="en-US" altLang="en-US" sz="2000" dirty="0">
                <a:solidFill>
                  <a:prstClr val="black"/>
                </a:solidFill>
                <a:ea typeface="ＭＳ Ｐゴシック" pitchFamily="34" charset="-128"/>
              </a:rPr>
              <a:t>and neglect and improving the overall health and </a:t>
            </a:r>
            <a:r>
              <a:rPr lang="en-US" altLang="en-US" sz="2000" dirty="0" smtClean="0">
                <a:solidFill>
                  <a:prstClr val="black"/>
                </a:solidFill>
                <a:ea typeface="ＭＳ Ｐゴシック" pitchFamily="34" charset="-128"/>
              </a:rPr>
              <a:t>well-	being </a:t>
            </a:r>
            <a:r>
              <a:rPr lang="en-US" altLang="en-US" sz="2000" dirty="0">
                <a:solidFill>
                  <a:prstClr val="black"/>
                </a:solidFill>
                <a:ea typeface="ＭＳ Ｐゴシック" pitchFamily="34" charset="-128"/>
              </a:rPr>
              <a:t>of Georgia’s children and families. </a:t>
            </a:r>
          </a:p>
        </p:txBody>
      </p:sp>
    </p:spTree>
    <p:extLst>
      <p:ext uri="{BB962C8B-B14F-4D97-AF65-F5344CB8AC3E}">
        <p14:creationId xmlns:p14="http://schemas.microsoft.com/office/powerpoint/2010/main" val="1896620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Template Instructions</a:t>
            </a:r>
            <a:endParaRPr lang="en-US" dirty="0"/>
          </a:p>
        </p:txBody>
      </p:sp>
      <p:sp>
        <p:nvSpPr>
          <p:cNvPr id="3" name="Content Placeholder 2"/>
          <p:cNvSpPr>
            <a:spLocks noGrp="1"/>
          </p:cNvSpPr>
          <p:nvPr>
            <p:ph idx="1"/>
          </p:nvPr>
        </p:nvSpPr>
        <p:spPr>
          <a:xfrm>
            <a:off x="154982" y="1286360"/>
            <a:ext cx="8989017" cy="4657242"/>
          </a:xfrm>
        </p:spPr>
        <p:txBody>
          <a:bodyPr>
            <a:normAutofit fontScale="70000" lnSpcReduction="20000"/>
          </a:bodyPr>
          <a:lstStyle/>
          <a:p>
            <a:r>
              <a:rPr lang="en-US" dirty="0">
                <a:latin typeface="Calibri" panose="020F0502020204030204" pitchFamily="34" charset="0"/>
              </a:rPr>
              <a:t>Type in the name of the applicant on the first line of each worksheet.</a:t>
            </a:r>
          </a:p>
          <a:p>
            <a:r>
              <a:rPr lang="en-US" dirty="0">
                <a:latin typeface="Calibri" panose="020F0502020204030204" pitchFamily="34" charset="0"/>
              </a:rPr>
              <a:t>Use the tabs at the bottom of the workbook to select the Proposed Budget Summary or Budget Narrative. </a:t>
            </a:r>
            <a:endParaRPr lang="en-US" dirty="0" smtClean="0">
              <a:latin typeface="Calibri" panose="020F0502020204030204" pitchFamily="34" charset="0"/>
            </a:endParaRPr>
          </a:p>
          <a:p>
            <a:r>
              <a:rPr lang="en-US" dirty="0" smtClean="0">
                <a:latin typeface="Calibri" panose="020F0502020204030204" pitchFamily="34" charset="0"/>
              </a:rPr>
              <a:t>*Note: workbook is locked in some places. Contact OPFS if you require assistance.</a:t>
            </a:r>
            <a:endParaRPr lang="en-US" dirty="0">
              <a:latin typeface="Calibri" panose="020F0502020204030204" pitchFamily="34" charset="0"/>
            </a:endParaRPr>
          </a:p>
          <a:p>
            <a:pPr marL="0" indent="0">
              <a:buNone/>
            </a:pPr>
            <a:endParaRPr lang="en-US" dirty="0">
              <a:latin typeface="Calibri" panose="020F0502020204030204" pitchFamily="34" charset="0"/>
            </a:endParaRPr>
          </a:p>
          <a:p>
            <a:pPr marL="0" indent="0">
              <a:buNone/>
            </a:pPr>
            <a:r>
              <a:rPr lang="en-US" b="1" dirty="0">
                <a:latin typeface="Calibri" panose="020F0502020204030204" pitchFamily="34" charset="0"/>
              </a:rPr>
              <a:t>Proposed Budget Summary</a:t>
            </a:r>
          </a:p>
          <a:p>
            <a:r>
              <a:rPr lang="en-US" dirty="0">
                <a:latin typeface="Calibri" panose="020F0502020204030204" pitchFamily="34" charset="0"/>
              </a:rPr>
              <a:t>Amounts entered into the worksheet columns for personnel will auto-calculate numbers and filter into the “Contract Request” column.</a:t>
            </a:r>
          </a:p>
          <a:p>
            <a:r>
              <a:rPr lang="en-US" dirty="0">
                <a:latin typeface="Calibri" panose="020F0502020204030204" pitchFamily="34" charset="0"/>
              </a:rPr>
              <a:t>All “Contract Request” fields in the workbook will auto-sum into each budget category total and the “Total Budget.”  </a:t>
            </a:r>
          </a:p>
          <a:p>
            <a:pPr marL="0" indent="0">
              <a:buNone/>
            </a:pPr>
            <a:r>
              <a:rPr lang="en-US" b="1" dirty="0">
                <a:latin typeface="Calibri" panose="020F0502020204030204" pitchFamily="34" charset="0"/>
              </a:rPr>
              <a:t>Budget Narrative</a:t>
            </a:r>
          </a:p>
          <a:p>
            <a:r>
              <a:rPr lang="en-US" dirty="0">
                <a:latin typeface="Calibri" panose="020F0502020204030204" pitchFamily="34" charset="0"/>
              </a:rPr>
              <a:t>All costs will need to be accompanied by a written description within the narrative, which clearly details and justifies proposed costs.</a:t>
            </a:r>
          </a:p>
          <a:p>
            <a:pPr marL="0" indent="0">
              <a:buNone/>
            </a:pPr>
            <a:endParaRPr lang="en-US" sz="2800" dirty="0">
              <a:latin typeface="Calibri" panose="020F0502020204030204" pitchFamily="34" charset="0"/>
            </a:endParaRPr>
          </a:p>
          <a:p>
            <a:pPr marL="0" indent="0">
              <a:buNone/>
            </a:pPr>
            <a:endParaRPr lang="en-US" sz="2800" dirty="0">
              <a:latin typeface="Calibri" panose="020F0502020204030204" pitchFamily="34" charset="0"/>
            </a:endParaRPr>
          </a:p>
          <a:p>
            <a:endParaRPr lang="en-US" dirty="0"/>
          </a:p>
        </p:txBody>
      </p:sp>
    </p:spTree>
    <p:extLst>
      <p:ext uri="{BB962C8B-B14F-4D97-AF65-F5344CB8AC3E}">
        <p14:creationId xmlns:p14="http://schemas.microsoft.com/office/powerpoint/2010/main" val="3976385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 Forms and Attachments</a:t>
            </a:r>
            <a:endParaRPr lang="en-US" dirty="0"/>
          </a:p>
        </p:txBody>
      </p:sp>
      <p:sp>
        <p:nvSpPr>
          <p:cNvPr id="3" name="Content Placeholder 2"/>
          <p:cNvSpPr>
            <a:spLocks noGrp="1"/>
          </p:cNvSpPr>
          <p:nvPr>
            <p:ph idx="1"/>
          </p:nvPr>
        </p:nvSpPr>
        <p:spPr>
          <a:xfrm>
            <a:off x="263471" y="1417639"/>
            <a:ext cx="8632556" cy="4708526"/>
          </a:xfrm>
        </p:spPr>
        <p:txBody>
          <a:bodyPr>
            <a:normAutofit fontScale="55000" lnSpcReduction="20000"/>
          </a:bodyPr>
          <a:lstStyle/>
          <a:p>
            <a:pPr>
              <a:buFont typeface="Arial" panose="020B0604020202020204" pitchFamily="34" charset="0"/>
              <a:buChar char="•"/>
            </a:pPr>
            <a:r>
              <a:rPr lang="en-US" sz="3500" b="1" dirty="0"/>
              <a:t>Form A: Application Face Sheet </a:t>
            </a:r>
            <a:r>
              <a:rPr lang="en-US" sz="3500" dirty="0"/>
              <a:t>– Ensure signature of Executive Officer of applicant agency (and fiscal agency, if different), signed in blue ink</a:t>
            </a:r>
          </a:p>
          <a:p>
            <a:pPr>
              <a:buFont typeface="Arial" panose="020B0604020202020204" pitchFamily="34" charset="0"/>
              <a:buChar char="•"/>
            </a:pPr>
            <a:r>
              <a:rPr lang="en-US" sz="3500" b="1" dirty="0"/>
              <a:t>Form B: Application Budget Workbook </a:t>
            </a:r>
            <a:r>
              <a:rPr lang="en-US" sz="3500" dirty="0"/>
              <a:t>– Must be submitted in Excel. Must submit 1) budget summary and 2) budget narrative and justification  </a:t>
            </a:r>
          </a:p>
          <a:p>
            <a:pPr>
              <a:buFont typeface="Arial" panose="020B0604020202020204" pitchFamily="34" charset="0"/>
              <a:buChar char="•"/>
            </a:pPr>
            <a:r>
              <a:rPr lang="en-US" sz="3500" b="1" dirty="0"/>
              <a:t>Form C: Required Forms </a:t>
            </a:r>
            <a:r>
              <a:rPr lang="en-US" sz="3500" dirty="0"/>
              <a:t>– Ensure signature of Executive Officer of fiscal agent, signed in blue </a:t>
            </a:r>
            <a:r>
              <a:rPr lang="en-US" sz="3500" dirty="0" smtClean="0"/>
              <a:t>ink; </a:t>
            </a:r>
            <a:r>
              <a:rPr lang="en-US" sz="3500" i="1" dirty="0" smtClean="0"/>
              <a:t>dates must match the contract period</a:t>
            </a:r>
            <a:endParaRPr lang="en-US" sz="3500" i="1" dirty="0"/>
          </a:p>
          <a:p>
            <a:pPr marL="911225">
              <a:buFont typeface="Arial" panose="020B0604020202020204" pitchFamily="34" charset="0"/>
              <a:buChar char="•"/>
            </a:pPr>
            <a:r>
              <a:rPr lang="en-US" sz="3500" dirty="0"/>
              <a:t>Background Check </a:t>
            </a:r>
            <a:r>
              <a:rPr lang="en-US" sz="3500" dirty="0" smtClean="0"/>
              <a:t>Documentation</a:t>
            </a:r>
            <a:endParaRPr lang="en-US" sz="3500" dirty="0"/>
          </a:p>
          <a:p>
            <a:pPr marL="911225">
              <a:buFont typeface="Arial" panose="020B0604020202020204" pitchFamily="34" charset="0"/>
              <a:buChar char="•"/>
            </a:pPr>
            <a:r>
              <a:rPr lang="en-US" sz="3500" dirty="0"/>
              <a:t>Tax Compliance Form (non-profits only)</a:t>
            </a:r>
          </a:p>
          <a:p>
            <a:pPr marL="911225">
              <a:buFont typeface="Arial" panose="020B0604020202020204" pitchFamily="34" charset="0"/>
              <a:buChar char="•"/>
            </a:pPr>
            <a:r>
              <a:rPr lang="en-US" sz="3500" dirty="0"/>
              <a:t>Security Immigration and Compliance Contract Affidavit (non-profits only)</a:t>
            </a:r>
          </a:p>
          <a:p>
            <a:pPr marL="911225">
              <a:buFont typeface="Arial" panose="020B0604020202020204" pitchFamily="34" charset="0"/>
              <a:buChar char="•"/>
            </a:pPr>
            <a:r>
              <a:rPr lang="en-US" sz="3500" dirty="0"/>
              <a:t>Certificate of Liability Insurance – Para 129 Form (non-profits only)</a:t>
            </a:r>
          </a:p>
          <a:p>
            <a:pPr marL="911225">
              <a:buFont typeface="Arial" panose="020B0604020202020204" pitchFamily="34" charset="0"/>
              <a:buChar char="•"/>
            </a:pPr>
            <a:r>
              <a:rPr lang="en-US" sz="3500" dirty="0"/>
              <a:t>Corporate Resolution (non-profits only)</a:t>
            </a:r>
          </a:p>
          <a:p>
            <a:pPr marL="911225">
              <a:buFont typeface="Arial" panose="020B0604020202020204" pitchFamily="34" charset="0"/>
              <a:buChar char="•"/>
            </a:pPr>
            <a:r>
              <a:rPr lang="en-US" sz="3500" dirty="0"/>
              <a:t>Vendor Management Form</a:t>
            </a:r>
          </a:p>
          <a:p>
            <a:pPr marL="911225">
              <a:buFont typeface="Arial" panose="020B0604020202020204" pitchFamily="34" charset="0"/>
              <a:buChar char="•"/>
            </a:pPr>
            <a:r>
              <a:rPr lang="en-US" sz="3500" dirty="0"/>
              <a:t>W-9 Form</a:t>
            </a:r>
          </a:p>
          <a:p>
            <a:pPr lvl="0">
              <a:buFont typeface="Arial" panose="020B0604020202020204" pitchFamily="34" charset="0"/>
              <a:buChar char="•"/>
            </a:pPr>
            <a:r>
              <a:rPr lang="en-US" sz="3500" b="1" dirty="0">
                <a:solidFill>
                  <a:prstClr val="black"/>
                </a:solidFill>
              </a:rPr>
              <a:t>Attachment 1: Fiscal Agent’s Financial </a:t>
            </a:r>
            <a:r>
              <a:rPr lang="en-US" sz="3500" b="1" dirty="0" smtClean="0">
                <a:solidFill>
                  <a:prstClr val="black"/>
                </a:solidFill>
              </a:rPr>
              <a:t>Statements (if a first time applicant)</a:t>
            </a:r>
            <a:endParaRPr lang="en-US" sz="3500" b="1" dirty="0">
              <a:solidFill>
                <a:prstClr val="black"/>
              </a:solidFill>
            </a:endParaRPr>
          </a:p>
          <a:p>
            <a:pPr lvl="0">
              <a:buFont typeface="Arial" panose="020B0604020202020204" pitchFamily="34" charset="0"/>
              <a:buChar char="•"/>
            </a:pPr>
            <a:r>
              <a:rPr lang="en-US" sz="3500" b="1" dirty="0">
                <a:solidFill>
                  <a:prstClr val="black"/>
                </a:solidFill>
              </a:rPr>
              <a:t>Attachment 2: Legal Agreement with Fiscal Agent (if different from applicant)</a:t>
            </a:r>
            <a:endParaRPr lang="en-US" sz="3500" dirty="0">
              <a:solidFill>
                <a:prstClr val="black"/>
              </a:solidFill>
            </a:endParaRPr>
          </a:p>
          <a:p>
            <a:endParaRPr lang="en-US" dirty="0"/>
          </a:p>
        </p:txBody>
      </p:sp>
    </p:spTree>
    <p:extLst>
      <p:ext uri="{BB962C8B-B14F-4D97-AF65-F5344CB8AC3E}">
        <p14:creationId xmlns:p14="http://schemas.microsoft.com/office/powerpoint/2010/main" val="3741952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282"/>
            <a:ext cx="9144000" cy="1143000"/>
          </a:xfrm>
        </p:spPr>
        <p:txBody>
          <a:bodyPr>
            <a:normAutofit fontScale="90000"/>
          </a:bodyPr>
          <a:lstStyle/>
          <a:p>
            <a:r>
              <a:rPr lang="en-US" dirty="0" smtClean="0"/>
              <a:t>Selection and Contract Award Agreement</a:t>
            </a:r>
            <a:endParaRPr lang="en-US" dirty="0"/>
          </a:p>
        </p:txBody>
      </p:sp>
      <p:sp>
        <p:nvSpPr>
          <p:cNvPr id="3" name="Content Placeholder 2"/>
          <p:cNvSpPr>
            <a:spLocks noGrp="1"/>
          </p:cNvSpPr>
          <p:nvPr>
            <p:ph idx="1"/>
          </p:nvPr>
        </p:nvSpPr>
        <p:spPr>
          <a:xfrm>
            <a:off x="170481" y="1243282"/>
            <a:ext cx="8787539" cy="4525963"/>
          </a:xfrm>
        </p:spPr>
        <p:txBody>
          <a:bodyPr>
            <a:normAutofit fontScale="92500" lnSpcReduction="10000"/>
          </a:bodyPr>
          <a:lstStyle/>
          <a:p>
            <a:pPr marL="0" indent="0">
              <a:buNone/>
            </a:pPr>
            <a:r>
              <a:rPr lang="en-US" sz="2000" b="1" dirty="0"/>
              <a:t>Selection of Applicants</a:t>
            </a:r>
          </a:p>
          <a:p>
            <a:r>
              <a:rPr lang="en-US" sz="2000" dirty="0"/>
              <a:t>All eligible applications will go to a review committee who will review, score and rank the applications.</a:t>
            </a:r>
          </a:p>
          <a:p>
            <a:pPr lvl="1"/>
            <a:r>
              <a:rPr lang="en-US" sz="2000" dirty="0"/>
              <a:t>Applications are selected on a competitive basis.</a:t>
            </a:r>
          </a:p>
          <a:p>
            <a:r>
              <a:rPr lang="en-US" sz="2000" dirty="0"/>
              <a:t>OPFS will send out award notifications via U.S. </a:t>
            </a:r>
            <a:r>
              <a:rPr lang="en-US" sz="2000" dirty="0" smtClean="0"/>
              <a:t>mail and/or email.</a:t>
            </a:r>
          </a:p>
          <a:p>
            <a:pPr marL="0" indent="0">
              <a:buNone/>
            </a:pPr>
            <a:r>
              <a:rPr lang="en-US" sz="2000" b="1" dirty="0" smtClean="0"/>
              <a:t>Contract </a:t>
            </a:r>
            <a:r>
              <a:rPr lang="en-US" sz="2000" b="1" dirty="0"/>
              <a:t>Award Agreement</a:t>
            </a:r>
          </a:p>
          <a:p>
            <a:r>
              <a:rPr lang="en-US" sz="2000" dirty="0"/>
              <a:t>OPFS will offer a performance-based contract agreement.</a:t>
            </a:r>
          </a:p>
          <a:p>
            <a:r>
              <a:rPr lang="en-US" sz="2000" dirty="0"/>
              <a:t>Payments will be based on achievement of specific accomplishments of process and quantitative outcomes rather than incurred cost of the contractor.</a:t>
            </a:r>
          </a:p>
          <a:p>
            <a:r>
              <a:rPr lang="en-US" sz="2000" dirty="0"/>
              <a:t>OPFS reserves the right to make changes to the application budget at the time of the contract award and will communicate any changes to the fiscal agent.</a:t>
            </a:r>
          </a:p>
          <a:p>
            <a:pPr lvl="1"/>
            <a:r>
              <a:rPr lang="en-US" sz="2000" dirty="0"/>
              <a:t>OPFS may negotiate all or part of your proposed budget.</a:t>
            </a:r>
          </a:p>
          <a:p>
            <a:r>
              <a:rPr lang="en-US" sz="2000" dirty="0"/>
              <a:t>If awarded a contract, it is mandatory to participate in OPFS contract award management and reporting training as requested.</a:t>
            </a:r>
          </a:p>
          <a:p>
            <a:endParaRPr lang="en-US" dirty="0"/>
          </a:p>
        </p:txBody>
      </p:sp>
    </p:spTree>
    <p:extLst>
      <p:ext uri="{BB962C8B-B14F-4D97-AF65-F5344CB8AC3E}">
        <p14:creationId xmlns:p14="http://schemas.microsoft.com/office/powerpoint/2010/main" val="3246456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Reporting</a:t>
            </a:r>
            <a:endParaRPr lang="en-US" dirty="0"/>
          </a:p>
        </p:txBody>
      </p:sp>
      <p:sp>
        <p:nvSpPr>
          <p:cNvPr id="3" name="Content Placeholder 2"/>
          <p:cNvSpPr>
            <a:spLocks noGrp="1"/>
          </p:cNvSpPr>
          <p:nvPr>
            <p:ph idx="1"/>
          </p:nvPr>
        </p:nvSpPr>
        <p:spPr>
          <a:xfrm>
            <a:off x="325463" y="1239865"/>
            <a:ext cx="8539567" cy="4886300"/>
          </a:xfrm>
        </p:spPr>
        <p:txBody>
          <a:bodyPr>
            <a:normAutofit/>
          </a:bodyPr>
          <a:lstStyle/>
          <a:p>
            <a:pPr algn="ctr">
              <a:buFont typeface="Arial" pitchFamily="34" charset="0"/>
              <a:buNone/>
            </a:pPr>
            <a:r>
              <a:rPr lang="en-US" sz="2800" b="1" dirty="0"/>
              <a:t>Data Management </a:t>
            </a:r>
            <a:r>
              <a:rPr lang="en-US" sz="2800" b="1" dirty="0" smtClean="0"/>
              <a:t>System</a:t>
            </a:r>
            <a:endParaRPr lang="en-US" sz="1800" dirty="0"/>
          </a:p>
          <a:p>
            <a:pPr>
              <a:spcAft>
                <a:spcPts val="1200"/>
              </a:spcAft>
            </a:pPr>
            <a:r>
              <a:rPr lang="en-US" dirty="0"/>
              <a:t>By the end of each quarter, the contractor will ensure that service and participant data are reported through the </a:t>
            </a:r>
            <a:r>
              <a:rPr lang="en-US" dirty="0" smtClean="0"/>
              <a:t>prescribed data </a:t>
            </a:r>
            <a:r>
              <a:rPr lang="en-US" dirty="0"/>
              <a:t>management </a:t>
            </a:r>
            <a:r>
              <a:rPr lang="en-US" dirty="0" smtClean="0"/>
              <a:t>system. </a:t>
            </a:r>
            <a:endParaRPr lang="en-US" dirty="0"/>
          </a:p>
          <a:p>
            <a:r>
              <a:rPr lang="en-US" dirty="0" smtClean="0"/>
              <a:t>Data </a:t>
            </a:r>
            <a:r>
              <a:rPr lang="en-US" dirty="0"/>
              <a:t>Management </a:t>
            </a:r>
            <a:r>
              <a:rPr lang="en-US" dirty="0" smtClean="0"/>
              <a:t>System:</a:t>
            </a:r>
            <a:endParaRPr lang="en-US" dirty="0"/>
          </a:p>
          <a:p>
            <a:pPr lvl="1"/>
            <a:r>
              <a:rPr lang="en-US" dirty="0" smtClean="0"/>
              <a:t>Great Start Georgia </a:t>
            </a:r>
            <a:r>
              <a:rPr lang="en-US" dirty="0"/>
              <a:t>Home Visiting Information System (GEOHVIS)</a:t>
            </a:r>
          </a:p>
          <a:p>
            <a:pPr marL="0" indent="0">
              <a:buNone/>
            </a:pPr>
            <a:endParaRPr lang="en-US" dirty="0"/>
          </a:p>
        </p:txBody>
      </p:sp>
    </p:spTree>
    <p:extLst>
      <p:ext uri="{BB962C8B-B14F-4D97-AF65-F5344CB8AC3E}">
        <p14:creationId xmlns:p14="http://schemas.microsoft.com/office/powerpoint/2010/main" val="2751602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8986"/>
          </a:xfrm>
        </p:spPr>
        <p:txBody>
          <a:bodyPr/>
          <a:lstStyle/>
          <a:p>
            <a:r>
              <a:rPr lang="en-US" dirty="0" smtClean="0"/>
              <a:t>Performance Outcome Measures</a:t>
            </a:r>
            <a:endParaRPr lang="en-US" dirty="0"/>
          </a:p>
        </p:txBody>
      </p:sp>
      <p:pic>
        <p:nvPicPr>
          <p:cNvPr id="4" name="Picture 3"/>
          <p:cNvPicPr>
            <a:picLocks noChangeAspect="1"/>
          </p:cNvPicPr>
          <p:nvPr/>
        </p:nvPicPr>
        <p:blipFill>
          <a:blip r:embed="rId3"/>
          <a:stretch>
            <a:fillRect/>
          </a:stretch>
        </p:blipFill>
        <p:spPr>
          <a:xfrm>
            <a:off x="230467" y="1182520"/>
            <a:ext cx="8683066" cy="4211282"/>
          </a:xfrm>
          <a:prstGeom prst="rect">
            <a:avLst/>
          </a:prstGeom>
        </p:spPr>
      </p:pic>
    </p:spTree>
    <p:extLst>
      <p:ext uri="{BB962C8B-B14F-4D97-AF65-F5344CB8AC3E}">
        <p14:creationId xmlns:p14="http://schemas.microsoft.com/office/powerpoint/2010/main" val="2521402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Outcome Measures</a:t>
            </a:r>
            <a:endParaRPr lang="en-US" dirty="0"/>
          </a:p>
        </p:txBody>
      </p:sp>
      <p:sp>
        <p:nvSpPr>
          <p:cNvPr id="3" name="Content Placeholder 2"/>
          <p:cNvSpPr>
            <a:spLocks noGrp="1"/>
          </p:cNvSpPr>
          <p:nvPr>
            <p:ph idx="1"/>
          </p:nvPr>
        </p:nvSpPr>
        <p:spPr/>
        <p:txBody>
          <a:bodyPr/>
          <a:lstStyle/>
          <a:p>
            <a:pPr marL="342900" lvl="1" indent="-342900">
              <a:buFont typeface="Arial"/>
              <a:buChar char="•"/>
            </a:pPr>
            <a:r>
              <a:rPr lang="en-US" dirty="0"/>
              <a:t>The performance report and payment request will be submitted on a semi-annual basis, every six (6) months. </a:t>
            </a:r>
          </a:p>
          <a:p>
            <a:pPr marL="342900" lvl="1" indent="-342900">
              <a:buFont typeface="Arial"/>
              <a:buChar char="•"/>
            </a:pPr>
            <a:r>
              <a:rPr lang="en-US" dirty="0"/>
              <a:t>All applicants applying for funding for First Steps Georgia in their community will be required to meet the </a:t>
            </a:r>
            <a:r>
              <a:rPr lang="en-US" dirty="0" smtClean="0"/>
              <a:t>OPFS </a:t>
            </a:r>
            <a:r>
              <a:rPr lang="en-US" dirty="0"/>
              <a:t>performance outcome measures (for the year</a:t>
            </a:r>
            <a:r>
              <a:rPr lang="en-US" dirty="0" smtClean="0"/>
              <a:t>) described on the previous slide.</a:t>
            </a:r>
            <a:endParaRPr lang="en-US" dirty="0"/>
          </a:p>
          <a:p>
            <a:endParaRPr lang="en-US" dirty="0"/>
          </a:p>
        </p:txBody>
      </p:sp>
    </p:spTree>
    <p:extLst>
      <p:ext uri="{BB962C8B-B14F-4D97-AF65-F5344CB8AC3E}">
        <p14:creationId xmlns:p14="http://schemas.microsoft.com/office/powerpoint/2010/main" val="33166795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Outcome Measures</a:t>
            </a:r>
            <a:endParaRPr lang="en-US" dirty="0"/>
          </a:p>
        </p:txBody>
      </p:sp>
      <p:sp>
        <p:nvSpPr>
          <p:cNvPr id="3" name="Content Placeholder 2"/>
          <p:cNvSpPr>
            <a:spLocks noGrp="1"/>
          </p:cNvSpPr>
          <p:nvPr>
            <p:ph idx="1"/>
          </p:nvPr>
        </p:nvSpPr>
        <p:spPr>
          <a:xfrm>
            <a:off x="139485" y="1224367"/>
            <a:ext cx="8896027" cy="4901798"/>
          </a:xfrm>
        </p:spPr>
        <p:txBody>
          <a:bodyPr>
            <a:normAutofit fontScale="32500" lnSpcReduction="20000"/>
          </a:bodyPr>
          <a:lstStyle/>
          <a:p>
            <a:pPr marL="0" indent="0" defTabSz="914400" eaLnBrk="0" fontAlgn="base" hangingPunct="0">
              <a:spcBef>
                <a:spcPct val="30000"/>
              </a:spcBef>
              <a:spcAft>
                <a:spcPct val="0"/>
              </a:spcAft>
              <a:buNone/>
              <a:defRPr/>
            </a:pPr>
            <a:endParaRPr lang="en-US" sz="4800" dirty="0" smtClean="0"/>
          </a:p>
          <a:p>
            <a:pPr defTabSz="914400" eaLnBrk="0" fontAlgn="base" hangingPunct="0">
              <a:spcBef>
                <a:spcPct val="30000"/>
              </a:spcBef>
              <a:spcAft>
                <a:spcPct val="0"/>
              </a:spcAft>
              <a:defRPr/>
            </a:pPr>
            <a:r>
              <a:rPr lang="en-US" sz="6200" dirty="0" smtClean="0"/>
              <a:t>Expected </a:t>
            </a:r>
            <a:r>
              <a:rPr lang="en-US" sz="6200" dirty="0"/>
              <a:t>Performance Measures for the contract </a:t>
            </a:r>
            <a:r>
              <a:rPr lang="en-US" sz="6200" dirty="0" smtClean="0"/>
              <a:t>year:</a:t>
            </a:r>
            <a:endParaRPr lang="en-US" sz="6200" dirty="0"/>
          </a:p>
          <a:p>
            <a:pPr marL="0" indent="0" defTabSz="914400" eaLnBrk="0" fontAlgn="base" hangingPunct="0">
              <a:spcBef>
                <a:spcPct val="30000"/>
              </a:spcBef>
              <a:spcAft>
                <a:spcPct val="0"/>
              </a:spcAft>
              <a:buNone/>
              <a:defRPr/>
            </a:pPr>
            <a:r>
              <a:rPr lang="en-US" sz="6200" dirty="0" smtClean="0"/>
              <a:t>	- Will </a:t>
            </a:r>
            <a:r>
              <a:rPr lang="en-US" sz="6200" dirty="0"/>
              <a:t>be looking at number of families to align with application narrative.</a:t>
            </a:r>
          </a:p>
          <a:p>
            <a:pPr marL="0" indent="0" defTabSz="914400" eaLnBrk="0" fontAlgn="base" hangingPunct="0">
              <a:spcBef>
                <a:spcPct val="30000"/>
              </a:spcBef>
              <a:spcAft>
                <a:spcPct val="0"/>
              </a:spcAft>
              <a:buNone/>
              <a:defRPr/>
            </a:pPr>
            <a:r>
              <a:rPr lang="en-US" sz="6200" dirty="0" smtClean="0"/>
              <a:t>	- There </a:t>
            </a:r>
            <a:r>
              <a:rPr lang="en-US" sz="6200" dirty="0"/>
              <a:t>is also a 6 month performance outcome measure with families </a:t>
            </a:r>
            <a:r>
              <a:rPr lang="en-US" sz="6200" dirty="0" smtClean="0"/>
              <a:t>	served </a:t>
            </a:r>
            <a:r>
              <a:rPr lang="en-US" sz="6200" dirty="0"/>
              <a:t>= 50%</a:t>
            </a:r>
          </a:p>
          <a:p>
            <a:r>
              <a:rPr lang="en-US" sz="6200" dirty="0"/>
              <a:t>First Steps Georgia Parent Satisfaction Survey</a:t>
            </a:r>
          </a:p>
          <a:p>
            <a:pPr marL="0" indent="0">
              <a:buNone/>
            </a:pPr>
            <a:r>
              <a:rPr lang="en-US" sz="6200" dirty="0" smtClean="0"/>
              <a:t>		- Survey </a:t>
            </a:r>
            <a:r>
              <a:rPr lang="en-US" sz="6200" dirty="0"/>
              <a:t>of families to measure family satisfaction with supports, services, </a:t>
            </a:r>
            <a:r>
              <a:rPr lang="en-US" sz="6200" dirty="0" smtClean="0"/>
              <a:t>			and 	materials </a:t>
            </a:r>
            <a:r>
              <a:rPr lang="en-US" sz="6200" dirty="0"/>
              <a:t>will be required of contractors. </a:t>
            </a:r>
            <a:endParaRPr lang="en-US" sz="6200" dirty="0" smtClean="0"/>
          </a:p>
          <a:p>
            <a:r>
              <a:rPr lang="en-US" sz="6200" dirty="0" smtClean="0"/>
              <a:t>Aggregated </a:t>
            </a:r>
            <a:r>
              <a:rPr lang="en-US" sz="6200" dirty="0"/>
              <a:t>quarterly reporting of survey data in GEOHVIS must be submitted to OPFS during the both reporting periods. This report will come from Lynda.</a:t>
            </a:r>
          </a:p>
          <a:p>
            <a:pPr defTabSz="914400" eaLnBrk="0" fontAlgn="base" hangingPunct="0">
              <a:spcBef>
                <a:spcPct val="30000"/>
              </a:spcBef>
              <a:spcAft>
                <a:spcPct val="0"/>
              </a:spcAft>
              <a:defRPr/>
            </a:pPr>
            <a:r>
              <a:rPr lang="en-US" sz="6200" dirty="0" smtClean="0"/>
              <a:t>Additional </a:t>
            </a:r>
            <a:r>
              <a:rPr lang="en-US" sz="6200" dirty="0"/>
              <a:t>reporting </a:t>
            </a:r>
            <a:r>
              <a:rPr lang="en-US" sz="6200" dirty="0" smtClean="0"/>
              <a:t>requirements</a:t>
            </a:r>
            <a:r>
              <a:rPr lang="en-US" sz="6200" dirty="0"/>
              <a:t>:</a:t>
            </a:r>
            <a:endParaRPr lang="en-US" sz="6200" dirty="0" smtClean="0"/>
          </a:p>
          <a:p>
            <a:pPr marL="0" indent="0" defTabSz="914400" eaLnBrk="0" fontAlgn="base" hangingPunct="0">
              <a:spcBef>
                <a:spcPct val="30000"/>
              </a:spcBef>
              <a:spcAft>
                <a:spcPct val="0"/>
              </a:spcAft>
              <a:buNone/>
              <a:defRPr/>
            </a:pPr>
            <a:r>
              <a:rPr lang="en-US" sz="6200" dirty="0"/>
              <a:t>	</a:t>
            </a:r>
            <a:r>
              <a:rPr lang="en-US" sz="6200" dirty="0" smtClean="0"/>
              <a:t>- You will submit a signed Performance Report and Payment Request </a:t>
            </a:r>
            <a:r>
              <a:rPr lang="en-US" sz="6200" dirty="0"/>
              <a:t>form </a:t>
            </a:r>
            <a:r>
              <a:rPr lang="en-US" sz="6200" dirty="0" smtClean="0"/>
              <a:t>	each </a:t>
            </a:r>
            <a:r>
              <a:rPr lang="en-US" sz="6200" dirty="0"/>
              <a:t>period (this is included in your contract as an Annex), </a:t>
            </a:r>
            <a:r>
              <a:rPr lang="en-US" sz="6200" dirty="0" smtClean="0"/>
              <a:t>you will </a:t>
            </a:r>
            <a:r>
              <a:rPr lang="en-US" sz="6200" dirty="0"/>
              <a:t>enter </a:t>
            </a:r>
            <a:r>
              <a:rPr lang="en-US" sz="6200" dirty="0" smtClean="0"/>
              <a:t>	service </a:t>
            </a:r>
            <a:r>
              <a:rPr lang="en-US" sz="6200" dirty="0"/>
              <a:t>and participant data into GEOHVIS, as well as </a:t>
            </a:r>
            <a:r>
              <a:rPr lang="en-US" sz="6200" dirty="0" smtClean="0"/>
              <a:t>have </a:t>
            </a:r>
            <a:r>
              <a:rPr lang="en-US" sz="6200" dirty="0"/>
              <a:t>any </a:t>
            </a:r>
            <a:r>
              <a:rPr lang="en-US" sz="6200" dirty="0" smtClean="0"/>
              <a:t>contract-	funded </a:t>
            </a:r>
            <a:r>
              <a:rPr lang="en-US" sz="6200" dirty="0"/>
              <a:t>materials approved for branding during each period (prior to use </a:t>
            </a:r>
            <a:r>
              <a:rPr lang="en-US" sz="6200" dirty="0" smtClean="0"/>
              <a:t>	with </a:t>
            </a:r>
            <a:r>
              <a:rPr lang="en-US" sz="6200" dirty="0"/>
              <a:t>families).</a:t>
            </a:r>
          </a:p>
          <a:p>
            <a:endParaRPr lang="en-US" dirty="0"/>
          </a:p>
        </p:txBody>
      </p:sp>
    </p:spTree>
    <p:extLst>
      <p:ext uri="{BB962C8B-B14F-4D97-AF65-F5344CB8AC3E}">
        <p14:creationId xmlns:p14="http://schemas.microsoft.com/office/powerpoint/2010/main" val="3192780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Contact Information</a:t>
            </a:r>
            <a:endParaRPr lang="en-US" dirty="0"/>
          </a:p>
        </p:txBody>
      </p:sp>
      <p:sp>
        <p:nvSpPr>
          <p:cNvPr id="5" name="Text Placeholder 4"/>
          <p:cNvSpPr>
            <a:spLocks noGrp="1"/>
          </p:cNvSpPr>
          <p:nvPr>
            <p:ph type="body" idx="1"/>
          </p:nvPr>
        </p:nvSpPr>
        <p:spPr>
          <a:xfrm>
            <a:off x="457200" y="1891044"/>
            <a:ext cx="4040188" cy="1484534"/>
          </a:xfrm>
        </p:spPr>
        <p:txBody>
          <a:bodyPr>
            <a:normAutofit lnSpcReduction="10000"/>
          </a:bodyPr>
          <a:lstStyle/>
          <a:p>
            <a:r>
              <a:rPr lang="en-US" sz="2000" dirty="0" smtClean="0"/>
              <a:t>OPFS Program Contact: </a:t>
            </a:r>
          </a:p>
          <a:p>
            <a:r>
              <a:rPr lang="en-US" sz="2000" b="0" dirty="0" smtClean="0"/>
              <a:t>Laura Griggs</a:t>
            </a:r>
          </a:p>
          <a:p>
            <a:r>
              <a:rPr lang="en-US" sz="2000" b="0" dirty="0" smtClean="0">
                <a:hlinkClick r:id="rId2"/>
              </a:rPr>
              <a:t>Laura.Griggs@dhs.ga.gov</a:t>
            </a:r>
            <a:endParaRPr lang="en-US" sz="2000" b="0" dirty="0" smtClean="0"/>
          </a:p>
          <a:p>
            <a:r>
              <a:rPr lang="en-US" sz="2000" b="0" dirty="0" smtClean="0"/>
              <a:t>404-657-5152</a:t>
            </a:r>
          </a:p>
          <a:p>
            <a:endParaRPr lang="en-US" dirty="0"/>
          </a:p>
        </p:txBody>
      </p:sp>
      <p:sp>
        <p:nvSpPr>
          <p:cNvPr id="6" name="Content Placeholder 5"/>
          <p:cNvSpPr>
            <a:spLocks noGrp="1"/>
          </p:cNvSpPr>
          <p:nvPr>
            <p:ph sz="half" idx="2"/>
          </p:nvPr>
        </p:nvSpPr>
        <p:spPr>
          <a:xfrm>
            <a:off x="457201" y="3848985"/>
            <a:ext cx="4040188" cy="2277177"/>
          </a:xfrm>
        </p:spPr>
        <p:txBody>
          <a:bodyPr>
            <a:normAutofit/>
          </a:bodyPr>
          <a:lstStyle/>
          <a:p>
            <a:pPr marL="0" indent="0">
              <a:buNone/>
            </a:pPr>
            <a:r>
              <a:rPr lang="en-US" sz="2000" b="1" dirty="0" smtClean="0"/>
              <a:t>First Steps Georgia Contact:</a:t>
            </a:r>
          </a:p>
          <a:p>
            <a:pPr marL="0" lvl="0" indent="0">
              <a:buNone/>
            </a:pPr>
            <a:r>
              <a:rPr lang="en-US" sz="2000" dirty="0">
                <a:solidFill>
                  <a:prstClr val="black"/>
                </a:solidFill>
              </a:rPr>
              <a:t>Lynda </a:t>
            </a:r>
            <a:r>
              <a:rPr lang="en-US" sz="2000" dirty="0" smtClean="0">
                <a:solidFill>
                  <a:prstClr val="black"/>
                </a:solidFill>
              </a:rPr>
              <a:t>Brown</a:t>
            </a:r>
          </a:p>
          <a:p>
            <a:pPr marL="0" lvl="0" indent="0">
              <a:buNone/>
            </a:pPr>
            <a:r>
              <a:rPr lang="en-US" sz="2000" dirty="0" smtClean="0">
                <a:solidFill>
                  <a:prstClr val="black"/>
                </a:solidFill>
              </a:rPr>
              <a:t> </a:t>
            </a:r>
            <a:r>
              <a:rPr lang="en-US" sz="2000" dirty="0">
                <a:solidFill>
                  <a:prstClr val="black"/>
                </a:solidFill>
                <a:hlinkClick r:id="rId3"/>
              </a:rPr>
              <a:t>lfbrown@uga.edu</a:t>
            </a:r>
            <a:r>
              <a:rPr lang="en-US" sz="2000" dirty="0">
                <a:solidFill>
                  <a:prstClr val="black"/>
                </a:solidFill>
              </a:rPr>
              <a:t>               </a:t>
            </a:r>
            <a:endParaRPr lang="en-US" sz="2000" dirty="0" smtClean="0">
              <a:solidFill>
                <a:prstClr val="black"/>
              </a:solidFill>
            </a:endParaRPr>
          </a:p>
          <a:p>
            <a:pPr marL="0" lvl="0" indent="0">
              <a:buNone/>
            </a:pPr>
            <a:r>
              <a:rPr lang="en-US" sz="2000" dirty="0" smtClean="0">
                <a:solidFill>
                  <a:prstClr val="black"/>
                </a:solidFill>
              </a:rPr>
              <a:t> </a:t>
            </a:r>
            <a:r>
              <a:rPr lang="en-US" sz="2000" dirty="0">
                <a:solidFill>
                  <a:prstClr val="black"/>
                </a:solidFill>
              </a:rPr>
              <a:t>(478) 719-8000</a:t>
            </a:r>
          </a:p>
          <a:p>
            <a:endParaRPr lang="en-US" sz="2000" dirty="0"/>
          </a:p>
        </p:txBody>
      </p:sp>
      <p:sp>
        <p:nvSpPr>
          <p:cNvPr id="7" name="Text Placeholder 6"/>
          <p:cNvSpPr>
            <a:spLocks noGrp="1"/>
          </p:cNvSpPr>
          <p:nvPr>
            <p:ph type="body" sz="quarter" idx="3"/>
          </p:nvPr>
        </p:nvSpPr>
        <p:spPr>
          <a:xfrm>
            <a:off x="4572000" y="1611865"/>
            <a:ext cx="4041775" cy="1446748"/>
          </a:xfrm>
        </p:spPr>
        <p:txBody>
          <a:bodyPr>
            <a:normAutofit/>
          </a:bodyPr>
          <a:lstStyle/>
          <a:p>
            <a:r>
              <a:rPr lang="en-US" sz="2000" dirty="0" smtClean="0"/>
              <a:t>OPFS Finance Contact:</a:t>
            </a:r>
            <a:br>
              <a:rPr lang="en-US" sz="2000" dirty="0" smtClean="0"/>
            </a:br>
            <a:r>
              <a:rPr lang="en-US" sz="2000" b="0" dirty="0" smtClean="0"/>
              <a:t>Troy Scott</a:t>
            </a:r>
          </a:p>
          <a:p>
            <a:r>
              <a:rPr lang="en-US" sz="2000" b="0" dirty="0" smtClean="0">
                <a:hlinkClick r:id="rId4"/>
              </a:rPr>
              <a:t>Troy.Scott@dhs.ga.gov</a:t>
            </a:r>
            <a:endParaRPr lang="en-US" sz="2000" b="0" dirty="0" smtClean="0"/>
          </a:p>
          <a:p>
            <a:r>
              <a:rPr lang="en-US" sz="2000" b="0" dirty="0" smtClean="0"/>
              <a:t>404-657-5140</a:t>
            </a:r>
            <a:endParaRPr lang="en-US" sz="2000" b="0" dirty="0"/>
          </a:p>
        </p:txBody>
      </p:sp>
      <p:sp>
        <p:nvSpPr>
          <p:cNvPr id="8" name="Content Placeholder 7"/>
          <p:cNvSpPr>
            <a:spLocks noGrp="1"/>
          </p:cNvSpPr>
          <p:nvPr>
            <p:ph sz="quarter" idx="4"/>
          </p:nvPr>
        </p:nvSpPr>
        <p:spPr>
          <a:xfrm>
            <a:off x="4645026" y="3848985"/>
            <a:ext cx="4041775" cy="2277178"/>
          </a:xfrm>
        </p:spPr>
        <p:txBody>
          <a:bodyPr/>
          <a:lstStyle/>
          <a:p>
            <a:pPr marL="0" indent="0">
              <a:buNone/>
            </a:pPr>
            <a:r>
              <a:rPr lang="en-US" sz="2000" b="1" dirty="0">
                <a:hlinkClick r:id="rId5"/>
              </a:rPr>
              <a:t>http://</a:t>
            </a:r>
            <a:r>
              <a:rPr lang="en-US" sz="2000" b="1" dirty="0" smtClean="0">
                <a:hlinkClick r:id="rId5"/>
              </a:rPr>
              <a:t>dfcs.dhs.georgia.gov/future-funding-opportunities</a:t>
            </a:r>
            <a:r>
              <a:rPr lang="en-US" sz="2000" b="1" dirty="0" smtClean="0"/>
              <a:t> </a:t>
            </a:r>
          </a:p>
          <a:p>
            <a:pPr marL="0" indent="0">
              <a:buNone/>
            </a:pPr>
            <a:endParaRPr lang="en-US" b="1" dirty="0"/>
          </a:p>
          <a:p>
            <a:pPr marL="0" indent="0">
              <a:buNone/>
            </a:pPr>
            <a:endParaRPr lang="en-US" b="1" dirty="0" smtClean="0"/>
          </a:p>
          <a:p>
            <a:pPr marL="0" indent="0">
              <a:buNone/>
            </a:pPr>
            <a:r>
              <a:rPr lang="en-US" b="1" dirty="0" smtClean="0"/>
              <a:t>Thank you!</a:t>
            </a:r>
            <a:endParaRPr lang="en-US" b="1" dirty="0"/>
          </a:p>
        </p:txBody>
      </p:sp>
    </p:spTree>
    <p:extLst>
      <p:ext uri="{BB962C8B-B14F-4D97-AF65-F5344CB8AC3E}">
        <p14:creationId xmlns:p14="http://schemas.microsoft.com/office/powerpoint/2010/main" val="3260647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 Georgia Overview</a:t>
            </a:r>
            <a:endParaRPr lang="en-US" dirty="0"/>
          </a:p>
        </p:txBody>
      </p:sp>
      <p:pic>
        <p:nvPicPr>
          <p:cNvPr id="4" name="Content Placeholder 3"/>
          <p:cNvPicPr>
            <a:picLocks noGrp="1" noChangeAspect="1"/>
          </p:cNvPicPr>
          <p:nvPr>
            <p:ph idx="1"/>
          </p:nvPr>
        </p:nvPicPr>
        <p:blipFill>
          <a:blip r:embed="rId3"/>
          <a:stretch>
            <a:fillRect/>
          </a:stretch>
        </p:blipFill>
        <p:spPr>
          <a:xfrm>
            <a:off x="295835" y="1211201"/>
            <a:ext cx="8229600" cy="412874"/>
          </a:xfrm>
          <a:prstGeom prst="rect">
            <a:avLst/>
          </a:prstGeom>
        </p:spPr>
      </p:pic>
      <p:pic>
        <p:nvPicPr>
          <p:cNvPr id="3" name="Picture 2"/>
          <p:cNvPicPr>
            <a:picLocks noChangeAspect="1"/>
          </p:cNvPicPr>
          <p:nvPr/>
        </p:nvPicPr>
        <p:blipFill>
          <a:blip r:embed="rId4"/>
          <a:stretch>
            <a:fillRect/>
          </a:stretch>
        </p:blipFill>
        <p:spPr>
          <a:xfrm>
            <a:off x="856528" y="1528383"/>
            <a:ext cx="7280476" cy="4395308"/>
          </a:xfrm>
          <a:prstGeom prst="rect">
            <a:avLst/>
          </a:prstGeom>
        </p:spPr>
      </p:pic>
    </p:spTree>
    <p:extLst>
      <p:ext uri="{BB962C8B-B14F-4D97-AF65-F5344CB8AC3E}">
        <p14:creationId xmlns:p14="http://schemas.microsoft.com/office/powerpoint/2010/main" val="2953353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 Georgia Overview</a:t>
            </a:r>
            <a:endParaRPr lang="en-US" dirty="0"/>
          </a:p>
        </p:txBody>
      </p:sp>
      <p:sp>
        <p:nvSpPr>
          <p:cNvPr id="3" name="Content Placeholder 2"/>
          <p:cNvSpPr>
            <a:spLocks noGrp="1"/>
          </p:cNvSpPr>
          <p:nvPr>
            <p:ph idx="1"/>
          </p:nvPr>
        </p:nvSpPr>
        <p:spPr>
          <a:xfrm>
            <a:off x="457200" y="1417639"/>
            <a:ext cx="8229600" cy="4708526"/>
          </a:xfrm>
        </p:spPr>
        <p:txBody>
          <a:bodyPr>
            <a:normAutofit fontScale="77500" lnSpcReduction="20000"/>
          </a:bodyPr>
          <a:lstStyle/>
          <a:p>
            <a:r>
              <a:rPr lang="en-US" dirty="0"/>
              <a:t>Through this </a:t>
            </a:r>
            <a:r>
              <a:rPr lang="en-US" dirty="0" err="1"/>
              <a:t>SoN</a:t>
            </a:r>
            <a:r>
              <a:rPr lang="en-US" dirty="0"/>
              <a:t>, the goal is to engage communities in planning, implementing, and sustaining universal parent support services through contract funding of First Steps Georgia in their communities. </a:t>
            </a:r>
          </a:p>
          <a:p>
            <a:r>
              <a:rPr lang="en-US" b="1" dirty="0" smtClean="0"/>
              <a:t>Great Start Georgia (GSG) </a:t>
            </a:r>
            <a:r>
              <a:rPr lang="en-US" dirty="0"/>
              <a:t>is first and foremost a </a:t>
            </a:r>
            <a:r>
              <a:rPr lang="en-US" b="1" i="1" dirty="0"/>
              <a:t>vision</a:t>
            </a:r>
            <a:r>
              <a:rPr lang="en-US" b="1" dirty="0"/>
              <a:t> </a:t>
            </a:r>
            <a:r>
              <a:rPr lang="en-US" dirty="0"/>
              <a:t>for how communities can provide a welcome to every child; make available natural supports for all expectant parents and for all families with children birth to five; provide basic parenting information and resources; and link families with more intensive services when needed. </a:t>
            </a:r>
          </a:p>
          <a:p>
            <a:r>
              <a:rPr lang="en-US" dirty="0"/>
              <a:t>At its heart, </a:t>
            </a:r>
            <a:r>
              <a:rPr lang="en-US" b="1" dirty="0"/>
              <a:t>GSG</a:t>
            </a:r>
            <a:r>
              <a:rPr lang="en-US" dirty="0"/>
              <a:t> creates a community culture of caring, encouragement, and support for all families before and after the birth of a child through age five.</a:t>
            </a:r>
          </a:p>
        </p:txBody>
      </p:sp>
    </p:spTree>
    <p:extLst>
      <p:ext uri="{BB962C8B-B14F-4D97-AF65-F5344CB8AC3E}">
        <p14:creationId xmlns:p14="http://schemas.microsoft.com/office/powerpoint/2010/main" val="3274671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 Georgia Summary</a:t>
            </a:r>
            <a:endParaRPr lang="en-US" dirty="0"/>
          </a:p>
        </p:txBody>
      </p:sp>
      <p:sp>
        <p:nvSpPr>
          <p:cNvPr id="3" name="Content Placeholder 2"/>
          <p:cNvSpPr>
            <a:spLocks noGrp="1"/>
          </p:cNvSpPr>
          <p:nvPr>
            <p:ph idx="1"/>
          </p:nvPr>
        </p:nvSpPr>
        <p:spPr/>
        <p:txBody>
          <a:bodyPr/>
          <a:lstStyle/>
          <a:p>
            <a:pPr marL="0" lvl="0" indent="0" defTabSz="914400" fontAlgn="base">
              <a:spcBef>
                <a:spcPct val="0"/>
              </a:spcBef>
              <a:spcAft>
                <a:spcPct val="0"/>
              </a:spcAft>
              <a:buNone/>
            </a:pPr>
            <a:r>
              <a:rPr lang="en-US" sz="2400" dirty="0">
                <a:solidFill>
                  <a:prstClr val="black"/>
                </a:solidFill>
              </a:rPr>
              <a:t>The mission of First Steps Georgia is to provide universal,  free and voluntary support services for all expectant parents and children ages birth to five and their families. </a:t>
            </a:r>
          </a:p>
          <a:p>
            <a:pPr marL="0" lvl="0" indent="0" defTabSz="914400" fontAlgn="base">
              <a:spcBef>
                <a:spcPct val="0"/>
              </a:spcBef>
              <a:spcAft>
                <a:spcPct val="0"/>
              </a:spcAft>
              <a:buNone/>
            </a:pPr>
            <a:r>
              <a:rPr lang="en-US" sz="1800" b="1" dirty="0">
                <a:solidFill>
                  <a:prstClr val="black"/>
                </a:solidFill>
              </a:rPr>
              <a:t> </a:t>
            </a:r>
          </a:p>
          <a:p>
            <a:pPr marL="0" lvl="0" indent="0" defTabSz="914400" fontAlgn="base">
              <a:spcBef>
                <a:spcPct val="0"/>
              </a:spcBef>
              <a:spcAft>
                <a:spcPct val="0"/>
              </a:spcAft>
              <a:buNone/>
            </a:pPr>
            <a:endParaRPr lang="en-US" sz="1800" b="1" dirty="0">
              <a:solidFill>
                <a:prstClr val="black"/>
              </a:solidFill>
            </a:endParaRPr>
          </a:p>
          <a:p>
            <a:pPr marL="0" lvl="0" indent="0" defTabSz="914400" fontAlgn="base">
              <a:spcBef>
                <a:spcPct val="0"/>
              </a:spcBef>
              <a:spcAft>
                <a:spcPct val="0"/>
              </a:spcAft>
              <a:buNone/>
            </a:pPr>
            <a:r>
              <a:rPr lang="en-US" sz="2000" u="sng" dirty="0">
                <a:solidFill>
                  <a:prstClr val="black"/>
                </a:solidFill>
              </a:rPr>
              <a:t>Goal 1:</a:t>
            </a:r>
            <a:r>
              <a:rPr lang="en-US" sz="2000" dirty="0">
                <a:solidFill>
                  <a:prstClr val="black"/>
                </a:solidFill>
              </a:rPr>
              <a:t>  Provide current information on topics of interest and relevance to expectant parents and parents of children ages birth to five.  </a:t>
            </a:r>
          </a:p>
          <a:p>
            <a:pPr marL="0" lvl="0" indent="0" defTabSz="914400" fontAlgn="base">
              <a:spcBef>
                <a:spcPct val="0"/>
              </a:spcBef>
              <a:spcAft>
                <a:spcPct val="0"/>
              </a:spcAft>
              <a:buNone/>
            </a:pPr>
            <a:endParaRPr lang="en-US" sz="2000" dirty="0">
              <a:solidFill>
                <a:prstClr val="black"/>
              </a:solidFill>
            </a:endParaRPr>
          </a:p>
          <a:p>
            <a:pPr marL="0" lvl="0" indent="0" defTabSz="914400" fontAlgn="base">
              <a:spcBef>
                <a:spcPct val="0"/>
              </a:spcBef>
              <a:spcAft>
                <a:spcPct val="0"/>
              </a:spcAft>
              <a:buNone/>
            </a:pPr>
            <a:r>
              <a:rPr lang="en-US" sz="2000" u="sng" dirty="0">
                <a:solidFill>
                  <a:prstClr val="black"/>
                </a:solidFill>
              </a:rPr>
              <a:t>Goal 2:</a:t>
            </a:r>
            <a:r>
              <a:rPr lang="en-US" sz="2000" dirty="0">
                <a:solidFill>
                  <a:prstClr val="black"/>
                </a:solidFill>
              </a:rPr>
              <a:t>  Provide information on community resources relevant to expectant parents and parents of children ages birth to five.  </a:t>
            </a:r>
          </a:p>
          <a:p>
            <a:pPr marL="0" lvl="0" indent="0" defTabSz="914400" fontAlgn="base">
              <a:spcBef>
                <a:spcPct val="0"/>
              </a:spcBef>
              <a:spcAft>
                <a:spcPct val="0"/>
              </a:spcAft>
              <a:buNone/>
            </a:pPr>
            <a:endParaRPr lang="en-US" sz="2000" dirty="0">
              <a:solidFill>
                <a:prstClr val="black"/>
              </a:solidFill>
            </a:endParaRPr>
          </a:p>
          <a:p>
            <a:pPr marL="0" lvl="0" indent="0" defTabSz="914400" fontAlgn="base">
              <a:spcBef>
                <a:spcPct val="0"/>
              </a:spcBef>
              <a:spcAft>
                <a:spcPct val="0"/>
              </a:spcAft>
              <a:buNone/>
            </a:pPr>
            <a:r>
              <a:rPr lang="en-US" sz="2000" u="sng" dirty="0">
                <a:solidFill>
                  <a:prstClr val="black"/>
                </a:solidFill>
              </a:rPr>
              <a:t>Goal 3:</a:t>
            </a:r>
            <a:r>
              <a:rPr lang="en-US" sz="2000" dirty="0">
                <a:solidFill>
                  <a:prstClr val="black"/>
                </a:solidFill>
              </a:rPr>
              <a:t>  Strengthen the protective factor of concrete connections to promote maternal and infant health for expectant parents and parents of children ages birth to five.</a:t>
            </a:r>
          </a:p>
          <a:p>
            <a:endParaRPr lang="en-US" dirty="0"/>
          </a:p>
        </p:txBody>
      </p:sp>
    </p:spTree>
    <p:extLst>
      <p:ext uri="{BB962C8B-B14F-4D97-AF65-F5344CB8AC3E}">
        <p14:creationId xmlns:p14="http://schemas.microsoft.com/office/powerpoint/2010/main" val="1616190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 Georgia Summary</a:t>
            </a:r>
            <a:endParaRPr lang="en-US" dirty="0"/>
          </a:p>
        </p:txBody>
      </p:sp>
      <p:sp>
        <p:nvSpPr>
          <p:cNvPr id="3" name="Content Placeholder 2"/>
          <p:cNvSpPr>
            <a:spLocks noGrp="1"/>
          </p:cNvSpPr>
          <p:nvPr>
            <p:ph idx="1"/>
          </p:nvPr>
        </p:nvSpPr>
        <p:spPr/>
        <p:txBody>
          <a:bodyPr>
            <a:normAutofit fontScale="77500" lnSpcReduction="20000"/>
          </a:bodyPr>
          <a:lstStyle/>
          <a:p>
            <a:pPr defTabSz="914400" eaLnBrk="0" fontAlgn="base" hangingPunct="0">
              <a:spcBef>
                <a:spcPct val="30000"/>
              </a:spcBef>
              <a:spcAft>
                <a:spcPct val="0"/>
              </a:spcAft>
              <a:defRPr/>
            </a:pPr>
            <a:r>
              <a:rPr lang="en-US" b="1" dirty="0"/>
              <a:t>Inform, Refer, Connect</a:t>
            </a:r>
            <a:r>
              <a:rPr lang="en-US" dirty="0"/>
              <a:t>: all in an effort to SUPPORT families!  T</a:t>
            </a:r>
            <a:r>
              <a:rPr lang="en-US" dirty="0" smtClean="0"/>
              <a:t>o </a:t>
            </a:r>
            <a:r>
              <a:rPr lang="en-US" dirty="0"/>
              <a:t>ensure identification of all </a:t>
            </a:r>
            <a:r>
              <a:rPr lang="en-US" dirty="0" smtClean="0"/>
              <a:t>families, especially </a:t>
            </a:r>
            <a:r>
              <a:rPr lang="en-US" dirty="0"/>
              <a:t>at-risk families, as well as coordination of services.</a:t>
            </a:r>
          </a:p>
          <a:p>
            <a:endParaRPr lang="en-US" dirty="0"/>
          </a:p>
          <a:p>
            <a:r>
              <a:rPr lang="en-US" b="1" dirty="0"/>
              <a:t>Service </a:t>
            </a:r>
            <a:r>
              <a:rPr lang="en-US" b="1" dirty="0" smtClean="0"/>
              <a:t>delivery </a:t>
            </a:r>
            <a:r>
              <a:rPr lang="en-US" dirty="0" smtClean="0"/>
              <a:t>includes:</a:t>
            </a:r>
            <a:r>
              <a:rPr lang="en-US" b="1" dirty="0" smtClean="0"/>
              <a:t> </a:t>
            </a:r>
            <a:r>
              <a:rPr lang="en-US" dirty="0" smtClean="0"/>
              <a:t>providing </a:t>
            </a:r>
            <a:r>
              <a:rPr lang="en-US" dirty="0"/>
              <a:t>parents with </a:t>
            </a:r>
            <a:r>
              <a:rPr lang="en-US" dirty="0" smtClean="0"/>
              <a:t>referrals and </a:t>
            </a:r>
            <a:r>
              <a:rPr lang="en-US" dirty="0"/>
              <a:t>linkages to community resources</a:t>
            </a:r>
            <a:r>
              <a:rPr lang="en-US" dirty="0" smtClean="0"/>
              <a:t>, </a:t>
            </a:r>
            <a:r>
              <a:rPr lang="en-US" dirty="0"/>
              <a:t>providing relevant and effective services (and checking for this through consistent satisfaction surveying), and the FSG network (having one site coordinator to be responsible for making sure the plan is </a:t>
            </a:r>
            <a:r>
              <a:rPr lang="en-US" dirty="0" smtClean="0"/>
              <a:t>implemented). </a:t>
            </a:r>
          </a:p>
          <a:p>
            <a:r>
              <a:rPr lang="en-US" dirty="0" smtClean="0"/>
              <a:t>Further </a:t>
            </a:r>
            <a:r>
              <a:rPr lang="en-US" dirty="0"/>
              <a:t>information regarding service delivery, requirements around training and recommendations around FSG networking can be directed to Lynda Brown. </a:t>
            </a:r>
          </a:p>
          <a:p>
            <a:endParaRPr lang="en-US" dirty="0"/>
          </a:p>
        </p:txBody>
      </p:sp>
    </p:spTree>
    <p:extLst>
      <p:ext uri="{BB962C8B-B14F-4D97-AF65-F5344CB8AC3E}">
        <p14:creationId xmlns:p14="http://schemas.microsoft.com/office/powerpoint/2010/main" val="3022726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 Georgia Summary</a:t>
            </a:r>
            <a:endParaRPr lang="en-US" dirty="0"/>
          </a:p>
        </p:txBody>
      </p:sp>
      <p:sp>
        <p:nvSpPr>
          <p:cNvPr id="3" name="Content Placeholder 2"/>
          <p:cNvSpPr>
            <a:spLocks noGrp="1"/>
          </p:cNvSpPr>
          <p:nvPr>
            <p:ph idx="1"/>
          </p:nvPr>
        </p:nvSpPr>
        <p:spPr/>
        <p:txBody>
          <a:bodyPr>
            <a:normAutofit fontScale="92500" lnSpcReduction="20000"/>
          </a:bodyPr>
          <a:lstStyle/>
          <a:p>
            <a:pPr marL="0" indent="0" defTabSz="914400" fontAlgn="base">
              <a:spcBef>
                <a:spcPct val="0"/>
              </a:spcBef>
              <a:spcAft>
                <a:spcPct val="0"/>
              </a:spcAft>
              <a:buNone/>
            </a:pPr>
            <a:r>
              <a:rPr lang="en-US" sz="2800" b="1" dirty="0">
                <a:solidFill>
                  <a:prstClr val="black"/>
                </a:solidFill>
              </a:rPr>
              <a:t>Essential Service (Function) Requirements:</a:t>
            </a:r>
          </a:p>
          <a:p>
            <a:pPr defTabSz="914400" fontAlgn="base">
              <a:spcBef>
                <a:spcPct val="0"/>
              </a:spcBef>
              <a:spcAft>
                <a:spcPct val="0"/>
              </a:spcAft>
            </a:pPr>
            <a:r>
              <a:rPr lang="en-US" sz="2800" dirty="0" smtClean="0">
                <a:solidFill>
                  <a:prstClr val="black"/>
                </a:solidFill>
              </a:rPr>
              <a:t>Identification </a:t>
            </a:r>
            <a:r>
              <a:rPr lang="en-US" sz="2800" dirty="0">
                <a:solidFill>
                  <a:prstClr val="black"/>
                </a:solidFill>
              </a:rPr>
              <a:t>and Referral</a:t>
            </a:r>
          </a:p>
          <a:p>
            <a:pPr defTabSz="914400" fontAlgn="base">
              <a:spcBef>
                <a:spcPct val="0"/>
              </a:spcBef>
              <a:spcAft>
                <a:spcPct val="0"/>
              </a:spcAft>
            </a:pPr>
            <a:r>
              <a:rPr lang="en-US" sz="2800" dirty="0" smtClean="0">
                <a:solidFill>
                  <a:prstClr val="black"/>
                </a:solidFill>
              </a:rPr>
              <a:t>Screening</a:t>
            </a:r>
            <a:endParaRPr lang="en-US" sz="2800" dirty="0">
              <a:solidFill>
                <a:prstClr val="black"/>
              </a:solidFill>
            </a:endParaRPr>
          </a:p>
          <a:p>
            <a:pPr defTabSz="914400" fontAlgn="base">
              <a:spcBef>
                <a:spcPct val="0"/>
              </a:spcBef>
              <a:spcAft>
                <a:spcPct val="0"/>
              </a:spcAft>
            </a:pPr>
            <a:r>
              <a:rPr lang="en-US" sz="2800" dirty="0" smtClean="0">
                <a:solidFill>
                  <a:prstClr val="black"/>
                </a:solidFill>
              </a:rPr>
              <a:t>Parent </a:t>
            </a:r>
            <a:r>
              <a:rPr lang="en-US" sz="2800" dirty="0">
                <a:solidFill>
                  <a:prstClr val="black"/>
                </a:solidFill>
              </a:rPr>
              <a:t>Education</a:t>
            </a:r>
          </a:p>
          <a:p>
            <a:pPr defTabSz="914400" fontAlgn="base">
              <a:spcBef>
                <a:spcPct val="0"/>
              </a:spcBef>
              <a:spcAft>
                <a:spcPct val="0"/>
              </a:spcAft>
            </a:pPr>
            <a:r>
              <a:rPr lang="en-US" sz="2800" dirty="0" smtClean="0">
                <a:solidFill>
                  <a:prstClr val="black"/>
                </a:solidFill>
              </a:rPr>
              <a:t>Linkage </a:t>
            </a:r>
            <a:endParaRPr lang="en-US" sz="2800" dirty="0">
              <a:solidFill>
                <a:prstClr val="black"/>
              </a:solidFill>
            </a:endParaRPr>
          </a:p>
          <a:p>
            <a:pPr lvl="0" defTabSz="914400" fontAlgn="base">
              <a:spcBef>
                <a:spcPct val="0"/>
              </a:spcBef>
              <a:spcAft>
                <a:spcPct val="0"/>
              </a:spcAft>
              <a:buFont typeface="Arial" panose="020B0604020202020204" pitchFamily="34" charset="0"/>
              <a:buChar char="•"/>
            </a:pPr>
            <a:endParaRPr lang="en-US" sz="2800" dirty="0">
              <a:solidFill>
                <a:prstClr val="black"/>
              </a:solidFill>
            </a:endParaRPr>
          </a:p>
          <a:p>
            <a:pPr marL="0" indent="0" defTabSz="914400" fontAlgn="base">
              <a:spcBef>
                <a:spcPct val="0"/>
              </a:spcBef>
              <a:spcAft>
                <a:spcPct val="0"/>
              </a:spcAft>
              <a:buNone/>
            </a:pPr>
            <a:r>
              <a:rPr lang="en-US" sz="2800" b="1" dirty="0">
                <a:solidFill>
                  <a:prstClr val="black"/>
                </a:solidFill>
              </a:rPr>
              <a:t>Essential Practice Requirements:</a:t>
            </a:r>
          </a:p>
          <a:p>
            <a:pPr defTabSz="914400" fontAlgn="base">
              <a:spcBef>
                <a:spcPct val="0"/>
              </a:spcBef>
              <a:spcAft>
                <a:spcPct val="0"/>
              </a:spcAft>
            </a:pPr>
            <a:r>
              <a:rPr lang="en-US" sz="2800" dirty="0" smtClean="0">
                <a:solidFill>
                  <a:prstClr val="black"/>
                </a:solidFill>
              </a:rPr>
              <a:t>FSG Training</a:t>
            </a:r>
          </a:p>
          <a:p>
            <a:pPr defTabSz="914400" fontAlgn="base">
              <a:spcBef>
                <a:spcPct val="0"/>
              </a:spcBef>
              <a:spcAft>
                <a:spcPct val="0"/>
              </a:spcAft>
            </a:pPr>
            <a:r>
              <a:rPr lang="en-US" sz="2800" dirty="0" smtClean="0">
                <a:solidFill>
                  <a:prstClr val="black"/>
                </a:solidFill>
              </a:rPr>
              <a:t>GSG Central Intake Core Screen</a:t>
            </a:r>
          </a:p>
          <a:p>
            <a:pPr lvl="0" defTabSz="914400" fontAlgn="base">
              <a:spcBef>
                <a:spcPct val="0"/>
              </a:spcBef>
              <a:spcAft>
                <a:spcPct val="0"/>
              </a:spcAft>
              <a:buFont typeface="Arial" panose="020B0604020202020204" pitchFamily="34" charset="0"/>
              <a:buChar char="•"/>
            </a:pPr>
            <a:r>
              <a:rPr lang="en-US" sz="2800" dirty="0" smtClean="0">
                <a:solidFill>
                  <a:prstClr val="black"/>
                </a:solidFill>
              </a:rPr>
              <a:t>Family </a:t>
            </a:r>
            <a:r>
              <a:rPr lang="en-US" sz="2800" dirty="0">
                <a:solidFill>
                  <a:prstClr val="black"/>
                </a:solidFill>
              </a:rPr>
              <a:t>Satisfaction Survey</a:t>
            </a:r>
          </a:p>
          <a:p>
            <a:pPr lvl="0" defTabSz="914400" fontAlgn="base">
              <a:spcBef>
                <a:spcPct val="0"/>
              </a:spcBef>
              <a:spcAft>
                <a:spcPct val="0"/>
              </a:spcAft>
              <a:buFont typeface="Arial" panose="020B0604020202020204" pitchFamily="34" charset="0"/>
              <a:buChar char="•"/>
            </a:pPr>
            <a:r>
              <a:rPr lang="en-US" sz="2800" dirty="0">
                <a:solidFill>
                  <a:prstClr val="black"/>
                </a:solidFill>
              </a:rPr>
              <a:t>Approved Educational  Materials</a:t>
            </a:r>
          </a:p>
          <a:p>
            <a:pPr lvl="0" defTabSz="914400" fontAlgn="base">
              <a:spcBef>
                <a:spcPct val="0"/>
              </a:spcBef>
              <a:spcAft>
                <a:spcPct val="0"/>
              </a:spcAft>
              <a:buFont typeface="Arial" panose="020B0604020202020204" pitchFamily="34" charset="0"/>
              <a:buChar char="•"/>
            </a:pPr>
            <a:r>
              <a:rPr lang="en-US" sz="2800" dirty="0">
                <a:solidFill>
                  <a:prstClr val="black"/>
                </a:solidFill>
              </a:rPr>
              <a:t>Technical Assistance </a:t>
            </a:r>
            <a:r>
              <a:rPr lang="en-US" sz="2800" dirty="0" smtClean="0">
                <a:solidFill>
                  <a:prstClr val="black"/>
                </a:solidFill>
              </a:rPr>
              <a:t>and Networking</a:t>
            </a:r>
          </a:p>
          <a:p>
            <a:pPr marL="0" indent="0">
              <a:buNone/>
            </a:pPr>
            <a:r>
              <a:rPr lang="en-US" sz="2800" b="1" dirty="0" smtClean="0"/>
              <a:t>Refer </a:t>
            </a:r>
            <a:r>
              <a:rPr lang="en-US" sz="2800" b="1" dirty="0"/>
              <a:t>to pg. 4 of the </a:t>
            </a:r>
            <a:r>
              <a:rPr lang="en-US" sz="2800" b="1" dirty="0" err="1"/>
              <a:t>SoN</a:t>
            </a:r>
            <a:r>
              <a:rPr lang="en-US" sz="2800" b="1" dirty="0"/>
              <a:t> for all </a:t>
            </a:r>
            <a:r>
              <a:rPr lang="en-US" sz="2800" b="1" dirty="0" smtClean="0"/>
              <a:t>requirements</a:t>
            </a:r>
            <a:r>
              <a:rPr lang="en-US" sz="2800" b="1" dirty="0"/>
              <a:t>.</a:t>
            </a:r>
          </a:p>
          <a:p>
            <a:endParaRPr lang="en-US" dirty="0"/>
          </a:p>
        </p:txBody>
      </p:sp>
    </p:spTree>
    <p:extLst>
      <p:ext uri="{BB962C8B-B14F-4D97-AF65-F5344CB8AC3E}">
        <p14:creationId xmlns:p14="http://schemas.microsoft.com/office/powerpoint/2010/main" val="1308603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First Steps Georgia Summary</a:t>
            </a:r>
            <a:br>
              <a:rPr lang="en-US" dirty="0" smtClean="0"/>
            </a:br>
            <a:endParaRPr lang="en-US" dirty="0"/>
          </a:p>
        </p:txBody>
      </p:sp>
      <p:sp>
        <p:nvSpPr>
          <p:cNvPr id="6" name="TextBox 5"/>
          <p:cNvSpPr txBox="1"/>
          <p:nvPr/>
        </p:nvSpPr>
        <p:spPr>
          <a:xfrm>
            <a:off x="3621740" y="2776341"/>
            <a:ext cx="5715000" cy="400110"/>
          </a:xfrm>
          <a:prstGeom prst="rect">
            <a:avLst/>
          </a:prstGeom>
          <a:no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Guide to Appropriate Staffing</a:t>
            </a:r>
          </a:p>
        </p:txBody>
      </p:sp>
      <p:graphicFrame>
        <p:nvGraphicFramePr>
          <p:cNvPr id="7" name="Table 6"/>
          <p:cNvGraphicFramePr>
            <a:graphicFrameLocks noGrp="1"/>
          </p:cNvGraphicFramePr>
          <p:nvPr>
            <p:extLst>
              <p:ext uri="{D42A27DB-BD31-4B8C-83A1-F6EECF244321}">
                <p14:modId xmlns:p14="http://schemas.microsoft.com/office/powerpoint/2010/main" val="3300698790"/>
              </p:ext>
            </p:extLst>
          </p:nvPr>
        </p:nvGraphicFramePr>
        <p:xfrm>
          <a:off x="4340728" y="3660724"/>
          <a:ext cx="4576481" cy="2002295"/>
        </p:xfrm>
        <a:graphic>
          <a:graphicData uri="http://schemas.openxmlformats.org/drawingml/2006/table">
            <a:tbl>
              <a:tblPr firstRow="1" firstCol="1" bandRow="1"/>
              <a:tblGrid>
                <a:gridCol w="1161691"/>
                <a:gridCol w="1173615"/>
                <a:gridCol w="1032976"/>
                <a:gridCol w="1208199"/>
              </a:tblGrid>
              <a:tr h="91003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spcBef>
                          <a:spcPts val="0"/>
                        </a:spcBef>
                        <a:spcAft>
                          <a:spcPts val="0"/>
                        </a:spcAft>
                      </a:pPr>
                      <a:r>
                        <a:rPr lang="en-US" sz="1400" dirty="0">
                          <a:effectLst/>
                        </a:rPr>
                        <a:t>Weekly staff hours dedicated to First Steps</a:t>
                      </a:r>
                      <a:endParaRPr lang="en-US" sz="1400" dirty="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spcBef>
                          <a:spcPts val="0"/>
                        </a:spcBef>
                        <a:spcAft>
                          <a:spcPts val="0"/>
                        </a:spcAft>
                      </a:pPr>
                      <a:r>
                        <a:rPr lang="en-US" sz="1400" dirty="0">
                          <a:effectLst/>
                        </a:rPr>
                        <a:t>Minimum annual expectation</a:t>
                      </a:r>
                      <a:endParaRPr lang="en-US" sz="1400" dirty="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spcBef>
                          <a:spcPts val="0"/>
                        </a:spcBef>
                        <a:spcAft>
                          <a:spcPts val="0"/>
                        </a:spcAft>
                      </a:pPr>
                      <a:r>
                        <a:rPr lang="en-US" sz="1400" dirty="0">
                          <a:effectLst/>
                        </a:rPr>
                        <a:t>Midpoint annual expectation</a:t>
                      </a:r>
                      <a:endParaRPr lang="en-US" sz="1400" dirty="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spcBef>
                          <a:spcPts val="0"/>
                        </a:spcBef>
                        <a:spcAft>
                          <a:spcPts val="0"/>
                        </a:spcAft>
                      </a:pPr>
                      <a:r>
                        <a:rPr lang="en-US" sz="1400">
                          <a:effectLst/>
                        </a:rPr>
                        <a:t>High annual expectation</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22184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spcBef>
                          <a:spcPts val="0"/>
                        </a:spcBef>
                        <a:spcAft>
                          <a:spcPts val="0"/>
                        </a:spcAft>
                      </a:pPr>
                      <a:r>
                        <a:rPr lang="en-US" sz="1400">
                          <a:effectLst/>
                        </a:rPr>
                        <a:t>Greater than 40</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400">
                          <a:effectLst/>
                        </a:rPr>
                        <a:t>750</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400" dirty="0">
                          <a:effectLst/>
                        </a:rPr>
                        <a:t>1000</a:t>
                      </a:r>
                      <a:endParaRPr lang="en-US" sz="1400" dirty="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400">
                          <a:effectLst/>
                        </a:rPr>
                        <a:t>Based on staffing</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2184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spcBef>
                          <a:spcPts val="0"/>
                        </a:spcBef>
                        <a:spcAft>
                          <a:spcPts val="0"/>
                        </a:spcAft>
                      </a:pPr>
                      <a:r>
                        <a:rPr lang="en-US" sz="1400">
                          <a:effectLst/>
                        </a:rPr>
                        <a:t>Up to 40</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400">
                          <a:effectLst/>
                        </a:rPr>
                        <a:t>500</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400">
                          <a:effectLst/>
                        </a:rPr>
                        <a:t>750</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400">
                          <a:effectLst/>
                        </a:rPr>
                        <a:t>900 </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2184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spcBef>
                          <a:spcPts val="0"/>
                        </a:spcBef>
                        <a:spcAft>
                          <a:spcPts val="0"/>
                        </a:spcAft>
                      </a:pPr>
                      <a:r>
                        <a:rPr lang="en-US" sz="1400">
                          <a:effectLst/>
                        </a:rPr>
                        <a:t>20 </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400">
                          <a:effectLst/>
                        </a:rPr>
                        <a:t>250</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400">
                          <a:effectLst/>
                        </a:rPr>
                        <a:t>500</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400">
                          <a:effectLst/>
                        </a:rPr>
                        <a:t>650 </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2184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spcBef>
                          <a:spcPts val="0"/>
                        </a:spcBef>
                        <a:spcAft>
                          <a:spcPts val="0"/>
                        </a:spcAft>
                      </a:pPr>
                      <a:r>
                        <a:rPr lang="en-US" sz="1400">
                          <a:effectLst/>
                        </a:rPr>
                        <a:t>Less than 20*</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400" dirty="0">
                          <a:effectLst/>
                        </a:rPr>
                        <a:t>125</a:t>
                      </a:r>
                      <a:endParaRPr lang="en-US" sz="1400" dirty="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400">
                          <a:effectLst/>
                        </a:rPr>
                        <a:t>250</a:t>
                      </a:r>
                      <a:endParaRPr lang="en-US" sz="140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400" dirty="0">
                          <a:effectLst/>
                        </a:rPr>
                        <a:t>400</a:t>
                      </a:r>
                      <a:endParaRPr lang="en-US" sz="1400" dirty="0">
                        <a:effectLst/>
                        <a:latin typeface="Times New Roman"/>
                        <a:ea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5" name="TextBox 4"/>
          <p:cNvSpPr txBox="1"/>
          <p:nvPr/>
        </p:nvSpPr>
        <p:spPr>
          <a:xfrm>
            <a:off x="255181" y="1626781"/>
            <a:ext cx="3785191" cy="4154984"/>
          </a:xfrm>
          <a:prstGeom prst="rect">
            <a:avLst/>
          </a:prstGeom>
          <a:noFill/>
        </p:spPr>
        <p:txBody>
          <a:bodyPr wrap="square" rtlCol="0">
            <a:spAutoFit/>
          </a:bodyPr>
          <a:lstStyle/>
          <a:p>
            <a:r>
              <a:rPr lang="en-US" sz="2400" b="1" dirty="0" smtClean="0"/>
              <a:t>Essential Structure Requirements:</a:t>
            </a:r>
          </a:p>
          <a:p>
            <a:pPr marL="342900" indent="-342900">
              <a:buFont typeface="Arial" panose="020B0604020202020204" pitchFamily="34" charset="0"/>
              <a:buChar char="•"/>
            </a:pPr>
            <a:r>
              <a:rPr lang="en-US" sz="2400" dirty="0" smtClean="0"/>
              <a:t>Develop approved FSG Community Plan</a:t>
            </a:r>
          </a:p>
          <a:p>
            <a:pPr marL="342900" indent="-342900">
              <a:buFont typeface="Arial" panose="020B0604020202020204" pitchFamily="34" charset="0"/>
              <a:buChar char="•"/>
            </a:pPr>
            <a:r>
              <a:rPr lang="en-US" sz="2400" dirty="0" smtClean="0"/>
              <a:t>Implement according to plan</a:t>
            </a:r>
          </a:p>
          <a:p>
            <a:pPr marL="342900" indent="-342900">
              <a:buFont typeface="Arial" panose="020B0604020202020204" pitchFamily="34" charset="0"/>
              <a:buChar char="•"/>
            </a:pPr>
            <a:r>
              <a:rPr lang="en-US" sz="2400" dirty="0" smtClean="0"/>
              <a:t>Lead FSG Coordinator</a:t>
            </a:r>
          </a:p>
          <a:p>
            <a:pPr marL="342900" indent="-342900">
              <a:buFont typeface="Arial" panose="020B0604020202020204" pitchFamily="34" charset="0"/>
              <a:buChar char="•"/>
            </a:pPr>
            <a:r>
              <a:rPr lang="en-US" sz="2400" dirty="0" smtClean="0"/>
              <a:t>Appropriate staff in place</a:t>
            </a:r>
          </a:p>
          <a:p>
            <a:pPr marL="342900" indent="-342900">
              <a:buFont typeface="Arial" panose="020B0604020202020204" pitchFamily="34" charset="0"/>
              <a:buChar char="•"/>
            </a:pPr>
            <a:r>
              <a:rPr lang="en-US" sz="2400" dirty="0" smtClean="0"/>
              <a:t>GSG Data Management System</a:t>
            </a:r>
          </a:p>
          <a:p>
            <a:pPr marL="342900" indent="-342900">
              <a:buFont typeface="Arial" panose="020B0604020202020204" pitchFamily="34" charset="0"/>
              <a:buChar char="•"/>
            </a:pPr>
            <a:r>
              <a:rPr lang="en-US" sz="2400" dirty="0" smtClean="0"/>
              <a:t>Ongoing funding strategy</a:t>
            </a:r>
            <a:endParaRPr lang="en-US" sz="2400" dirty="0"/>
          </a:p>
        </p:txBody>
      </p:sp>
    </p:spTree>
    <p:extLst>
      <p:ext uri="{BB962C8B-B14F-4D97-AF65-F5344CB8AC3E}">
        <p14:creationId xmlns:p14="http://schemas.microsoft.com/office/powerpoint/2010/main" val="857356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TotalTime>
  <Words>2571</Words>
  <Application>Microsoft Office PowerPoint</Application>
  <PresentationFormat>On-screen Show (4:3)</PresentationFormat>
  <Paragraphs>318</Paragraphs>
  <Slides>37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ＭＳ Ｐゴシック</vt:lpstr>
      <vt:lpstr>Arial</vt:lpstr>
      <vt:lpstr>Book Antiqua</vt:lpstr>
      <vt:lpstr>Calibri</vt:lpstr>
      <vt:lpstr>Georgia</vt:lpstr>
      <vt:lpstr>Times New Roman</vt:lpstr>
      <vt:lpstr>Office Theme</vt:lpstr>
      <vt:lpstr>PowerPoint Presentation</vt:lpstr>
      <vt:lpstr> </vt:lpstr>
      <vt:lpstr>Let’s Get Started!</vt:lpstr>
      <vt:lpstr>First Steps Georgia Overview</vt:lpstr>
      <vt:lpstr>First Steps Georgia Overview</vt:lpstr>
      <vt:lpstr>First Steps Georgia Summary</vt:lpstr>
      <vt:lpstr>First Steps Georgia Summary</vt:lpstr>
      <vt:lpstr>First Steps Georgia Summary</vt:lpstr>
      <vt:lpstr>First Steps Georgia Summary </vt:lpstr>
      <vt:lpstr>Applicant Eligibility </vt:lpstr>
      <vt:lpstr>Contract Award Amounts</vt:lpstr>
      <vt:lpstr>Contract Award</vt:lpstr>
      <vt:lpstr>Contract Award</vt:lpstr>
      <vt:lpstr>Contract Timeline</vt:lpstr>
      <vt:lpstr>Contract Development Timeline</vt:lpstr>
      <vt:lpstr>Contract Development Timeline</vt:lpstr>
      <vt:lpstr>Application Submission Instructions</vt:lpstr>
      <vt:lpstr>Application Instructions</vt:lpstr>
      <vt:lpstr>Application Order</vt:lpstr>
      <vt:lpstr>Application Formatting</vt:lpstr>
      <vt:lpstr>First Steps Georgia Community Plan</vt:lpstr>
      <vt:lpstr>FSG Community Plan Breakdown</vt:lpstr>
      <vt:lpstr>FSG Community Plan Breakdown Essential Service (Function) Requirements</vt:lpstr>
      <vt:lpstr> FSG Community Plan Breakdown Essential Service (Function) Requirements   </vt:lpstr>
      <vt:lpstr>FSG Community Plan Breakdown</vt:lpstr>
      <vt:lpstr>FSG Community Plan Breakdown</vt:lpstr>
      <vt:lpstr>Application Budget</vt:lpstr>
      <vt:lpstr>Application Budget – Required FSG Trainings</vt:lpstr>
      <vt:lpstr>Application Budget Workbook</vt:lpstr>
      <vt:lpstr>Budget Template Instructions</vt:lpstr>
      <vt:lpstr>Application Forms and Attachments</vt:lpstr>
      <vt:lpstr>Selection and Contract Award Agreement</vt:lpstr>
      <vt:lpstr>Data Reporting</vt:lpstr>
      <vt:lpstr>Performance Outcome Measures</vt:lpstr>
      <vt:lpstr>Performance Outcome Measures</vt:lpstr>
      <vt:lpstr>Performance Outcome Measures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Tahni Segars</dc:creator>
  <cp:lastModifiedBy>Griggs, Laura</cp:lastModifiedBy>
  <cp:revision>221</cp:revision>
  <dcterms:created xsi:type="dcterms:W3CDTF">2015-04-24T11:28:49Z</dcterms:created>
  <dcterms:modified xsi:type="dcterms:W3CDTF">2016-04-18T19:22:51Z</dcterms:modified>
</cp:coreProperties>
</file>