
<file path=[Content_Types].xml><?xml version="1.0" encoding="utf-8"?>
<Types xmlns="http://schemas.openxmlformats.org/package/2006/content-types">
  <Default Extension="emf" ContentType="image/x-em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 id="2147483746" r:id="rId2"/>
  </p:sldMasterIdLst>
  <p:notesMasterIdLst>
    <p:notesMasterId r:id="rId57"/>
  </p:notesMasterIdLst>
  <p:sldIdLst>
    <p:sldId id="286" r:id="rId3"/>
    <p:sldId id="285" r:id="rId4"/>
    <p:sldId id="1086" r:id="rId5"/>
    <p:sldId id="284" r:id="rId6"/>
    <p:sldId id="565" r:id="rId7"/>
    <p:sldId id="283" r:id="rId8"/>
    <p:sldId id="1087" r:id="rId9"/>
    <p:sldId id="1098" r:id="rId10"/>
    <p:sldId id="1099" r:id="rId11"/>
    <p:sldId id="1100" r:id="rId12"/>
    <p:sldId id="1101" r:id="rId13"/>
    <p:sldId id="1102" r:id="rId14"/>
    <p:sldId id="1103" r:id="rId15"/>
    <p:sldId id="256" r:id="rId16"/>
    <p:sldId id="1093" r:id="rId17"/>
    <p:sldId id="1094" r:id="rId18"/>
    <p:sldId id="1095" r:id="rId19"/>
    <p:sldId id="1096" r:id="rId20"/>
    <p:sldId id="573" r:id="rId21"/>
    <p:sldId id="568" r:id="rId22"/>
    <p:sldId id="1089" r:id="rId23"/>
    <p:sldId id="257" r:id="rId24"/>
    <p:sldId id="258" r:id="rId25"/>
    <p:sldId id="259" r:id="rId26"/>
    <p:sldId id="260" r:id="rId27"/>
    <p:sldId id="261" r:id="rId28"/>
    <p:sldId id="262" r:id="rId29"/>
    <p:sldId id="1090" r:id="rId30"/>
    <p:sldId id="264" r:id="rId31"/>
    <p:sldId id="265" r:id="rId32"/>
    <p:sldId id="266" r:id="rId33"/>
    <p:sldId id="267" r:id="rId34"/>
    <p:sldId id="268" r:id="rId35"/>
    <p:sldId id="269" r:id="rId36"/>
    <p:sldId id="270" r:id="rId37"/>
    <p:sldId id="271" r:id="rId38"/>
    <p:sldId id="272" r:id="rId39"/>
    <p:sldId id="273" r:id="rId40"/>
    <p:sldId id="274" r:id="rId41"/>
    <p:sldId id="275" r:id="rId42"/>
    <p:sldId id="276" r:id="rId43"/>
    <p:sldId id="277" r:id="rId44"/>
    <p:sldId id="278" r:id="rId45"/>
    <p:sldId id="279" r:id="rId46"/>
    <p:sldId id="280" r:id="rId47"/>
    <p:sldId id="281" r:id="rId48"/>
    <p:sldId id="282" r:id="rId49"/>
    <p:sldId id="1091" r:id="rId50"/>
    <p:sldId id="1092" r:id="rId51"/>
    <p:sldId id="538" r:id="rId52"/>
    <p:sldId id="547" r:id="rId53"/>
    <p:sldId id="334" r:id="rId54"/>
    <p:sldId id="1088" r:id="rId55"/>
    <p:sldId id="331" r:id="rId56"/>
  </p:sldIdLst>
  <p:sldSz cx="12192000" cy="6858000"/>
  <p:notesSz cx="6950075"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inds, Shannon" initials="HS" lastIdx="11" clrIdx="0">
    <p:extLst>
      <p:ext uri="{19B8F6BF-5375-455C-9EA6-DF929625EA0E}">
        <p15:presenceInfo xmlns:p15="http://schemas.microsoft.com/office/powerpoint/2012/main" userId="Hinds, Shannon" providerId="None"/>
      </p:ext>
    </p:extLst>
  </p:cmAuthor>
  <p:cmAuthor id="2" name="Jones, Walter" initials="JW" lastIdx="1" clrIdx="1">
    <p:extLst>
      <p:ext uri="{19B8F6BF-5375-455C-9EA6-DF929625EA0E}">
        <p15:presenceInfo xmlns:p15="http://schemas.microsoft.com/office/powerpoint/2012/main" userId="Jones, Walter" providerId="None"/>
      </p:ext>
    </p:extLst>
  </p:cmAuthor>
  <p:cmAuthor id="3" name="Zeanah Intern" initials="ZI" lastIdx="2" clrIdx="2">
    <p:extLst>
      <p:ext uri="{19B8F6BF-5375-455C-9EA6-DF929625EA0E}">
        <p15:presenceInfo xmlns:p15="http://schemas.microsoft.com/office/powerpoint/2012/main" userId="Zeanah Inter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77" autoAdjust="0"/>
    <p:restoredTop sz="94660"/>
  </p:normalViewPr>
  <p:slideViewPr>
    <p:cSldViewPr snapToGrid="0">
      <p:cViewPr varScale="1">
        <p:scale>
          <a:sx n="81" d="100"/>
          <a:sy n="81" d="100"/>
        </p:scale>
        <p:origin x="330"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notesMaster" Target="notesMasters/notesMaster1.xml"/><Relationship Id="rId61"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91889DC-02C8-4AFA-81BE-56DE7EEC7FCD}"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939F99D8-E8C0-4A20-BA09-883D657D433E}">
      <dgm:prSet phldrT="[Text]"/>
      <dgm:spPr>
        <a:solidFill>
          <a:schemeClr val="accent1">
            <a:lumMod val="75000"/>
          </a:schemeClr>
        </a:solidFill>
      </dgm:spPr>
      <dgm:t>
        <a:bodyPr/>
        <a:lstStyle/>
        <a:p>
          <a:r>
            <a:rPr lang="en-US" dirty="0">
              <a:latin typeface="Arial" panose="020B0604020202020204" pitchFamily="34" charset="0"/>
              <a:cs typeface="Arial" panose="020B0604020202020204" pitchFamily="34" charset="0"/>
            </a:rPr>
            <a:t>Tom C. Rawlings       Division Director</a:t>
          </a:r>
        </a:p>
      </dgm:t>
    </dgm:pt>
    <dgm:pt modelId="{4D9A9575-B3F8-4B46-B0B8-FA42CB4A96EF}" type="parTrans" cxnId="{3792ED5C-F874-41EB-8D48-AB958F851205}">
      <dgm:prSet/>
      <dgm:spPr/>
      <dgm:t>
        <a:bodyPr/>
        <a:lstStyle/>
        <a:p>
          <a:endParaRPr lang="en-US"/>
        </a:p>
      </dgm:t>
    </dgm:pt>
    <dgm:pt modelId="{3FFCC6A8-F4DE-4EA1-B9C9-93BF60F28405}" type="sibTrans" cxnId="{3792ED5C-F874-41EB-8D48-AB958F851205}">
      <dgm:prSet/>
      <dgm:spPr/>
      <dgm:t>
        <a:bodyPr/>
        <a:lstStyle/>
        <a:p>
          <a:endParaRPr lang="en-US"/>
        </a:p>
      </dgm:t>
    </dgm:pt>
    <dgm:pt modelId="{AB766D71-2F5E-4DD8-B8BB-DF814222BF39}">
      <dgm:prSet phldrT="[Text]"/>
      <dgm:spPr/>
      <dgm:t>
        <a:bodyPr/>
        <a:lstStyle/>
        <a:p>
          <a:r>
            <a:rPr lang="en-US" dirty="0">
              <a:latin typeface="Arial" panose="020B0604020202020204" pitchFamily="34" charset="0"/>
              <a:cs typeface="Arial" panose="020B0604020202020204" pitchFamily="34" charset="0"/>
            </a:rPr>
            <a:t>Carol Christopher          Chief Operating Officer</a:t>
          </a:r>
        </a:p>
      </dgm:t>
    </dgm:pt>
    <dgm:pt modelId="{5801A154-4D8F-4C68-B98F-FF8276957162}" type="parTrans" cxnId="{96CE7E89-C461-47D6-8C7B-F72055B863FE}">
      <dgm:prSet/>
      <dgm:spPr/>
      <dgm:t>
        <a:bodyPr/>
        <a:lstStyle/>
        <a:p>
          <a:endParaRPr lang="en-US">
            <a:latin typeface="Arial" panose="020B0604020202020204" pitchFamily="34" charset="0"/>
            <a:cs typeface="Arial" panose="020B0604020202020204" pitchFamily="34" charset="0"/>
          </a:endParaRPr>
        </a:p>
      </dgm:t>
    </dgm:pt>
    <dgm:pt modelId="{2F57846A-E69B-4D04-AFED-4F45E1B05973}" type="sibTrans" cxnId="{96CE7E89-C461-47D6-8C7B-F72055B863FE}">
      <dgm:prSet/>
      <dgm:spPr/>
      <dgm:t>
        <a:bodyPr/>
        <a:lstStyle/>
        <a:p>
          <a:endParaRPr lang="en-US"/>
        </a:p>
      </dgm:t>
    </dgm:pt>
    <dgm:pt modelId="{6218C6E4-6B9F-41DA-BC01-04F424D336A5}">
      <dgm:prSet phldrT="[Text]"/>
      <dgm:spPr>
        <a:solidFill>
          <a:srgbClr val="00B0F0"/>
        </a:solidFill>
      </dgm:spPr>
      <dgm:t>
        <a:bodyPr/>
        <a:lstStyle/>
        <a:p>
          <a:r>
            <a:rPr lang="en-US" dirty="0">
              <a:latin typeface="Arial" panose="020B0604020202020204" pitchFamily="34" charset="0"/>
              <a:cs typeface="Arial" panose="020B0604020202020204" pitchFamily="34" charset="0"/>
            </a:rPr>
            <a:t>Lee Biggar           </a:t>
          </a:r>
        </a:p>
        <a:p>
          <a:r>
            <a:rPr lang="en-US" dirty="0">
              <a:latin typeface="Arial" panose="020B0604020202020204" pitchFamily="34" charset="0"/>
              <a:cs typeface="Arial" panose="020B0604020202020204" pitchFamily="34" charset="0"/>
            </a:rPr>
            <a:t>    Senior Director</a:t>
          </a:r>
        </a:p>
        <a:p>
          <a:r>
            <a:rPr lang="en-US" dirty="0">
              <a:latin typeface="Arial" panose="020B0604020202020204" pitchFamily="34" charset="0"/>
              <a:cs typeface="Arial" panose="020B0604020202020204" pitchFamily="34" charset="0"/>
            </a:rPr>
            <a:t>  of </a:t>
          </a:r>
        </a:p>
        <a:p>
          <a:r>
            <a:rPr lang="en-US" dirty="0">
              <a:latin typeface="Arial" panose="020B0604020202020204" pitchFamily="34" charset="0"/>
              <a:cs typeface="Arial" panose="020B0604020202020204" pitchFamily="34" charset="0"/>
            </a:rPr>
            <a:t>Knowledge Management</a:t>
          </a:r>
        </a:p>
      </dgm:t>
    </dgm:pt>
    <dgm:pt modelId="{6CEABD1D-7D58-4631-B4A9-3AB8C4C1B0D0}" type="parTrans" cxnId="{465FF071-ED7D-477B-9EF6-5FF89E52D7FB}">
      <dgm:prSet/>
      <dgm:spPr/>
      <dgm:t>
        <a:bodyPr/>
        <a:lstStyle/>
        <a:p>
          <a:endParaRPr lang="en-US">
            <a:latin typeface="Arial" panose="020B0604020202020204" pitchFamily="34" charset="0"/>
            <a:cs typeface="Arial" panose="020B0604020202020204" pitchFamily="34" charset="0"/>
          </a:endParaRPr>
        </a:p>
      </dgm:t>
    </dgm:pt>
    <dgm:pt modelId="{F034A459-3BC5-4247-AC89-1BEBB69B2855}" type="sibTrans" cxnId="{465FF071-ED7D-477B-9EF6-5FF89E52D7FB}">
      <dgm:prSet/>
      <dgm:spPr/>
      <dgm:t>
        <a:bodyPr/>
        <a:lstStyle/>
        <a:p>
          <a:endParaRPr lang="en-US"/>
        </a:p>
      </dgm:t>
    </dgm:pt>
    <dgm:pt modelId="{365B0ADE-DFD8-47BE-971A-EF9E26C8CE9A}">
      <dgm:prSet phldrT="[Text]"/>
      <dgm:spPr>
        <a:solidFill>
          <a:srgbClr val="00B0F0"/>
        </a:solidFill>
      </dgm:spPr>
      <dgm:t>
        <a:bodyPr/>
        <a:lstStyle/>
        <a:p>
          <a:r>
            <a:rPr lang="en-US" dirty="0">
              <a:latin typeface="Arial" panose="020B0604020202020204" pitchFamily="34" charset="0"/>
              <a:cs typeface="Arial" panose="020B0604020202020204" pitchFamily="34" charset="0"/>
            </a:rPr>
            <a:t>Darrell Braswell </a:t>
          </a:r>
        </a:p>
        <a:p>
          <a:r>
            <a:rPr lang="en-US" dirty="0">
              <a:latin typeface="Arial" panose="020B0604020202020204" pitchFamily="34" charset="0"/>
              <a:cs typeface="Arial" panose="020B0604020202020204" pitchFamily="34" charset="0"/>
            </a:rPr>
            <a:t>Senior Director </a:t>
          </a:r>
        </a:p>
        <a:p>
          <a:r>
            <a:rPr lang="en-US" dirty="0">
              <a:latin typeface="Arial" panose="020B0604020202020204" pitchFamily="34" charset="0"/>
              <a:cs typeface="Arial" panose="020B0604020202020204" pitchFamily="34" charset="0"/>
            </a:rPr>
            <a:t>of </a:t>
          </a:r>
        </a:p>
        <a:p>
          <a:r>
            <a:rPr lang="en-US" dirty="0">
              <a:latin typeface="Arial" panose="020B0604020202020204" pitchFamily="34" charset="0"/>
              <a:cs typeface="Arial" panose="020B0604020202020204" pitchFamily="34" charset="0"/>
            </a:rPr>
            <a:t>Operations</a:t>
          </a:r>
        </a:p>
      </dgm:t>
    </dgm:pt>
    <dgm:pt modelId="{B8376D97-3630-4365-A5EA-CA18C636931C}" type="parTrans" cxnId="{B5FA8138-42E7-457E-89CC-938883C7328B}">
      <dgm:prSet/>
      <dgm:spPr/>
      <dgm:t>
        <a:bodyPr/>
        <a:lstStyle/>
        <a:p>
          <a:endParaRPr lang="en-US">
            <a:latin typeface="Arial" panose="020B0604020202020204" pitchFamily="34" charset="0"/>
            <a:cs typeface="Arial" panose="020B0604020202020204" pitchFamily="34" charset="0"/>
          </a:endParaRPr>
        </a:p>
      </dgm:t>
    </dgm:pt>
    <dgm:pt modelId="{FF93C8E6-46B6-499D-888E-C59FE1A16A55}" type="sibTrans" cxnId="{B5FA8138-42E7-457E-89CC-938883C7328B}">
      <dgm:prSet/>
      <dgm:spPr/>
      <dgm:t>
        <a:bodyPr/>
        <a:lstStyle/>
        <a:p>
          <a:endParaRPr lang="en-US"/>
        </a:p>
      </dgm:t>
    </dgm:pt>
    <dgm:pt modelId="{438A4C7F-5794-4412-8978-BC7915C60D36}">
      <dgm:prSet phldrT="[Text]"/>
      <dgm:spPr>
        <a:solidFill>
          <a:srgbClr val="00B0F0"/>
        </a:solidFill>
      </dgm:spPr>
      <dgm:t>
        <a:bodyPr/>
        <a:lstStyle/>
        <a:p>
          <a:r>
            <a:rPr lang="en-US" dirty="0">
              <a:latin typeface="Arial" panose="020B0604020202020204" pitchFamily="34" charset="0"/>
              <a:cs typeface="Arial" panose="020B0604020202020204" pitchFamily="34" charset="0"/>
            </a:rPr>
            <a:t>Sekema Harris Harmon Senior Director </a:t>
          </a:r>
        </a:p>
        <a:p>
          <a:r>
            <a:rPr lang="en-US" dirty="0">
              <a:latin typeface="Arial" panose="020B0604020202020204" pitchFamily="34" charset="0"/>
              <a:cs typeface="Arial" panose="020B0604020202020204" pitchFamily="34" charset="0"/>
            </a:rPr>
            <a:t>for </a:t>
          </a:r>
        </a:p>
        <a:p>
          <a:r>
            <a:rPr lang="en-US" dirty="0">
              <a:latin typeface="Arial" panose="020B0604020202020204" pitchFamily="34" charset="0"/>
              <a:cs typeface="Arial" panose="020B0604020202020204" pitchFamily="34" charset="0"/>
            </a:rPr>
            <a:t>Recruitment, Retention &amp; Well-Being</a:t>
          </a:r>
        </a:p>
      </dgm:t>
    </dgm:pt>
    <dgm:pt modelId="{F4C43FE5-BBB9-4B15-8276-6F0555C8E6B7}" type="parTrans" cxnId="{B229B178-09BA-4D99-A183-66BADD8BCE78}">
      <dgm:prSet/>
      <dgm:spPr/>
      <dgm:t>
        <a:bodyPr/>
        <a:lstStyle/>
        <a:p>
          <a:endParaRPr lang="en-US">
            <a:latin typeface="Arial" panose="020B0604020202020204" pitchFamily="34" charset="0"/>
            <a:cs typeface="Arial" panose="020B0604020202020204" pitchFamily="34" charset="0"/>
          </a:endParaRPr>
        </a:p>
      </dgm:t>
    </dgm:pt>
    <dgm:pt modelId="{6F7EE8A5-07DC-45EC-9CA1-9C05DF4611B1}" type="sibTrans" cxnId="{B229B178-09BA-4D99-A183-66BADD8BCE78}">
      <dgm:prSet/>
      <dgm:spPr/>
      <dgm:t>
        <a:bodyPr/>
        <a:lstStyle/>
        <a:p>
          <a:endParaRPr lang="en-US"/>
        </a:p>
      </dgm:t>
    </dgm:pt>
    <dgm:pt modelId="{2243984F-E4C8-4A37-8DE3-0BCC98D235D5}">
      <dgm:prSet phldrT="[Text]"/>
      <dgm:spPr>
        <a:solidFill>
          <a:srgbClr val="00B0F0"/>
        </a:solidFill>
      </dgm:spPr>
      <dgm:t>
        <a:bodyPr/>
        <a:lstStyle/>
        <a:p>
          <a:r>
            <a:rPr lang="en-US" dirty="0">
              <a:latin typeface="Arial" panose="020B0604020202020204" pitchFamily="34" charset="0"/>
              <a:cs typeface="Arial" panose="020B0604020202020204" pitchFamily="34" charset="0"/>
            </a:rPr>
            <a:t>Brooke Shaddix </a:t>
          </a:r>
        </a:p>
        <a:p>
          <a:r>
            <a:rPr lang="en-US" dirty="0">
              <a:latin typeface="Arial" panose="020B0604020202020204" pitchFamily="34" charset="0"/>
              <a:cs typeface="Arial" panose="020B0604020202020204" pitchFamily="34" charset="0"/>
            </a:rPr>
            <a:t>Constituent Services Unit Director</a:t>
          </a:r>
        </a:p>
      </dgm:t>
    </dgm:pt>
    <dgm:pt modelId="{ACB6BFC6-5345-4CF2-88EA-3A8E0995BD3E}" type="parTrans" cxnId="{E631742D-89C0-4C98-8697-8DAC7EA8EF27}">
      <dgm:prSet/>
      <dgm:spPr/>
      <dgm:t>
        <a:bodyPr/>
        <a:lstStyle/>
        <a:p>
          <a:endParaRPr lang="en-US">
            <a:latin typeface="Arial" panose="020B0604020202020204" pitchFamily="34" charset="0"/>
            <a:cs typeface="Arial" panose="020B0604020202020204" pitchFamily="34" charset="0"/>
          </a:endParaRPr>
        </a:p>
      </dgm:t>
    </dgm:pt>
    <dgm:pt modelId="{D366B7EB-4A98-47DB-AF4C-F5F94D854063}" type="sibTrans" cxnId="{E631742D-89C0-4C98-8697-8DAC7EA8EF27}">
      <dgm:prSet/>
      <dgm:spPr/>
      <dgm:t>
        <a:bodyPr/>
        <a:lstStyle/>
        <a:p>
          <a:endParaRPr lang="en-US"/>
        </a:p>
      </dgm:t>
    </dgm:pt>
    <dgm:pt modelId="{EB154480-D6C6-4A03-83BF-5023FE6B996F}">
      <dgm:prSet phldrT="[Text]"/>
      <dgm:spPr>
        <a:solidFill>
          <a:srgbClr val="00B0F0"/>
        </a:solidFill>
      </dgm:spPr>
      <dgm:t>
        <a:bodyPr/>
        <a:lstStyle/>
        <a:p>
          <a:r>
            <a:rPr lang="en-US" dirty="0">
              <a:latin typeface="Arial" panose="020B0604020202020204" pitchFamily="34" charset="0"/>
              <a:cs typeface="Arial" panose="020B0604020202020204" pitchFamily="34" charset="0"/>
            </a:rPr>
            <a:t>Senior Director of Communications</a:t>
          </a:r>
        </a:p>
      </dgm:t>
    </dgm:pt>
    <dgm:pt modelId="{6F5CB2AD-8FB0-46B5-A2C5-82998006C1D8}" type="parTrans" cxnId="{E3C82DC7-4224-4356-BC7B-DD259652426F}">
      <dgm:prSet/>
      <dgm:spPr/>
      <dgm:t>
        <a:bodyPr/>
        <a:lstStyle/>
        <a:p>
          <a:endParaRPr lang="en-US">
            <a:latin typeface="Arial" panose="020B0604020202020204" pitchFamily="34" charset="0"/>
            <a:cs typeface="Arial" panose="020B0604020202020204" pitchFamily="34" charset="0"/>
          </a:endParaRPr>
        </a:p>
      </dgm:t>
    </dgm:pt>
    <dgm:pt modelId="{EC503E4A-CCBE-491B-A552-A434D6ABFAFF}" type="sibTrans" cxnId="{E3C82DC7-4224-4356-BC7B-DD259652426F}">
      <dgm:prSet/>
      <dgm:spPr/>
      <dgm:t>
        <a:bodyPr/>
        <a:lstStyle/>
        <a:p>
          <a:endParaRPr lang="en-US"/>
        </a:p>
      </dgm:t>
    </dgm:pt>
    <dgm:pt modelId="{8E91F23E-A78A-488F-84F8-40A1AA3750AA}" type="pres">
      <dgm:prSet presAssocID="{691889DC-02C8-4AFA-81BE-56DE7EEC7FCD}" presName="hierChild1" presStyleCnt="0">
        <dgm:presLayoutVars>
          <dgm:orgChart val="1"/>
          <dgm:chPref val="1"/>
          <dgm:dir/>
          <dgm:animOne val="branch"/>
          <dgm:animLvl val="lvl"/>
          <dgm:resizeHandles/>
        </dgm:presLayoutVars>
      </dgm:prSet>
      <dgm:spPr/>
    </dgm:pt>
    <dgm:pt modelId="{3FA64B92-2B84-4B48-BA59-702447019D46}" type="pres">
      <dgm:prSet presAssocID="{939F99D8-E8C0-4A20-BA09-883D657D433E}" presName="hierRoot1" presStyleCnt="0">
        <dgm:presLayoutVars>
          <dgm:hierBranch/>
        </dgm:presLayoutVars>
      </dgm:prSet>
      <dgm:spPr/>
    </dgm:pt>
    <dgm:pt modelId="{E2D50523-14A0-49EA-A317-34CB96DF5084}" type="pres">
      <dgm:prSet presAssocID="{939F99D8-E8C0-4A20-BA09-883D657D433E}" presName="rootComposite1" presStyleCnt="0"/>
      <dgm:spPr/>
    </dgm:pt>
    <dgm:pt modelId="{B3DC4EB9-4E70-485A-A1C6-CEC2857D69C6}" type="pres">
      <dgm:prSet presAssocID="{939F99D8-E8C0-4A20-BA09-883D657D433E}" presName="rootText1" presStyleLbl="node0" presStyleIdx="0" presStyleCnt="1">
        <dgm:presLayoutVars>
          <dgm:chPref val="3"/>
        </dgm:presLayoutVars>
      </dgm:prSet>
      <dgm:spPr/>
    </dgm:pt>
    <dgm:pt modelId="{0FD700A3-44C7-40DF-B2A9-BB131CED4312}" type="pres">
      <dgm:prSet presAssocID="{939F99D8-E8C0-4A20-BA09-883D657D433E}" presName="rootConnector1" presStyleLbl="node1" presStyleIdx="0" presStyleCnt="0"/>
      <dgm:spPr/>
    </dgm:pt>
    <dgm:pt modelId="{92B1AD46-8409-4163-BA0E-0BCA21727F52}" type="pres">
      <dgm:prSet presAssocID="{939F99D8-E8C0-4A20-BA09-883D657D433E}" presName="hierChild2" presStyleCnt="0"/>
      <dgm:spPr/>
    </dgm:pt>
    <dgm:pt modelId="{FDEC9BC4-F7C8-4C3F-9C72-56241965B5C8}" type="pres">
      <dgm:prSet presAssocID="{5801A154-4D8F-4C68-B98F-FF8276957162}" presName="Name35" presStyleLbl="parChTrans1D2" presStyleIdx="0" presStyleCnt="1"/>
      <dgm:spPr/>
    </dgm:pt>
    <dgm:pt modelId="{648E9652-D9F2-400A-9D0C-234ABC97F6BF}" type="pres">
      <dgm:prSet presAssocID="{AB766D71-2F5E-4DD8-B8BB-DF814222BF39}" presName="hierRoot2" presStyleCnt="0">
        <dgm:presLayoutVars>
          <dgm:hierBranch/>
        </dgm:presLayoutVars>
      </dgm:prSet>
      <dgm:spPr/>
    </dgm:pt>
    <dgm:pt modelId="{74D38A32-F66D-40CA-8B06-B829005E70BC}" type="pres">
      <dgm:prSet presAssocID="{AB766D71-2F5E-4DD8-B8BB-DF814222BF39}" presName="rootComposite" presStyleCnt="0"/>
      <dgm:spPr/>
    </dgm:pt>
    <dgm:pt modelId="{E25B14E1-E7E4-4018-93F3-5C2F28221ED4}" type="pres">
      <dgm:prSet presAssocID="{AB766D71-2F5E-4DD8-B8BB-DF814222BF39}" presName="rootText" presStyleLbl="node2" presStyleIdx="0" presStyleCnt="1">
        <dgm:presLayoutVars>
          <dgm:chPref val="3"/>
        </dgm:presLayoutVars>
      </dgm:prSet>
      <dgm:spPr/>
    </dgm:pt>
    <dgm:pt modelId="{1D34F49B-2063-4E33-BA51-4879C71D3C87}" type="pres">
      <dgm:prSet presAssocID="{AB766D71-2F5E-4DD8-B8BB-DF814222BF39}" presName="rootConnector" presStyleLbl="node2" presStyleIdx="0" presStyleCnt="1"/>
      <dgm:spPr/>
    </dgm:pt>
    <dgm:pt modelId="{5324C943-69A8-417C-A939-4C124C7630A2}" type="pres">
      <dgm:prSet presAssocID="{AB766D71-2F5E-4DD8-B8BB-DF814222BF39}" presName="hierChild4" presStyleCnt="0"/>
      <dgm:spPr/>
    </dgm:pt>
    <dgm:pt modelId="{8034665F-ECE8-4CC0-BBDD-17E3AB67D1B1}" type="pres">
      <dgm:prSet presAssocID="{6CEABD1D-7D58-4631-B4A9-3AB8C4C1B0D0}" presName="Name35" presStyleLbl="parChTrans1D3" presStyleIdx="0" presStyleCnt="5"/>
      <dgm:spPr/>
    </dgm:pt>
    <dgm:pt modelId="{1F44DFB7-B5CF-44DF-8D60-01C96E11F158}" type="pres">
      <dgm:prSet presAssocID="{6218C6E4-6B9F-41DA-BC01-04F424D336A5}" presName="hierRoot2" presStyleCnt="0">
        <dgm:presLayoutVars>
          <dgm:hierBranch/>
        </dgm:presLayoutVars>
      </dgm:prSet>
      <dgm:spPr/>
    </dgm:pt>
    <dgm:pt modelId="{341C96CF-FC63-4068-82A9-5514567F8079}" type="pres">
      <dgm:prSet presAssocID="{6218C6E4-6B9F-41DA-BC01-04F424D336A5}" presName="rootComposite" presStyleCnt="0"/>
      <dgm:spPr/>
    </dgm:pt>
    <dgm:pt modelId="{298DA1DC-E63C-4813-B397-90EC83D1AB48}" type="pres">
      <dgm:prSet presAssocID="{6218C6E4-6B9F-41DA-BC01-04F424D336A5}" presName="rootText" presStyleLbl="node3" presStyleIdx="0" presStyleCnt="5">
        <dgm:presLayoutVars>
          <dgm:chPref val="3"/>
        </dgm:presLayoutVars>
      </dgm:prSet>
      <dgm:spPr/>
    </dgm:pt>
    <dgm:pt modelId="{C59DA6E9-664E-42B1-8234-BA5E449D42FB}" type="pres">
      <dgm:prSet presAssocID="{6218C6E4-6B9F-41DA-BC01-04F424D336A5}" presName="rootConnector" presStyleLbl="node3" presStyleIdx="0" presStyleCnt="5"/>
      <dgm:spPr/>
    </dgm:pt>
    <dgm:pt modelId="{191B8662-9DD3-4F94-9F2D-37DAD2BAA1AB}" type="pres">
      <dgm:prSet presAssocID="{6218C6E4-6B9F-41DA-BC01-04F424D336A5}" presName="hierChild4" presStyleCnt="0"/>
      <dgm:spPr/>
    </dgm:pt>
    <dgm:pt modelId="{5DF7296E-D947-46BA-B98A-F2CAF6CC910C}" type="pres">
      <dgm:prSet presAssocID="{6218C6E4-6B9F-41DA-BC01-04F424D336A5}" presName="hierChild5" presStyleCnt="0"/>
      <dgm:spPr/>
    </dgm:pt>
    <dgm:pt modelId="{7A2A5971-0B3B-454D-A8AD-4271A9F20246}" type="pres">
      <dgm:prSet presAssocID="{B8376D97-3630-4365-A5EA-CA18C636931C}" presName="Name35" presStyleLbl="parChTrans1D3" presStyleIdx="1" presStyleCnt="5"/>
      <dgm:spPr/>
    </dgm:pt>
    <dgm:pt modelId="{DB78416C-9E04-4A13-A37B-2594AD493FAB}" type="pres">
      <dgm:prSet presAssocID="{365B0ADE-DFD8-47BE-971A-EF9E26C8CE9A}" presName="hierRoot2" presStyleCnt="0">
        <dgm:presLayoutVars>
          <dgm:hierBranch/>
        </dgm:presLayoutVars>
      </dgm:prSet>
      <dgm:spPr/>
    </dgm:pt>
    <dgm:pt modelId="{0C1CED86-C4A8-4AF8-9C44-B84FD8E4D03B}" type="pres">
      <dgm:prSet presAssocID="{365B0ADE-DFD8-47BE-971A-EF9E26C8CE9A}" presName="rootComposite" presStyleCnt="0"/>
      <dgm:spPr/>
    </dgm:pt>
    <dgm:pt modelId="{BED2752C-27CE-41CD-91E9-4BC3FD5ACF94}" type="pres">
      <dgm:prSet presAssocID="{365B0ADE-DFD8-47BE-971A-EF9E26C8CE9A}" presName="rootText" presStyleLbl="node3" presStyleIdx="1" presStyleCnt="5">
        <dgm:presLayoutVars>
          <dgm:chPref val="3"/>
        </dgm:presLayoutVars>
      </dgm:prSet>
      <dgm:spPr/>
    </dgm:pt>
    <dgm:pt modelId="{8AC51B42-FC3A-48FD-8A25-7C1EDB7CB023}" type="pres">
      <dgm:prSet presAssocID="{365B0ADE-DFD8-47BE-971A-EF9E26C8CE9A}" presName="rootConnector" presStyleLbl="node3" presStyleIdx="1" presStyleCnt="5"/>
      <dgm:spPr/>
    </dgm:pt>
    <dgm:pt modelId="{70AC0E14-4ECD-46C1-86FD-132413AB8515}" type="pres">
      <dgm:prSet presAssocID="{365B0ADE-DFD8-47BE-971A-EF9E26C8CE9A}" presName="hierChild4" presStyleCnt="0"/>
      <dgm:spPr/>
    </dgm:pt>
    <dgm:pt modelId="{C5CDC799-6C19-43B3-86CE-D9B02578ECBB}" type="pres">
      <dgm:prSet presAssocID="{365B0ADE-DFD8-47BE-971A-EF9E26C8CE9A}" presName="hierChild5" presStyleCnt="0"/>
      <dgm:spPr/>
    </dgm:pt>
    <dgm:pt modelId="{857F09A5-EE64-40D1-9009-6401785C5646}" type="pres">
      <dgm:prSet presAssocID="{F4C43FE5-BBB9-4B15-8276-6F0555C8E6B7}" presName="Name35" presStyleLbl="parChTrans1D3" presStyleIdx="2" presStyleCnt="5"/>
      <dgm:spPr/>
    </dgm:pt>
    <dgm:pt modelId="{6152D786-ED50-43BE-95BC-1DD1CA35EA2D}" type="pres">
      <dgm:prSet presAssocID="{438A4C7F-5794-4412-8978-BC7915C60D36}" presName="hierRoot2" presStyleCnt="0">
        <dgm:presLayoutVars>
          <dgm:hierBranch/>
        </dgm:presLayoutVars>
      </dgm:prSet>
      <dgm:spPr/>
    </dgm:pt>
    <dgm:pt modelId="{741B6B83-A4BD-4763-BBD7-5B41867C2FFB}" type="pres">
      <dgm:prSet presAssocID="{438A4C7F-5794-4412-8978-BC7915C60D36}" presName="rootComposite" presStyleCnt="0"/>
      <dgm:spPr/>
    </dgm:pt>
    <dgm:pt modelId="{E49EF256-E5BD-4A2A-A7BF-EA5E4EF0F2DA}" type="pres">
      <dgm:prSet presAssocID="{438A4C7F-5794-4412-8978-BC7915C60D36}" presName="rootText" presStyleLbl="node3" presStyleIdx="2" presStyleCnt="5">
        <dgm:presLayoutVars>
          <dgm:chPref val="3"/>
        </dgm:presLayoutVars>
      </dgm:prSet>
      <dgm:spPr/>
    </dgm:pt>
    <dgm:pt modelId="{E086D0CA-6382-4356-89AE-4242E94DBA66}" type="pres">
      <dgm:prSet presAssocID="{438A4C7F-5794-4412-8978-BC7915C60D36}" presName="rootConnector" presStyleLbl="node3" presStyleIdx="2" presStyleCnt="5"/>
      <dgm:spPr/>
    </dgm:pt>
    <dgm:pt modelId="{5FD20B6A-9A6D-4D03-8C5B-7CF640C1DF3E}" type="pres">
      <dgm:prSet presAssocID="{438A4C7F-5794-4412-8978-BC7915C60D36}" presName="hierChild4" presStyleCnt="0"/>
      <dgm:spPr/>
    </dgm:pt>
    <dgm:pt modelId="{DF370568-5801-4F7E-8530-C3AD9FD7FA6B}" type="pres">
      <dgm:prSet presAssocID="{438A4C7F-5794-4412-8978-BC7915C60D36}" presName="hierChild5" presStyleCnt="0"/>
      <dgm:spPr/>
    </dgm:pt>
    <dgm:pt modelId="{694DBB88-68EB-43FD-80C5-ABFDBFC95F63}" type="pres">
      <dgm:prSet presAssocID="{ACB6BFC6-5345-4CF2-88EA-3A8E0995BD3E}" presName="Name35" presStyleLbl="parChTrans1D3" presStyleIdx="3" presStyleCnt="5"/>
      <dgm:spPr/>
    </dgm:pt>
    <dgm:pt modelId="{FF5EB873-A472-4976-A311-9821AA5F4A96}" type="pres">
      <dgm:prSet presAssocID="{2243984F-E4C8-4A37-8DE3-0BCC98D235D5}" presName="hierRoot2" presStyleCnt="0">
        <dgm:presLayoutVars>
          <dgm:hierBranch/>
        </dgm:presLayoutVars>
      </dgm:prSet>
      <dgm:spPr/>
    </dgm:pt>
    <dgm:pt modelId="{69C92EEC-CF5C-45F7-B390-95DD30DC30C3}" type="pres">
      <dgm:prSet presAssocID="{2243984F-E4C8-4A37-8DE3-0BCC98D235D5}" presName="rootComposite" presStyleCnt="0"/>
      <dgm:spPr/>
    </dgm:pt>
    <dgm:pt modelId="{49508BF3-7BB0-4F4C-A649-2F9ACA6C7B0A}" type="pres">
      <dgm:prSet presAssocID="{2243984F-E4C8-4A37-8DE3-0BCC98D235D5}" presName="rootText" presStyleLbl="node3" presStyleIdx="3" presStyleCnt="5">
        <dgm:presLayoutVars>
          <dgm:chPref val="3"/>
        </dgm:presLayoutVars>
      </dgm:prSet>
      <dgm:spPr/>
    </dgm:pt>
    <dgm:pt modelId="{516F04B5-3232-4F2B-BBF1-94C3FE5F3E85}" type="pres">
      <dgm:prSet presAssocID="{2243984F-E4C8-4A37-8DE3-0BCC98D235D5}" presName="rootConnector" presStyleLbl="node3" presStyleIdx="3" presStyleCnt="5"/>
      <dgm:spPr/>
    </dgm:pt>
    <dgm:pt modelId="{276974B5-4A57-41CD-BD1A-E58EEE13CBDA}" type="pres">
      <dgm:prSet presAssocID="{2243984F-E4C8-4A37-8DE3-0BCC98D235D5}" presName="hierChild4" presStyleCnt="0"/>
      <dgm:spPr/>
    </dgm:pt>
    <dgm:pt modelId="{AC9B8118-6C2A-4414-B6CA-3B6122BDACBA}" type="pres">
      <dgm:prSet presAssocID="{2243984F-E4C8-4A37-8DE3-0BCC98D235D5}" presName="hierChild5" presStyleCnt="0"/>
      <dgm:spPr/>
    </dgm:pt>
    <dgm:pt modelId="{73C3FFE6-5E14-401F-B20D-941C90C2EB28}" type="pres">
      <dgm:prSet presAssocID="{6F5CB2AD-8FB0-46B5-A2C5-82998006C1D8}" presName="Name35" presStyleLbl="parChTrans1D3" presStyleIdx="4" presStyleCnt="5"/>
      <dgm:spPr/>
    </dgm:pt>
    <dgm:pt modelId="{83C2FE2B-B7FA-4233-8736-80350F41C7D8}" type="pres">
      <dgm:prSet presAssocID="{EB154480-D6C6-4A03-83BF-5023FE6B996F}" presName="hierRoot2" presStyleCnt="0">
        <dgm:presLayoutVars>
          <dgm:hierBranch/>
        </dgm:presLayoutVars>
      </dgm:prSet>
      <dgm:spPr/>
    </dgm:pt>
    <dgm:pt modelId="{ADD24075-590E-478C-94AA-70990E9DF269}" type="pres">
      <dgm:prSet presAssocID="{EB154480-D6C6-4A03-83BF-5023FE6B996F}" presName="rootComposite" presStyleCnt="0"/>
      <dgm:spPr/>
    </dgm:pt>
    <dgm:pt modelId="{0D67360F-82A3-4964-94B6-5C103EB1DB69}" type="pres">
      <dgm:prSet presAssocID="{EB154480-D6C6-4A03-83BF-5023FE6B996F}" presName="rootText" presStyleLbl="node3" presStyleIdx="4" presStyleCnt="5">
        <dgm:presLayoutVars>
          <dgm:chPref val="3"/>
        </dgm:presLayoutVars>
      </dgm:prSet>
      <dgm:spPr/>
    </dgm:pt>
    <dgm:pt modelId="{6F2D34EA-5120-4A0B-A48A-4BAE37BEDDD1}" type="pres">
      <dgm:prSet presAssocID="{EB154480-D6C6-4A03-83BF-5023FE6B996F}" presName="rootConnector" presStyleLbl="node3" presStyleIdx="4" presStyleCnt="5"/>
      <dgm:spPr/>
    </dgm:pt>
    <dgm:pt modelId="{F9E50E2A-46C1-46E2-A29A-E4E71AA0AF31}" type="pres">
      <dgm:prSet presAssocID="{EB154480-D6C6-4A03-83BF-5023FE6B996F}" presName="hierChild4" presStyleCnt="0"/>
      <dgm:spPr/>
    </dgm:pt>
    <dgm:pt modelId="{8E973078-7DFB-4FBC-8D51-50758897E4FB}" type="pres">
      <dgm:prSet presAssocID="{EB154480-D6C6-4A03-83BF-5023FE6B996F}" presName="hierChild5" presStyleCnt="0"/>
      <dgm:spPr/>
    </dgm:pt>
    <dgm:pt modelId="{9C992314-140D-40BB-B4EA-FADE8B7B680D}" type="pres">
      <dgm:prSet presAssocID="{AB766D71-2F5E-4DD8-B8BB-DF814222BF39}" presName="hierChild5" presStyleCnt="0"/>
      <dgm:spPr/>
    </dgm:pt>
    <dgm:pt modelId="{9F21824D-9F5F-49B2-B0C3-D36DFADFBA33}" type="pres">
      <dgm:prSet presAssocID="{939F99D8-E8C0-4A20-BA09-883D657D433E}" presName="hierChild3" presStyleCnt="0"/>
      <dgm:spPr/>
    </dgm:pt>
  </dgm:ptLst>
  <dgm:cxnLst>
    <dgm:cxn modelId="{7D497C29-10C8-429A-9BC3-B6FD298071BD}" type="presOf" srcId="{939F99D8-E8C0-4A20-BA09-883D657D433E}" destId="{B3DC4EB9-4E70-485A-A1C6-CEC2857D69C6}" srcOrd="0" destOrd="0" presId="urn:microsoft.com/office/officeart/2005/8/layout/orgChart1"/>
    <dgm:cxn modelId="{9C76C52C-9068-4F54-9C33-230D7DC42B49}" type="presOf" srcId="{365B0ADE-DFD8-47BE-971A-EF9E26C8CE9A}" destId="{8AC51B42-FC3A-48FD-8A25-7C1EDB7CB023}" srcOrd="1" destOrd="0" presId="urn:microsoft.com/office/officeart/2005/8/layout/orgChart1"/>
    <dgm:cxn modelId="{E631742D-89C0-4C98-8697-8DAC7EA8EF27}" srcId="{AB766D71-2F5E-4DD8-B8BB-DF814222BF39}" destId="{2243984F-E4C8-4A37-8DE3-0BCC98D235D5}" srcOrd="3" destOrd="0" parTransId="{ACB6BFC6-5345-4CF2-88EA-3A8E0995BD3E}" sibTransId="{D366B7EB-4A98-47DB-AF4C-F5F94D854063}"/>
    <dgm:cxn modelId="{55138735-8BF7-4251-93DE-341F41064FF2}" type="presOf" srcId="{ACB6BFC6-5345-4CF2-88EA-3A8E0995BD3E}" destId="{694DBB88-68EB-43FD-80C5-ABFDBFC95F63}" srcOrd="0" destOrd="0" presId="urn:microsoft.com/office/officeart/2005/8/layout/orgChart1"/>
    <dgm:cxn modelId="{B5FA8138-42E7-457E-89CC-938883C7328B}" srcId="{AB766D71-2F5E-4DD8-B8BB-DF814222BF39}" destId="{365B0ADE-DFD8-47BE-971A-EF9E26C8CE9A}" srcOrd="1" destOrd="0" parTransId="{B8376D97-3630-4365-A5EA-CA18C636931C}" sibTransId="{FF93C8E6-46B6-499D-888E-C59FE1A16A55}"/>
    <dgm:cxn modelId="{3792ED5C-F874-41EB-8D48-AB958F851205}" srcId="{691889DC-02C8-4AFA-81BE-56DE7EEC7FCD}" destId="{939F99D8-E8C0-4A20-BA09-883D657D433E}" srcOrd="0" destOrd="0" parTransId="{4D9A9575-B3F8-4B46-B0B8-FA42CB4A96EF}" sibTransId="{3FFCC6A8-F4DE-4EA1-B9C9-93BF60F28405}"/>
    <dgm:cxn modelId="{EE601C42-D045-4FD7-8EE2-2BEE492A249C}" type="presOf" srcId="{2243984F-E4C8-4A37-8DE3-0BCC98D235D5}" destId="{49508BF3-7BB0-4F4C-A649-2F9ACA6C7B0A}" srcOrd="0" destOrd="0" presId="urn:microsoft.com/office/officeart/2005/8/layout/orgChart1"/>
    <dgm:cxn modelId="{FC0B0E45-6D9D-45E0-AF7E-B605DE1D693B}" type="presOf" srcId="{6CEABD1D-7D58-4631-B4A9-3AB8C4C1B0D0}" destId="{8034665F-ECE8-4CC0-BBDD-17E3AB67D1B1}" srcOrd="0" destOrd="0" presId="urn:microsoft.com/office/officeart/2005/8/layout/orgChart1"/>
    <dgm:cxn modelId="{5459C445-D479-4677-BFF3-3271F8884F38}" type="presOf" srcId="{F4C43FE5-BBB9-4B15-8276-6F0555C8E6B7}" destId="{857F09A5-EE64-40D1-9009-6401785C5646}" srcOrd="0" destOrd="0" presId="urn:microsoft.com/office/officeart/2005/8/layout/orgChart1"/>
    <dgm:cxn modelId="{81E02167-DD61-4885-B237-696F83C37CFB}" type="presOf" srcId="{AB766D71-2F5E-4DD8-B8BB-DF814222BF39}" destId="{1D34F49B-2063-4E33-BA51-4879C71D3C87}" srcOrd="1" destOrd="0" presId="urn:microsoft.com/office/officeart/2005/8/layout/orgChart1"/>
    <dgm:cxn modelId="{CF8DBB50-0D77-43F5-9D93-C9EB15B97446}" type="presOf" srcId="{6218C6E4-6B9F-41DA-BC01-04F424D336A5}" destId="{C59DA6E9-664E-42B1-8234-BA5E449D42FB}" srcOrd="1" destOrd="0" presId="urn:microsoft.com/office/officeart/2005/8/layout/orgChart1"/>
    <dgm:cxn modelId="{465FF071-ED7D-477B-9EF6-5FF89E52D7FB}" srcId="{AB766D71-2F5E-4DD8-B8BB-DF814222BF39}" destId="{6218C6E4-6B9F-41DA-BC01-04F424D336A5}" srcOrd="0" destOrd="0" parTransId="{6CEABD1D-7D58-4631-B4A9-3AB8C4C1B0D0}" sibTransId="{F034A459-3BC5-4247-AC89-1BEBB69B2855}"/>
    <dgm:cxn modelId="{C248FE55-CECC-41EC-A941-01C26D59CC3B}" type="presOf" srcId="{939F99D8-E8C0-4A20-BA09-883D657D433E}" destId="{0FD700A3-44C7-40DF-B2A9-BB131CED4312}" srcOrd="1" destOrd="0" presId="urn:microsoft.com/office/officeart/2005/8/layout/orgChart1"/>
    <dgm:cxn modelId="{C6181778-C301-4660-8941-6F6AC932DF7D}" type="presOf" srcId="{AB766D71-2F5E-4DD8-B8BB-DF814222BF39}" destId="{E25B14E1-E7E4-4018-93F3-5C2F28221ED4}" srcOrd="0" destOrd="0" presId="urn:microsoft.com/office/officeart/2005/8/layout/orgChart1"/>
    <dgm:cxn modelId="{B229B178-09BA-4D99-A183-66BADD8BCE78}" srcId="{AB766D71-2F5E-4DD8-B8BB-DF814222BF39}" destId="{438A4C7F-5794-4412-8978-BC7915C60D36}" srcOrd="2" destOrd="0" parTransId="{F4C43FE5-BBB9-4B15-8276-6F0555C8E6B7}" sibTransId="{6F7EE8A5-07DC-45EC-9CA1-9C05DF4611B1}"/>
    <dgm:cxn modelId="{F514287A-69A0-44CD-AE14-490BCB25AF54}" type="presOf" srcId="{B8376D97-3630-4365-A5EA-CA18C636931C}" destId="{7A2A5971-0B3B-454D-A8AD-4271A9F20246}" srcOrd="0" destOrd="0" presId="urn:microsoft.com/office/officeart/2005/8/layout/orgChart1"/>
    <dgm:cxn modelId="{CB6C5784-EE43-4602-915E-3E119873A169}" type="presOf" srcId="{EB154480-D6C6-4A03-83BF-5023FE6B996F}" destId="{6F2D34EA-5120-4A0B-A48A-4BAE37BEDDD1}" srcOrd="1" destOrd="0" presId="urn:microsoft.com/office/officeart/2005/8/layout/orgChart1"/>
    <dgm:cxn modelId="{96CE7E89-C461-47D6-8C7B-F72055B863FE}" srcId="{939F99D8-E8C0-4A20-BA09-883D657D433E}" destId="{AB766D71-2F5E-4DD8-B8BB-DF814222BF39}" srcOrd="0" destOrd="0" parTransId="{5801A154-4D8F-4C68-B98F-FF8276957162}" sibTransId="{2F57846A-E69B-4D04-AFED-4F45E1B05973}"/>
    <dgm:cxn modelId="{EC5D6497-56BF-4997-BFFA-6FBBE75E6578}" type="presOf" srcId="{5801A154-4D8F-4C68-B98F-FF8276957162}" destId="{FDEC9BC4-F7C8-4C3F-9C72-56241965B5C8}" srcOrd="0" destOrd="0" presId="urn:microsoft.com/office/officeart/2005/8/layout/orgChart1"/>
    <dgm:cxn modelId="{8D5DDBAC-F7BF-4379-AA41-659D7AB3CB2C}" type="presOf" srcId="{438A4C7F-5794-4412-8978-BC7915C60D36}" destId="{E086D0CA-6382-4356-89AE-4242E94DBA66}" srcOrd="1" destOrd="0" presId="urn:microsoft.com/office/officeart/2005/8/layout/orgChart1"/>
    <dgm:cxn modelId="{AE3E72C2-2725-4ACD-86FF-5A9AB9EF5F51}" type="presOf" srcId="{6218C6E4-6B9F-41DA-BC01-04F424D336A5}" destId="{298DA1DC-E63C-4813-B397-90EC83D1AB48}" srcOrd="0" destOrd="0" presId="urn:microsoft.com/office/officeart/2005/8/layout/orgChart1"/>
    <dgm:cxn modelId="{E3C82DC7-4224-4356-BC7B-DD259652426F}" srcId="{AB766D71-2F5E-4DD8-B8BB-DF814222BF39}" destId="{EB154480-D6C6-4A03-83BF-5023FE6B996F}" srcOrd="4" destOrd="0" parTransId="{6F5CB2AD-8FB0-46B5-A2C5-82998006C1D8}" sibTransId="{EC503E4A-CCBE-491B-A552-A434D6ABFAFF}"/>
    <dgm:cxn modelId="{3669D0D8-A83E-4472-8196-2A872CA1B486}" type="presOf" srcId="{438A4C7F-5794-4412-8978-BC7915C60D36}" destId="{E49EF256-E5BD-4A2A-A7BF-EA5E4EF0F2DA}" srcOrd="0" destOrd="0" presId="urn:microsoft.com/office/officeart/2005/8/layout/orgChart1"/>
    <dgm:cxn modelId="{D3AA9FE0-05C0-48AD-B422-8057D06BB823}" type="presOf" srcId="{691889DC-02C8-4AFA-81BE-56DE7EEC7FCD}" destId="{8E91F23E-A78A-488F-84F8-40A1AA3750AA}" srcOrd="0" destOrd="0" presId="urn:microsoft.com/office/officeart/2005/8/layout/orgChart1"/>
    <dgm:cxn modelId="{52787BE2-5266-4E00-961F-23F56E01ADEF}" type="presOf" srcId="{2243984F-E4C8-4A37-8DE3-0BCC98D235D5}" destId="{516F04B5-3232-4F2B-BBF1-94C3FE5F3E85}" srcOrd="1" destOrd="0" presId="urn:microsoft.com/office/officeart/2005/8/layout/orgChart1"/>
    <dgm:cxn modelId="{867E0AF7-57F3-449B-9E8B-B13945B819F8}" type="presOf" srcId="{EB154480-D6C6-4A03-83BF-5023FE6B996F}" destId="{0D67360F-82A3-4964-94B6-5C103EB1DB69}" srcOrd="0" destOrd="0" presId="urn:microsoft.com/office/officeart/2005/8/layout/orgChart1"/>
    <dgm:cxn modelId="{D62ACCFA-B06D-45A9-91EE-AF893817FBE5}" type="presOf" srcId="{6F5CB2AD-8FB0-46B5-A2C5-82998006C1D8}" destId="{73C3FFE6-5E14-401F-B20D-941C90C2EB28}" srcOrd="0" destOrd="0" presId="urn:microsoft.com/office/officeart/2005/8/layout/orgChart1"/>
    <dgm:cxn modelId="{DB06AAFC-9E18-4A8F-AF9E-6BD516ACB499}" type="presOf" srcId="{365B0ADE-DFD8-47BE-971A-EF9E26C8CE9A}" destId="{BED2752C-27CE-41CD-91E9-4BC3FD5ACF94}" srcOrd="0" destOrd="0" presId="urn:microsoft.com/office/officeart/2005/8/layout/orgChart1"/>
    <dgm:cxn modelId="{85E1F46C-69D7-486B-8CF1-F75F9FD4507A}" type="presParOf" srcId="{8E91F23E-A78A-488F-84F8-40A1AA3750AA}" destId="{3FA64B92-2B84-4B48-BA59-702447019D46}" srcOrd="0" destOrd="0" presId="urn:microsoft.com/office/officeart/2005/8/layout/orgChart1"/>
    <dgm:cxn modelId="{37D69D6A-124B-4E56-AB16-8E20619D8E01}" type="presParOf" srcId="{3FA64B92-2B84-4B48-BA59-702447019D46}" destId="{E2D50523-14A0-49EA-A317-34CB96DF5084}" srcOrd="0" destOrd="0" presId="urn:microsoft.com/office/officeart/2005/8/layout/orgChart1"/>
    <dgm:cxn modelId="{8BA452A8-348A-45A4-B564-52EDA8E3BF34}" type="presParOf" srcId="{E2D50523-14A0-49EA-A317-34CB96DF5084}" destId="{B3DC4EB9-4E70-485A-A1C6-CEC2857D69C6}" srcOrd="0" destOrd="0" presId="urn:microsoft.com/office/officeart/2005/8/layout/orgChart1"/>
    <dgm:cxn modelId="{E71F80AC-A5E5-4A79-A3E8-ACD8852A6CD6}" type="presParOf" srcId="{E2D50523-14A0-49EA-A317-34CB96DF5084}" destId="{0FD700A3-44C7-40DF-B2A9-BB131CED4312}" srcOrd="1" destOrd="0" presId="urn:microsoft.com/office/officeart/2005/8/layout/orgChart1"/>
    <dgm:cxn modelId="{E8C18A63-51E5-4DDA-B057-CAEFF48B0498}" type="presParOf" srcId="{3FA64B92-2B84-4B48-BA59-702447019D46}" destId="{92B1AD46-8409-4163-BA0E-0BCA21727F52}" srcOrd="1" destOrd="0" presId="urn:microsoft.com/office/officeart/2005/8/layout/orgChart1"/>
    <dgm:cxn modelId="{25949BAD-E929-4443-9B96-16B2365FCDD0}" type="presParOf" srcId="{92B1AD46-8409-4163-BA0E-0BCA21727F52}" destId="{FDEC9BC4-F7C8-4C3F-9C72-56241965B5C8}" srcOrd="0" destOrd="0" presId="urn:microsoft.com/office/officeart/2005/8/layout/orgChart1"/>
    <dgm:cxn modelId="{FBF5EE57-7CCB-41B4-BD2E-BD0DADEB40B0}" type="presParOf" srcId="{92B1AD46-8409-4163-BA0E-0BCA21727F52}" destId="{648E9652-D9F2-400A-9D0C-234ABC97F6BF}" srcOrd="1" destOrd="0" presId="urn:microsoft.com/office/officeart/2005/8/layout/orgChart1"/>
    <dgm:cxn modelId="{888A6C59-8AC7-4736-9D77-FE3E7DDF6626}" type="presParOf" srcId="{648E9652-D9F2-400A-9D0C-234ABC97F6BF}" destId="{74D38A32-F66D-40CA-8B06-B829005E70BC}" srcOrd="0" destOrd="0" presId="urn:microsoft.com/office/officeart/2005/8/layout/orgChart1"/>
    <dgm:cxn modelId="{B823167D-835A-4E00-AB1D-6943123D1014}" type="presParOf" srcId="{74D38A32-F66D-40CA-8B06-B829005E70BC}" destId="{E25B14E1-E7E4-4018-93F3-5C2F28221ED4}" srcOrd="0" destOrd="0" presId="urn:microsoft.com/office/officeart/2005/8/layout/orgChart1"/>
    <dgm:cxn modelId="{437B5844-71BA-4ECB-B96F-4EBCE44DC7FB}" type="presParOf" srcId="{74D38A32-F66D-40CA-8B06-B829005E70BC}" destId="{1D34F49B-2063-4E33-BA51-4879C71D3C87}" srcOrd="1" destOrd="0" presId="urn:microsoft.com/office/officeart/2005/8/layout/orgChart1"/>
    <dgm:cxn modelId="{18C573AB-0B37-46CF-A52A-46F71858923A}" type="presParOf" srcId="{648E9652-D9F2-400A-9D0C-234ABC97F6BF}" destId="{5324C943-69A8-417C-A939-4C124C7630A2}" srcOrd="1" destOrd="0" presId="urn:microsoft.com/office/officeart/2005/8/layout/orgChart1"/>
    <dgm:cxn modelId="{14F09741-86A2-4EC5-AA1E-86BBB68B60A0}" type="presParOf" srcId="{5324C943-69A8-417C-A939-4C124C7630A2}" destId="{8034665F-ECE8-4CC0-BBDD-17E3AB67D1B1}" srcOrd="0" destOrd="0" presId="urn:microsoft.com/office/officeart/2005/8/layout/orgChart1"/>
    <dgm:cxn modelId="{34B26BD0-6595-4B93-843C-3944ABDFB469}" type="presParOf" srcId="{5324C943-69A8-417C-A939-4C124C7630A2}" destId="{1F44DFB7-B5CF-44DF-8D60-01C96E11F158}" srcOrd="1" destOrd="0" presId="urn:microsoft.com/office/officeart/2005/8/layout/orgChart1"/>
    <dgm:cxn modelId="{1DDDC28B-A73C-483C-B3F4-CEE497A2194F}" type="presParOf" srcId="{1F44DFB7-B5CF-44DF-8D60-01C96E11F158}" destId="{341C96CF-FC63-4068-82A9-5514567F8079}" srcOrd="0" destOrd="0" presId="urn:microsoft.com/office/officeart/2005/8/layout/orgChart1"/>
    <dgm:cxn modelId="{52F71993-97F4-4A55-811F-5706CD4128F8}" type="presParOf" srcId="{341C96CF-FC63-4068-82A9-5514567F8079}" destId="{298DA1DC-E63C-4813-B397-90EC83D1AB48}" srcOrd="0" destOrd="0" presId="urn:microsoft.com/office/officeart/2005/8/layout/orgChart1"/>
    <dgm:cxn modelId="{986AF096-A967-411E-BF2E-721B0480153F}" type="presParOf" srcId="{341C96CF-FC63-4068-82A9-5514567F8079}" destId="{C59DA6E9-664E-42B1-8234-BA5E449D42FB}" srcOrd="1" destOrd="0" presId="urn:microsoft.com/office/officeart/2005/8/layout/orgChart1"/>
    <dgm:cxn modelId="{33EBA93A-1B57-409A-9E26-228981CEC5B8}" type="presParOf" srcId="{1F44DFB7-B5CF-44DF-8D60-01C96E11F158}" destId="{191B8662-9DD3-4F94-9F2D-37DAD2BAA1AB}" srcOrd="1" destOrd="0" presId="urn:microsoft.com/office/officeart/2005/8/layout/orgChart1"/>
    <dgm:cxn modelId="{8AE03306-A0DC-4B06-B937-D19AD493E302}" type="presParOf" srcId="{1F44DFB7-B5CF-44DF-8D60-01C96E11F158}" destId="{5DF7296E-D947-46BA-B98A-F2CAF6CC910C}" srcOrd="2" destOrd="0" presId="urn:microsoft.com/office/officeart/2005/8/layout/orgChart1"/>
    <dgm:cxn modelId="{67267876-423F-44F1-A5CD-1CE47824EECD}" type="presParOf" srcId="{5324C943-69A8-417C-A939-4C124C7630A2}" destId="{7A2A5971-0B3B-454D-A8AD-4271A9F20246}" srcOrd="2" destOrd="0" presId="urn:microsoft.com/office/officeart/2005/8/layout/orgChart1"/>
    <dgm:cxn modelId="{DDFCE337-D781-473F-A91C-88410B7F2F00}" type="presParOf" srcId="{5324C943-69A8-417C-A939-4C124C7630A2}" destId="{DB78416C-9E04-4A13-A37B-2594AD493FAB}" srcOrd="3" destOrd="0" presId="urn:microsoft.com/office/officeart/2005/8/layout/orgChart1"/>
    <dgm:cxn modelId="{C45216BC-356A-4B2E-B82C-6AB5B8B2C597}" type="presParOf" srcId="{DB78416C-9E04-4A13-A37B-2594AD493FAB}" destId="{0C1CED86-C4A8-4AF8-9C44-B84FD8E4D03B}" srcOrd="0" destOrd="0" presId="urn:microsoft.com/office/officeart/2005/8/layout/orgChart1"/>
    <dgm:cxn modelId="{DF36FAF0-C2C9-4BD0-8822-D5DF7828692E}" type="presParOf" srcId="{0C1CED86-C4A8-4AF8-9C44-B84FD8E4D03B}" destId="{BED2752C-27CE-41CD-91E9-4BC3FD5ACF94}" srcOrd="0" destOrd="0" presId="urn:microsoft.com/office/officeart/2005/8/layout/orgChart1"/>
    <dgm:cxn modelId="{4F75A8D4-4F21-491F-901D-5CC549811B58}" type="presParOf" srcId="{0C1CED86-C4A8-4AF8-9C44-B84FD8E4D03B}" destId="{8AC51B42-FC3A-48FD-8A25-7C1EDB7CB023}" srcOrd="1" destOrd="0" presId="urn:microsoft.com/office/officeart/2005/8/layout/orgChart1"/>
    <dgm:cxn modelId="{3AA69EF6-F0ED-478C-B149-2AE668CBE205}" type="presParOf" srcId="{DB78416C-9E04-4A13-A37B-2594AD493FAB}" destId="{70AC0E14-4ECD-46C1-86FD-132413AB8515}" srcOrd="1" destOrd="0" presId="urn:microsoft.com/office/officeart/2005/8/layout/orgChart1"/>
    <dgm:cxn modelId="{328BA79D-1F77-4F4B-AD4F-6B185FF78C0C}" type="presParOf" srcId="{DB78416C-9E04-4A13-A37B-2594AD493FAB}" destId="{C5CDC799-6C19-43B3-86CE-D9B02578ECBB}" srcOrd="2" destOrd="0" presId="urn:microsoft.com/office/officeart/2005/8/layout/orgChart1"/>
    <dgm:cxn modelId="{AC001B50-EF34-47D5-9121-2191EAF297CF}" type="presParOf" srcId="{5324C943-69A8-417C-A939-4C124C7630A2}" destId="{857F09A5-EE64-40D1-9009-6401785C5646}" srcOrd="4" destOrd="0" presId="urn:microsoft.com/office/officeart/2005/8/layout/orgChart1"/>
    <dgm:cxn modelId="{1BAC4D36-9832-4393-937C-FC199EC9E002}" type="presParOf" srcId="{5324C943-69A8-417C-A939-4C124C7630A2}" destId="{6152D786-ED50-43BE-95BC-1DD1CA35EA2D}" srcOrd="5" destOrd="0" presId="urn:microsoft.com/office/officeart/2005/8/layout/orgChart1"/>
    <dgm:cxn modelId="{0B14A1F2-D904-47E1-B31F-A52E18137397}" type="presParOf" srcId="{6152D786-ED50-43BE-95BC-1DD1CA35EA2D}" destId="{741B6B83-A4BD-4763-BBD7-5B41867C2FFB}" srcOrd="0" destOrd="0" presId="urn:microsoft.com/office/officeart/2005/8/layout/orgChart1"/>
    <dgm:cxn modelId="{9371E24A-BC2E-4372-B265-42DCF7392B6E}" type="presParOf" srcId="{741B6B83-A4BD-4763-BBD7-5B41867C2FFB}" destId="{E49EF256-E5BD-4A2A-A7BF-EA5E4EF0F2DA}" srcOrd="0" destOrd="0" presId="urn:microsoft.com/office/officeart/2005/8/layout/orgChart1"/>
    <dgm:cxn modelId="{6277C677-D1F7-4537-82EC-76C51102F61A}" type="presParOf" srcId="{741B6B83-A4BD-4763-BBD7-5B41867C2FFB}" destId="{E086D0CA-6382-4356-89AE-4242E94DBA66}" srcOrd="1" destOrd="0" presId="urn:microsoft.com/office/officeart/2005/8/layout/orgChart1"/>
    <dgm:cxn modelId="{92D8E17B-14C0-4D19-9237-EE32EEE37B3D}" type="presParOf" srcId="{6152D786-ED50-43BE-95BC-1DD1CA35EA2D}" destId="{5FD20B6A-9A6D-4D03-8C5B-7CF640C1DF3E}" srcOrd="1" destOrd="0" presId="urn:microsoft.com/office/officeart/2005/8/layout/orgChart1"/>
    <dgm:cxn modelId="{E08E9106-DB3B-40CC-9F51-F5731CF7EECC}" type="presParOf" srcId="{6152D786-ED50-43BE-95BC-1DD1CA35EA2D}" destId="{DF370568-5801-4F7E-8530-C3AD9FD7FA6B}" srcOrd="2" destOrd="0" presId="urn:microsoft.com/office/officeart/2005/8/layout/orgChart1"/>
    <dgm:cxn modelId="{23927296-6DD6-4718-9792-FBF082ED2D64}" type="presParOf" srcId="{5324C943-69A8-417C-A939-4C124C7630A2}" destId="{694DBB88-68EB-43FD-80C5-ABFDBFC95F63}" srcOrd="6" destOrd="0" presId="urn:microsoft.com/office/officeart/2005/8/layout/orgChart1"/>
    <dgm:cxn modelId="{D10B12CD-CFBB-42BF-9D43-0FB7CC0E3BA4}" type="presParOf" srcId="{5324C943-69A8-417C-A939-4C124C7630A2}" destId="{FF5EB873-A472-4976-A311-9821AA5F4A96}" srcOrd="7" destOrd="0" presId="urn:microsoft.com/office/officeart/2005/8/layout/orgChart1"/>
    <dgm:cxn modelId="{14F3F34B-74F0-4761-984B-E3CD793B6FBF}" type="presParOf" srcId="{FF5EB873-A472-4976-A311-9821AA5F4A96}" destId="{69C92EEC-CF5C-45F7-B390-95DD30DC30C3}" srcOrd="0" destOrd="0" presId="urn:microsoft.com/office/officeart/2005/8/layout/orgChart1"/>
    <dgm:cxn modelId="{B4F12D82-3353-4707-A204-55D04575D300}" type="presParOf" srcId="{69C92EEC-CF5C-45F7-B390-95DD30DC30C3}" destId="{49508BF3-7BB0-4F4C-A649-2F9ACA6C7B0A}" srcOrd="0" destOrd="0" presId="urn:microsoft.com/office/officeart/2005/8/layout/orgChart1"/>
    <dgm:cxn modelId="{9B7944F6-7367-4854-B639-A12A35AB7A0E}" type="presParOf" srcId="{69C92EEC-CF5C-45F7-B390-95DD30DC30C3}" destId="{516F04B5-3232-4F2B-BBF1-94C3FE5F3E85}" srcOrd="1" destOrd="0" presId="urn:microsoft.com/office/officeart/2005/8/layout/orgChart1"/>
    <dgm:cxn modelId="{A4C49568-F61D-4863-BB19-19E3693AE822}" type="presParOf" srcId="{FF5EB873-A472-4976-A311-9821AA5F4A96}" destId="{276974B5-4A57-41CD-BD1A-E58EEE13CBDA}" srcOrd="1" destOrd="0" presId="urn:microsoft.com/office/officeart/2005/8/layout/orgChart1"/>
    <dgm:cxn modelId="{59634322-D802-4D7C-AC7A-DC1049BF7CFE}" type="presParOf" srcId="{FF5EB873-A472-4976-A311-9821AA5F4A96}" destId="{AC9B8118-6C2A-4414-B6CA-3B6122BDACBA}" srcOrd="2" destOrd="0" presId="urn:microsoft.com/office/officeart/2005/8/layout/orgChart1"/>
    <dgm:cxn modelId="{447EF2E0-46D6-4282-98E5-3E7224F31CCF}" type="presParOf" srcId="{5324C943-69A8-417C-A939-4C124C7630A2}" destId="{73C3FFE6-5E14-401F-B20D-941C90C2EB28}" srcOrd="8" destOrd="0" presId="urn:microsoft.com/office/officeart/2005/8/layout/orgChart1"/>
    <dgm:cxn modelId="{EC09F00D-C0BE-426C-9CC7-82C84DE50104}" type="presParOf" srcId="{5324C943-69A8-417C-A939-4C124C7630A2}" destId="{83C2FE2B-B7FA-4233-8736-80350F41C7D8}" srcOrd="9" destOrd="0" presId="urn:microsoft.com/office/officeart/2005/8/layout/orgChart1"/>
    <dgm:cxn modelId="{1DF91A4C-D2AB-4A8C-A15A-95826D83FD93}" type="presParOf" srcId="{83C2FE2B-B7FA-4233-8736-80350F41C7D8}" destId="{ADD24075-590E-478C-94AA-70990E9DF269}" srcOrd="0" destOrd="0" presId="urn:microsoft.com/office/officeart/2005/8/layout/orgChart1"/>
    <dgm:cxn modelId="{B76806CF-74C0-4B43-BA89-1F16605D2420}" type="presParOf" srcId="{ADD24075-590E-478C-94AA-70990E9DF269}" destId="{0D67360F-82A3-4964-94B6-5C103EB1DB69}" srcOrd="0" destOrd="0" presId="urn:microsoft.com/office/officeart/2005/8/layout/orgChart1"/>
    <dgm:cxn modelId="{70713E43-D62F-41F3-BE77-BD5BF587A1B2}" type="presParOf" srcId="{ADD24075-590E-478C-94AA-70990E9DF269}" destId="{6F2D34EA-5120-4A0B-A48A-4BAE37BEDDD1}" srcOrd="1" destOrd="0" presId="urn:microsoft.com/office/officeart/2005/8/layout/orgChart1"/>
    <dgm:cxn modelId="{E3344930-B612-47A3-AC1E-1DDFFD670A41}" type="presParOf" srcId="{83C2FE2B-B7FA-4233-8736-80350F41C7D8}" destId="{F9E50E2A-46C1-46E2-A29A-E4E71AA0AF31}" srcOrd="1" destOrd="0" presId="urn:microsoft.com/office/officeart/2005/8/layout/orgChart1"/>
    <dgm:cxn modelId="{C41098E1-FBA0-44BF-8760-BF8A90BDA754}" type="presParOf" srcId="{83C2FE2B-B7FA-4233-8736-80350F41C7D8}" destId="{8E973078-7DFB-4FBC-8D51-50758897E4FB}" srcOrd="2" destOrd="0" presId="urn:microsoft.com/office/officeart/2005/8/layout/orgChart1"/>
    <dgm:cxn modelId="{1929C32E-31AA-4863-8967-871553B1BA2B}" type="presParOf" srcId="{648E9652-D9F2-400A-9D0C-234ABC97F6BF}" destId="{9C992314-140D-40BB-B4EA-FADE8B7B680D}" srcOrd="2" destOrd="0" presId="urn:microsoft.com/office/officeart/2005/8/layout/orgChart1"/>
    <dgm:cxn modelId="{67020FBC-061D-46AC-95FB-91CE2953CFFE}" type="presParOf" srcId="{3FA64B92-2B84-4B48-BA59-702447019D46}" destId="{9F21824D-9F5F-49B2-B0C3-D36DFADFBA33}"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C3FFE6-5E14-401F-B20D-941C90C2EB28}">
      <dsp:nvSpPr>
        <dsp:cNvPr id="0" name=""/>
        <dsp:cNvSpPr/>
      </dsp:nvSpPr>
      <dsp:spPr>
        <a:xfrm>
          <a:off x="5257800" y="2625746"/>
          <a:ext cx="4356747" cy="378064"/>
        </a:xfrm>
        <a:custGeom>
          <a:avLst/>
          <a:gdLst/>
          <a:ahLst/>
          <a:cxnLst/>
          <a:rect l="0" t="0" r="0" b="0"/>
          <a:pathLst>
            <a:path>
              <a:moveTo>
                <a:pt x="0" y="0"/>
              </a:moveTo>
              <a:lnTo>
                <a:pt x="0" y="189032"/>
              </a:lnTo>
              <a:lnTo>
                <a:pt x="4356747" y="189032"/>
              </a:lnTo>
              <a:lnTo>
                <a:pt x="4356747" y="378064"/>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94DBB88-68EB-43FD-80C5-ABFDBFC95F63}">
      <dsp:nvSpPr>
        <dsp:cNvPr id="0" name=""/>
        <dsp:cNvSpPr/>
      </dsp:nvSpPr>
      <dsp:spPr>
        <a:xfrm>
          <a:off x="5257800" y="2625746"/>
          <a:ext cx="2178373" cy="378064"/>
        </a:xfrm>
        <a:custGeom>
          <a:avLst/>
          <a:gdLst/>
          <a:ahLst/>
          <a:cxnLst/>
          <a:rect l="0" t="0" r="0" b="0"/>
          <a:pathLst>
            <a:path>
              <a:moveTo>
                <a:pt x="0" y="0"/>
              </a:moveTo>
              <a:lnTo>
                <a:pt x="0" y="189032"/>
              </a:lnTo>
              <a:lnTo>
                <a:pt x="2178373" y="189032"/>
              </a:lnTo>
              <a:lnTo>
                <a:pt x="2178373" y="378064"/>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57F09A5-EE64-40D1-9009-6401785C5646}">
      <dsp:nvSpPr>
        <dsp:cNvPr id="0" name=""/>
        <dsp:cNvSpPr/>
      </dsp:nvSpPr>
      <dsp:spPr>
        <a:xfrm>
          <a:off x="5212079" y="2625746"/>
          <a:ext cx="91440" cy="378064"/>
        </a:xfrm>
        <a:custGeom>
          <a:avLst/>
          <a:gdLst/>
          <a:ahLst/>
          <a:cxnLst/>
          <a:rect l="0" t="0" r="0" b="0"/>
          <a:pathLst>
            <a:path>
              <a:moveTo>
                <a:pt x="45720" y="0"/>
              </a:moveTo>
              <a:lnTo>
                <a:pt x="45720" y="378064"/>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A2A5971-0B3B-454D-A8AD-4271A9F20246}">
      <dsp:nvSpPr>
        <dsp:cNvPr id="0" name=""/>
        <dsp:cNvSpPr/>
      </dsp:nvSpPr>
      <dsp:spPr>
        <a:xfrm>
          <a:off x="3079426" y="2625746"/>
          <a:ext cx="2178373" cy="378064"/>
        </a:xfrm>
        <a:custGeom>
          <a:avLst/>
          <a:gdLst/>
          <a:ahLst/>
          <a:cxnLst/>
          <a:rect l="0" t="0" r="0" b="0"/>
          <a:pathLst>
            <a:path>
              <a:moveTo>
                <a:pt x="2178373" y="0"/>
              </a:moveTo>
              <a:lnTo>
                <a:pt x="2178373" y="189032"/>
              </a:lnTo>
              <a:lnTo>
                <a:pt x="0" y="189032"/>
              </a:lnTo>
              <a:lnTo>
                <a:pt x="0" y="378064"/>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034665F-ECE8-4CC0-BBDD-17E3AB67D1B1}">
      <dsp:nvSpPr>
        <dsp:cNvPr id="0" name=""/>
        <dsp:cNvSpPr/>
      </dsp:nvSpPr>
      <dsp:spPr>
        <a:xfrm>
          <a:off x="901052" y="2625746"/>
          <a:ext cx="4356747" cy="378064"/>
        </a:xfrm>
        <a:custGeom>
          <a:avLst/>
          <a:gdLst/>
          <a:ahLst/>
          <a:cxnLst/>
          <a:rect l="0" t="0" r="0" b="0"/>
          <a:pathLst>
            <a:path>
              <a:moveTo>
                <a:pt x="4356747" y="0"/>
              </a:moveTo>
              <a:lnTo>
                <a:pt x="4356747" y="189032"/>
              </a:lnTo>
              <a:lnTo>
                <a:pt x="0" y="189032"/>
              </a:lnTo>
              <a:lnTo>
                <a:pt x="0" y="378064"/>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DEC9BC4-F7C8-4C3F-9C72-56241965B5C8}">
      <dsp:nvSpPr>
        <dsp:cNvPr id="0" name=""/>
        <dsp:cNvSpPr/>
      </dsp:nvSpPr>
      <dsp:spPr>
        <a:xfrm>
          <a:off x="5212079" y="1347526"/>
          <a:ext cx="91440" cy="378064"/>
        </a:xfrm>
        <a:custGeom>
          <a:avLst/>
          <a:gdLst/>
          <a:ahLst/>
          <a:cxnLst/>
          <a:rect l="0" t="0" r="0" b="0"/>
          <a:pathLst>
            <a:path>
              <a:moveTo>
                <a:pt x="45720" y="0"/>
              </a:moveTo>
              <a:lnTo>
                <a:pt x="45720" y="378064"/>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3DC4EB9-4E70-485A-A1C6-CEC2857D69C6}">
      <dsp:nvSpPr>
        <dsp:cNvPr id="0" name=""/>
        <dsp:cNvSpPr/>
      </dsp:nvSpPr>
      <dsp:spPr>
        <a:xfrm>
          <a:off x="4357645" y="447372"/>
          <a:ext cx="1800308" cy="900154"/>
        </a:xfrm>
        <a:prstGeom prst="rect">
          <a:avLst/>
        </a:prstGeom>
        <a:solidFill>
          <a:schemeClr val="accent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Arial" panose="020B0604020202020204" pitchFamily="34" charset="0"/>
              <a:cs typeface="Arial" panose="020B0604020202020204" pitchFamily="34" charset="0"/>
            </a:rPr>
            <a:t>Tom C. Rawlings       Division Director</a:t>
          </a:r>
        </a:p>
      </dsp:txBody>
      <dsp:txXfrm>
        <a:off x="4357645" y="447372"/>
        <a:ext cx="1800308" cy="900154"/>
      </dsp:txXfrm>
    </dsp:sp>
    <dsp:sp modelId="{E25B14E1-E7E4-4018-93F3-5C2F28221ED4}">
      <dsp:nvSpPr>
        <dsp:cNvPr id="0" name=""/>
        <dsp:cNvSpPr/>
      </dsp:nvSpPr>
      <dsp:spPr>
        <a:xfrm>
          <a:off x="4357645" y="1725591"/>
          <a:ext cx="1800308" cy="90015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Arial" panose="020B0604020202020204" pitchFamily="34" charset="0"/>
              <a:cs typeface="Arial" panose="020B0604020202020204" pitchFamily="34" charset="0"/>
            </a:rPr>
            <a:t>Carol Christopher          Chief Operating Officer</a:t>
          </a:r>
        </a:p>
      </dsp:txBody>
      <dsp:txXfrm>
        <a:off x="4357645" y="1725591"/>
        <a:ext cx="1800308" cy="900154"/>
      </dsp:txXfrm>
    </dsp:sp>
    <dsp:sp modelId="{298DA1DC-E63C-4813-B397-90EC83D1AB48}">
      <dsp:nvSpPr>
        <dsp:cNvPr id="0" name=""/>
        <dsp:cNvSpPr/>
      </dsp:nvSpPr>
      <dsp:spPr>
        <a:xfrm>
          <a:off x="898" y="3003811"/>
          <a:ext cx="1800308" cy="900154"/>
        </a:xfrm>
        <a:prstGeom prst="rect">
          <a:avLst/>
        </a:prstGeom>
        <a:solidFill>
          <a:srgbClr val="00B0F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Arial" panose="020B0604020202020204" pitchFamily="34" charset="0"/>
              <a:cs typeface="Arial" panose="020B0604020202020204" pitchFamily="34" charset="0"/>
            </a:rPr>
            <a:t>Lee Biggar           </a:t>
          </a:r>
        </a:p>
        <a:p>
          <a:pPr marL="0" lvl="0" indent="0" algn="ctr" defTabSz="488950">
            <a:lnSpc>
              <a:spcPct val="90000"/>
            </a:lnSpc>
            <a:spcBef>
              <a:spcPct val="0"/>
            </a:spcBef>
            <a:spcAft>
              <a:spcPct val="35000"/>
            </a:spcAft>
            <a:buNone/>
          </a:pPr>
          <a:r>
            <a:rPr lang="en-US" sz="1100" kern="1200" dirty="0">
              <a:latin typeface="Arial" panose="020B0604020202020204" pitchFamily="34" charset="0"/>
              <a:cs typeface="Arial" panose="020B0604020202020204" pitchFamily="34" charset="0"/>
            </a:rPr>
            <a:t>    Senior Director</a:t>
          </a:r>
        </a:p>
        <a:p>
          <a:pPr marL="0" lvl="0" indent="0" algn="ctr" defTabSz="488950">
            <a:lnSpc>
              <a:spcPct val="90000"/>
            </a:lnSpc>
            <a:spcBef>
              <a:spcPct val="0"/>
            </a:spcBef>
            <a:spcAft>
              <a:spcPct val="35000"/>
            </a:spcAft>
            <a:buNone/>
          </a:pPr>
          <a:r>
            <a:rPr lang="en-US" sz="1100" kern="1200" dirty="0">
              <a:latin typeface="Arial" panose="020B0604020202020204" pitchFamily="34" charset="0"/>
              <a:cs typeface="Arial" panose="020B0604020202020204" pitchFamily="34" charset="0"/>
            </a:rPr>
            <a:t>  of </a:t>
          </a:r>
        </a:p>
        <a:p>
          <a:pPr marL="0" lvl="0" indent="0" algn="ctr" defTabSz="488950">
            <a:lnSpc>
              <a:spcPct val="90000"/>
            </a:lnSpc>
            <a:spcBef>
              <a:spcPct val="0"/>
            </a:spcBef>
            <a:spcAft>
              <a:spcPct val="35000"/>
            </a:spcAft>
            <a:buNone/>
          </a:pPr>
          <a:r>
            <a:rPr lang="en-US" sz="1100" kern="1200" dirty="0">
              <a:latin typeface="Arial" panose="020B0604020202020204" pitchFamily="34" charset="0"/>
              <a:cs typeface="Arial" panose="020B0604020202020204" pitchFamily="34" charset="0"/>
            </a:rPr>
            <a:t>Knowledge Management</a:t>
          </a:r>
        </a:p>
      </dsp:txBody>
      <dsp:txXfrm>
        <a:off x="898" y="3003811"/>
        <a:ext cx="1800308" cy="900154"/>
      </dsp:txXfrm>
    </dsp:sp>
    <dsp:sp modelId="{BED2752C-27CE-41CD-91E9-4BC3FD5ACF94}">
      <dsp:nvSpPr>
        <dsp:cNvPr id="0" name=""/>
        <dsp:cNvSpPr/>
      </dsp:nvSpPr>
      <dsp:spPr>
        <a:xfrm>
          <a:off x="2179272" y="3003811"/>
          <a:ext cx="1800308" cy="900154"/>
        </a:xfrm>
        <a:prstGeom prst="rect">
          <a:avLst/>
        </a:prstGeom>
        <a:solidFill>
          <a:srgbClr val="00B0F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Arial" panose="020B0604020202020204" pitchFamily="34" charset="0"/>
              <a:cs typeface="Arial" panose="020B0604020202020204" pitchFamily="34" charset="0"/>
            </a:rPr>
            <a:t>Darrell Braswell </a:t>
          </a:r>
        </a:p>
        <a:p>
          <a:pPr marL="0" lvl="0" indent="0" algn="ctr" defTabSz="488950">
            <a:lnSpc>
              <a:spcPct val="90000"/>
            </a:lnSpc>
            <a:spcBef>
              <a:spcPct val="0"/>
            </a:spcBef>
            <a:spcAft>
              <a:spcPct val="35000"/>
            </a:spcAft>
            <a:buNone/>
          </a:pPr>
          <a:r>
            <a:rPr lang="en-US" sz="1100" kern="1200" dirty="0">
              <a:latin typeface="Arial" panose="020B0604020202020204" pitchFamily="34" charset="0"/>
              <a:cs typeface="Arial" panose="020B0604020202020204" pitchFamily="34" charset="0"/>
            </a:rPr>
            <a:t>Senior Director </a:t>
          </a:r>
        </a:p>
        <a:p>
          <a:pPr marL="0" lvl="0" indent="0" algn="ctr" defTabSz="488950">
            <a:lnSpc>
              <a:spcPct val="90000"/>
            </a:lnSpc>
            <a:spcBef>
              <a:spcPct val="0"/>
            </a:spcBef>
            <a:spcAft>
              <a:spcPct val="35000"/>
            </a:spcAft>
            <a:buNone/>
          </a:pPr>
          <a:r>
            <a:rPr lang="en-US" sz="1100" kern="1200" dirty="0">
              <a:latin typeface="Arial" panose="020B0604020202020204" pitchFamily="34" charset="0"/>
              <a:cs typeface="Arial" panose="020B0604020202020204" pitchFamily="34" charset="0"/>
            </a:rPr>
            <a:t>of </a:t>
          </a:r>
        </a:p>
        <a:p>
          <a:pPr marL="0" lvl="0" indent="0" algn="ctr" defTabSz="488950">
            <a:lnSpc>
              <a:spcPct val="90000"/>
            </a:lnSpc>
            <a:spcBef>
              <a:spcPct val="0"/>
            </a:spcBef>
            <a:spcAft>
              <a:spcPct val="35000"/>
            </a:spcAft>
            <a:buNone/>
          </a:pPr>
          <a:r>
            <a:rPr lang="en-US" sz="1100" kern="1200" dirty="0">
              <a:latin typeface="Arial" panose="020B0604020202020204" pitchFamily="34" charset="0"/>
              <a:cs typeface="Arial" panose="020B0604020202020204" pitchFamily="34" charset="0"/>
            </a:rPr>
            <a:t>Operations</a:t>
          </a:r>
        </a:p>
      </dsp:txBody>
      <dsp:txXfrm>
        <a:off x="2179272" y="3003811"/>
        <a:ext cx="1800308" cy="900154"/>
      </dsp:txXfrm>
    </dsp:sp>
    <dsp:sp modelId="{E49EF256-E5BD-4A2A-A7BF-EA5E4EF0F2DA}">
      <dsp:nvSpPr>
        <dsp:cNvPr id="0" name=""/>
        <dsp:cNvSpPr/>
      </dsp:nvSpPr>
      <dsp:spPr>
        <a:xfrm>
          <a:off x="4357645" y="3003811"/>
          <a:ext cx="1800308" cy="900154"/>
        </a:xfrm>
        <a:prstGeom prst="rect">
          <a:avLst/>
        </a:prstGeom>
        <a:solidFill>
          <a:srgbClr val="00B0F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Arial" panose="020B0604020202020204" pitchFamily="34" charset="0"/>
              <a:cs typeface="Arial" panose="020B0604020202020204" pitchFamily="34" charset="0"/>
            </a:rPr>
            <a:t>Sekema Harris Harmon Senior Director </a:t>
          </a:r>
        </a:p>
        <a:p>
          <a:pPr marL="0" lvl="0" indent="0" algn="ctr" defTabSz="488950">
            <a:lnSpc>
              <a:spcPct val="90000"/>
            </a:lnSpc>
            <a:spcBef>
              <a:spcPct val="0"/>
            </a:spcBef>
            <a:spcAft>
              <a:spcPct val="35000"/>
            </a:spcAft>
            <a:buNone/>
          </a:pPr>
          <a:r>
            <a:rPr lang="en-US" sz="1100" kern="1200" dirty="0">
              <a:latin typeface="Arial" panose="020B0604020202020204" pitchFamily="34" charset="0"/>
              <a:cs typeface="Arial" panose="020B0604020202020204" pitchFamily="34" charset="0"/>
            </a:rPr>
            <a:t>for </a:t>
          </a:r>
        </a:p>
        <a:p>
          <a:pPr marL="0" lvl="0" indent="0" algn="ctr" defTabSz="488950">
            <a:lnSpc>
              <a:spcPct val="90000"/>
            </a:lnSpc>
            <a:spcBef>
              <a:spcPct val="0"/>
            </a:spcBef>
            <a:spcAft>
              <a:spcPct val="35000"/>
            </a:spcAft>
            <a:buNone/>
          </a:pPr>
          <a:r>
            <a:rPr lang="en-US" sz="1100" kern="1200" dirty="0">
              <a:latin typeface="Arial" panose="020B0604020202020204" pitchFamily="34" charset="0"/>
              <a:cs typeface="Arial" panose="020B0604020202020204" pitchFamily="34" charset="0"/>
            </a:rPr>
            <a:t>Recruitment, Retention &amp; Well-Being</a:t>
          </a:r>
        </a:p>
      </dsp:txBody>
      <dsp:txXfrm>
        <a:off x="4357645" y="3003811"/>
        <a:ext cx="1800308" cy="900154"/>
      </dsp:txXfrm>
    </dsp:sp>
    <dsp:sp modelId="{49508BF3-7BB0-4F4C-A649-2F9ACA6C7B0A}">
      <dsp:nvSpPr>
        <dsp:cNvPr id="0" name=""/>
        <dsp:cNvSpPr/>
      </dsp:nvSpPr>
      <dsp:spPr>
        <a:xfrm>
          <a:off x="6536019" y="3003811"/>
          <a:ext cx="1800308" cy="900154"/>
        </a:xfrm>
        <a:prstGeom prst="rect">
          <a:avLst/>
        </a:prstGeom>
        <a:solidFill>
          <a:srgbClr val="00B0F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Arial" panose="020B0604020202020204" pitchFamily="34" charset="0"/>
              <a:cs typeface="Arial" panose="020B0604020202020204" pitchFamily="34" charset="0"/>
            </a:rPr>
            <a:t>Brooke Shaddix </a:t>
          </a:r>
        </a:p>
        <a:p>
          <a:pPr marL="0" lvl="0" indent="0" algn="ctr" defTabSz="488950">
            <a:lnSpc>
              <a:spcPct val="90000"/>
            </a:lnSpc>
            <a:spcBef>
              <a:spcPct val="0"/>
            </a:spcBef>
            <a:spcAft>
              <a:spcPct val="35000"/>
            </a:spcAft>
            <a:buNone/>
          </a:pPr>
          <a:r>
            <a:rPr lang="en-US" sz="1100" kern="1200" dirty="0">
              <a:latin typeface="Arial" panose="020B0604020202020204" pitchFamily="34" charset="0"/>
              <a:cs typeface="Arial" panose="020B0604020202020204" pitchFamily="34" charset="0"/>
            </a:rPr>
            <a:t>Constituent Services Unit Director</a:t>
          </a:r>
        </a:p>
      </dsp:txBody>
      <dsp:txXfrm>
        <a:off x="6536019" y="3003811"/>
        <a:ext cx="1800308" cy="900154"/>
      </dsp:txXfrm>
    </dsp:sp>
    <dsp:sp modelId="{0D67360F-82A3-4964-94B6-5C103EB1DB69}">
      <dsp:nvSpPr>
        <dsp:cNvPr id="0" name=""/>
        <dsp:cNvSpPr/>
      </dsp:nvSpPr>
      <dsp:spPr>
        <a:xfrm>
          <a:off x="8714392" y="3003811"/>
          <a:ext cx="1800308" cy="900154"/>
        </a:xfrm>
        <a:prstGeom prst="rect">
          <a:avLst/>
        </a:prstGeom>
        <a:solidFill>
          <a:srgbClr val="00B0F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Arial" panose="020B0604020202020204" pitchFamily="34" charset="0"/>
              <a:cs typeface="Arial" panose="020B0604020202020204" pitchFamily="34" charset="0"/>
            </a:rPr>
            <a:t>Senior Director of Communications</a:t>
          </a:r>
        </a:p>
      </dsp:txBody>
      <dsp:txXfrm>
        <a:off x="8714392" y="3003811"/>
        <a:ext cx="1800308" cy="900154"/>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3408"/>
          </a:xfrm>
          <a:prstGeom prst="rect">
            <a:avLst/>
          </a:prstGeom>
        </p:spPr>
        <p:txBody>
          <a:bodyPr vert="horz" lIns="92492" tIns="46246" rIns="92492" bIns="46246" rtlCol="0"/>
          <a:lstStyle>
            <a:lvl1pPr algn="l">
              <a:defRPr sz="1200"/>
            </a:lvl1pPr>
          </a:lstStyle>
          <a:p>
            <a:endParaRPr lang="en-US"/>
          </a:p>
        </p:txBody>
      </p:sp>
      <p:sp>
        <p:nvSpPr>
          <p:cNvPr id="3" name="Date Placeholder 2"/>
          <p:cNvSpPr>
            <a:spLocks noGrp="1"/>
          </p:cNvSpPr>
          <p:nvPr>
            <p:ph type="dt" idx="1"/>
          </p:nvPr>
        </p:nvSpPr>
        <p:spPr>
          <a:xfrm>
            <a:off x="3936768" y="0"/>
            <a:ext cx="3011699" cy="463408"/>
          </a:xfrm>
          <a:prstGeom prst="rect">
            <a:avLst/>
          </a:prstGeom>
        </p:spPr>
        <p:txBody>
          <a:bodyPr vert="horz" lIns="92492" tIns="46246" rIns="92492" bIns="46246" rtlCol="0"/>
          <a:lstStyle>
            <a:lvl1pPr algn="r">
              <a:defRPr sz="1200"/>
            </a:lvl1pPr>
          </a:lstStyle>
          <a:p>
            <a:fld id="{097E9CE7-1D41-4A54-B231-3548EB9683F6}" type="datetimeFigureOut">
              <a:rPr lang="en-US" smtClean="0"/>
              <a:t>11/6/2019</a:t>
            </a:fld>
            <a:endParaRPr lang="en-US"/>
          </a:p>
        </p:txBody>
      </p:sp>
      <p:sp>
        <p:nvSpPr>
          <p:cNvPr id="4" name="Slide Image Placeholder 3"/>
          <p:cNvSpPr>
            <a:spLocks noGrp="1" noRot="1" noChangeAspect="1"/>
          </p:cNvSpPr>
          <p:nvPr>
            <p:ph type="sldImg" idx="2"/>
          </p:nvPr>
        </p:nvSpPr>
        <p:spPr>
          <a:xfrm>
            <a:off x="703263" y="1154113"/>
            <a:ext cx="5543550" cy="3117850"/>
          </a:xfrm>
          <a:prstGeom prst="rect">
            <a:avLst/>
          </a:prstGeom>
          <a:noFill/>
          <a:ln w="12700">
            <a:solidFill>
              <a:prstClr val="black"/>
            </a:solidFill>
          </a:ln>
        </p:spPr>
        <p:txBody>
          <a:bodyPr vert="horz" lIns="92492" tIns="46246" rIns="92492" bIns="46246" rtlCol="0" anchor="ctr"/>
          <a:lstStyle/>
          <a:p>
            <a:endParaRPr lang="en-US"/>
          </a:p>
        </p:txBody>
      </p:sp>
      <p:sp>
        <p:nvSpPr>
          <p:cNvPr id="5" name="Notes Placeholder 4"/>
          <p:cNvSpPr>
            <a:spLocks noGrp="1"/>
          </p:cNvSpPr>
          <p:nvPr>
            <p:ph type="body" sz="quarter" idx="3"/>
          </p:nvPr>
        </p:nvSpPr>
        <p:spPr>
          <a:xfrm>
            <a:off x="695008" y="4444861"/>
            <a:ext cx="5560060" cy="3636705"/>
          </a:xfrm>
          <a:prstGeom prst="rect">
            <a:avLst/>
          </a:prstGeom>
        </p:spPr>
        <p:txBody>
          <a:bodyPr vert="horz" lIns="92492" tIns="46246" rIns="92492" bIns="46246"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69"/>
            <a:ext cx="3011699" cy="463407"/>
          </a:xfrm>
          <a:prstGeom prst="rect">
            <a:avLst/>
          </a:prstGeom>
        </p:spPr>
        <p:txBody>
          <a:bodyPr vert="horz" lIns="92492" tIns="46246" rIns="92492" bIns="46246" rtlCol="0" anchor="b"/>
          <a:lstStyle>
            <a:lvl1pPr algn="l">
              <a:defRPr sz="1200"/>
            </a:lvl1pPr>
          </a:lstStyle>
          <a:p>
            <a:endParaRPr lang="en-US"/>
          </a:p>
        </p:txBody>
      </p:sp>
      <p:sp>
        <p:nvSpPr>
          <p:cNvPr id="7" name="Slide Number Placeholder 6"/>
          <p:cNvSpPr>
            <a:spLocks noGrp="1"/>
          </p:cNvSpPr>
          <p:nvPr>
            <p:ph type="sldNum" sz="quarter" idx="5"/>
          </p:nvPr>
        </p:nvSpPr>
        <p:spPr>
          <a:xfrm>
            <a:off x="3936768" y="8772669"/>
            <a:ext cx="3011699" cy="463407"/>
          </a:xfrm>
          <a:prstGeom prst="rect">
            <a:avLst/>
          </a:prstGeom>
        </p:spPr>
        <p:txBody>
          <a:bodyPr vert="horz" lIns="92492" tIns="46246" rIns="92492" bIns="46246" rtlCol="0" anchor="b"/>
          <a:lstStyle>
            <a:lvl1pPr algn="r">
              <a:defRPr sz="1200"/>
            </a:lvl1pPr>
          </a:lstStyle>
          <a:p>
            <a:fld id="{BF2E195D-D296-482F-97A0-E8B954272962}" type="slidenum">
              <a:rPr lang="en-US" smtClean="0"/>
              <a:t>‹#›</a:t>
            </a:fld>
            <a:endParaRPr lang="en-US"/>
          </a:p>
        </p:txBody>
      </p:sp>
    </p:spTree>
    <p:extLst>
      <p:ext uri="{BB962C8B-B14F-4D97-AF65-F5344CB8AC3E}">
        <p14:creationId xmlns:p14="http://schemas.microsoft.com/office/powerpoint/2010/main" val="23512881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defTabSz="924916">
              <a:defRPr/>
            </a:pPr>
            <a:fld id="{A0BC01F3-F991-485A-8650-C32CA8B2A927}" type="slidenum">
              <a:rPr lang="en-US">
                <a:solidFill>
                  <a:prstClr val="black"/>
                </a:solidFill>
                <a:latin typeface="Calibri" panose="020F0502020204030204"/>
              </a:rPr>
              <a:pPr defTabSz="924916">
                <a:defRPr/>
              </a:pPr>
              <a:t>1</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8638244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4" name="Google Shape;204;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0" name="Google Shape;210;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211" name="Google Shape;211;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24</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7" name="Google Shape;217;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3" name="Google Shape;223;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9" name="Google Shape;229;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5" name="Google Shape;235;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76200" algn="l" rtl="0">
              <a:spcBef>
                <a:spcPts val="0"/>
              </a:spcBef>
              <a:spcAft>
                <a:spcPts val="0"/>
              </a:spcAft>
              <a:buClr>
                <a:srgbClr val="7F7F7F"/>
              </a:buClr>
              <a:buSzPts val="1200"/>
              <a:buFont typeface="Avenir"/>
              <a:buChar char="-"/>
            </a:pPr>
            <a:r>
              <a:rPr lang="en-US" sz="1200">
                <a:solidFill>
                  <a:srgbClr val="7F7F7F"/>
                </a:solidFill>
                <a:latin typeface="Avenir"/>
                <a:ea typeface="Avenir"/>
                <a:cs typeface="Avenir"/>
                <a:sym typeface="Avenir"/>
              </a:rPr>
              <a:t>Research suggests that mothers with ACE may have a lower tolerance for their children’s displays of emotions and misbehavior, often experiencing higher level of parenting stress and frustration, resulting in use of harsher parenting practices.</a:t>
            </a:r>
            <a:br>
              <a:rPr lang="en-US" sz="1200">
                <a:solidFill>
                  <a:srgbClr val="7F7F7F"/>
                </a:solidFill>
                <a:latin typeface="Avenir"/>
                <a:ea typeface="Avenir"/>
                <a:cs typeface="Avenir"/>
                <a:sym typeface="Avenir"/>
              </a:rPr>
            </a:br>
            <a:endParaRPr sz="1200">
              <a:solidFill>
                <a:srgbClr val="7F7F7F"/>
              </a:solidFill>
              <a:latin typeface="Avenir"/>
              <a:ea typeface="Avenir"/>
              <a:cs typeface="Avenir"/>
              <a:sym typeface="Avenir"/>
            </a:endParaRPr>
          </a:p>
          <a:p>
            <a:pPr marL="0" lvl="0" indent="-76200" algn="l" rtl="0">
              <a:spcBef>
                <a:spcPts val="0"/>
              </a:spcBef>
              <a:spcAft>
                <a:spcPts val="0"/>
              </a:spcAft>
              <a:buClr>
                <a:srgbClr val="7F7F7F"/>
              </a:buClr>
              <a:buSzPts val="1200"/>
              <a:buFont typeface="Avenir"/>
              <a:buChar char="-"/>
            </a:pPr>
            <a:r>
              <a:rPr lang="en-US" sz="1200">
                <a:solidFill>
                  <a:srgbClr val="7F7F7F"/>
                </a:solidFill>
                <a:latin typeface="Avenir"/>
                <a:ea typeface="Avenir"/>
                <a:cs typeface="Avenir"/>
                <a:sym typeface="Avenir"/>
              </a:rPr>
              <a:t>The children of these mothers then internalize these harsh parenting behaviors as effective and eventually apply them with their own children (Bert, Guner, and Lanzi, 2009) – thus, creating intergenerational cycle of maltreatment.</a:t>
            </a:r>
            <a:endParaRPr/>
          </a:p>
        </p:txBody>
      </p:sp>
      <p:sp>
        <p:nvSpPr>
          <p:cNvPr id="236" name="Google Shape;236;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28</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6" name="Google Shape;246;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2" name="Google Shape;252;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8" name="Google Shape;258;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4" name="Google Shape;264;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defTabSz="924916">
              <a:defRPr/>
            </a:pPr>
            <a:fld id="{9CF8037D-CB2C-4299-9E2B-BDC0008FDD35}" type="slidenum">
              <a:rPr lang="en-US">
                <a:solidFill>
                  <a:prstClr val="black"/>
                </a:solidFill>
                <a:latin typeface="Calibri" panose="020F0502020204030204"/>
              </a:rPr>
              <a:pPr defTabSz="924916">
                <a:defRPr/>
              </a:pPr>
              <a:t>2</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36251245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p1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0" name="Google Shape;270;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6" name="Google Shape;276;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200" b="0" i="0">
                <a:solidFill>
                  <a:schemeClr val="dk1"/>
                </a:solidFill>
                <a:latin typeface="Calibri"/>
                <a:ea typeface="Calibri"/>
                <a:cs typeface="Calibri"/>
                <a:sym typeface="Calibri"/>
              </a:rPr>
              <a:t>The S.T.E.P. model is a mother/child trauma focused reunification and out of home placement prevention plan for families at risk or those already in foster care system. The biopsychosocial approach model is based on the author’s educational background, clinical experience, and a theoretical foundation drawn from a vast amount of recent research studies on psychological resilience and post-traumatic growth in trauma victims, published in peer reviewed journals of American Psychological Association.</a:t>
            </a:r>
            <a:endParaRPr/>
          </a:p>
          <a:p>
            <a:pPr marL="0" lvl="0" indent="0" algn="l" rtl="0">
              <a:spcBef>
                <a:spcPts val="0"/>
              </a:spcBef>
              <a:spcAft>
                <a:spcPts val="0"/>
              </a:spcAft>
              <a:buNone/>
            </a:pPr>
            <a:endParaRPr sz="1200" b="0" i="0">
              <a:solidFill>
                <a:schemeClr val="dk1"/>
              </a:solidFill>
              <a:latin typeface="Calibri"/>
              <a:ea typeface="Calibri"/>
              <a:cs typeface="Calibri"/>
              <a:sym typeface="Calibri"/>
            </a:endParaRPr>
          </a:p>
          <a:p>
            <a:pPr marL="0" lvl="0" indent="0" algn="l" rtl="0">
              <a:spcBef>
                <a:spcPts val="0"/>
              </a:spcBef>
              <a:spcAft>
                <a:spcPts val="0"/>
              </a:spcAft>
              <a:buNone/>
            </a:pPr>
            <a:r>
              <a:rPr lang="en-US" sz="1200" b="0" i="0">
                <a:solidFill>
                  <a:schemeClr val="dk1"/>
                </a:solidFill>
                <a:latin typeface="Calibri"/>
                <a:ea typeface="Calibri"/>
                <a:cs typeface="Calibri"/>
                <a:sym typeface="Calibri"/>
              </a:rPr>
              <a:t>The S.T.E.P. model consists of four key components:</a:t>
            </a:r>
            <a:endParaRPr/>
          </a:p>
          <a:p>
            <a:pPr marL="0" lvl="0" indent="0" algn="l" rtl="0">
              <a:spcBef>
                <a:spcPts val="0"/>
              </a:spcBef>
              <a:spcAft>
                <a:spcPts val="0"/>
              </a:spcAft>
              <a:buNone/>
            </a:pPr>
            <a:r>
              <a:rPr lang="en-US" sz="1200" b="1" i="0">
                <a:solidFill>
                  <a:schemeClr val="dk1"/>
                </a:solidFill>
                <a:latin typeface="Calibri"/>
                <a:ea typeface="Calibri"/>
                <a:cs typeface="Calibri"/>
                <a:sym typeface="Calibri"/>
              </a:rPr>
              <a:t>S</a:t>
            </a:r>
            <a:r>
              <a:rPr lang="en-US" sz="1200" b="0" i="0">
                <a:solidFill>
                  <a:schemeClr val="dk1"/>
                </a:solidFill>
                <a:latin typeface="Calibri"/>
                <a:ea typeface="Calibri"/>
                <a:cs typeface="Calibri"/>
                <a:sym typeface="Calibri"/>
              </a:rPr>
              <a:t> – Social and Instrumental Support</a:t>
            </a:r>
            <a:endParaRPr/>
          </a:p>
          <a:p>
            <a:pPr marL="0" lvl="0" indent="0" algn="l" rtl="0">
              <a:spcBef>
                <a:spcPts val="0"/>
              </a:spcBef>
              <a:spcAft>
                <a:spcPts val="0"/>
              </a:spcAft>
              <a:buNone/>
            </a:pPr>
            <a:r>
              <a:rPr lang="en-US" sz="1200" b="1" i="0">
                <a:solidFill>
                  <a:schemeClr val="dk1"/>
                </a:solidFill>
                <a:latin typeface="Calibri"/>
                <a:ea typeface="Calibri"/>
                <a:cs typeface="Calibri"/>
                <a:sym typeface="Calibri"/>
              </a:rPr>
              <a:t>T</a:t>
            </a:r>
            <a:r>
              <a:rPr lang="en-US" sz="1200" b="0" i="0">
                <a:solidFill>
                  <a:schemeClr val="dk1"/>
                </a:solidFill>
                <a:latin typeface="Calibri"/>
                <a:ea typeface="Calibri"/>
                <a:cs typeface="Calibri"/>
                <a:sym typeface="Calibri"/>
              </a:rPr>
              <a:t> – Trauma-Focused Therapies and Assessment</a:t>
            </a:r>
            <a:endParaRPr/>
          </a:p>
          <a:p>
            <a:pPr marL="0" lvl="0" indent="0" algn="l" rtl="0">
              <a:spcBef>
                <a:spcPts val="0"/>
              </a:spcBef>
              <a:spcAft>
                <a:spcPts val="0"/>
              </a:spcAft>
              <a:buNone/>
            </a:pPr>
            <a:r>
              <a:rPr lang="en-US" sz="1200" b="1" i="0">
                <a:solidFill>
                  <a:schemeClr val="dk1"/>
                </a:solidFill>
                <a:latin typeface="Calibri"/>
                <a:ea typeface="Calibri"/>
                <a:cs typeface="Calibri"/>
                <a:sym typeface="Calibri"/>
              </a:rPr>
              <a:t>E</a:t>
            </a:r>
            <a:r>
              <a:rPr lang="en-US" sz="1200" b="0" i="0">
                <a:solidFill>
                  <a:schemeClr val="dk1"/>
                </a:solidFill>
                <a:latin typeface="Calibri"/>
                <a:ea typeface="Calibri"/>
                <a:cs typeface="Calibri"/>
                <a:sym typeface="Calibri"/>
              </a:rPr>
              <a:t> – Education</a:t>
            </a:r>
            <a:endParaRPr/>
          </a:p>
          <a:p>
            <a:pPr marL="0" lvl="0" indent="0" algn="l" rtl="0">
              <a:spcBef>
                <a:spcPts val="0"/>
              </a:spcBef>
              <a:spcAft>
                <a:spcPts val="0"/>
              </a:spcAft>
              <a:buNone/>
            </a:pPr>
            <a:r>
              <a:rPr lang="en-US" sz="1200" b="1" i="0">
                <a:solidFill>
                  <a:schemeClr val="dk1"/>
                </a:solidFill>
                <a:latin typeface="Calibri"/>
                <a:ea typeface="Calibri"/>
                <a:cs typeface="Calibri"/>
                <a:sym typeface="Calibri"/>
              </a:rPr>
              <a:t>P</a:t>
            </a:r>
            <a:r>
              <a:rPr lang="en-US" sz="1200" b="0" i="0">
                <a:solidFill>
                  <a:schemeClr val="dk1"/>
                </a:solidFill>
                <a:latin typeface="Calibri"/>
                <a:ea typeface="Calibri"/>
                <a:cs typeface="Calibri"/>
                <a:sym typeface="Calibri"/>
              </a:rPr>
              <a:t> – Participatory Arts</a:t>
            </a:r>
            <a:endParaRPr/>
          </a:p>
          <a:p>
            <a:pPr marL="0" lvl="0" indent="0" algn="l" rtl="0">
              <a:spcBef>
                <a:spcPts val="0"/>
              </a:spcBef>
              <a:spcAft>
                <a:spcPts val="0"/>
              </a:spcAft>
              <a:buNone/>
            </a:pPr>
            <a:r>
              <a:rPr lang="en-US" sz="1200" b="1" i="0">
                <a:solidFill>
                  <a:schemeClr val="dk1"/>
                </a:solidFill>
                <a:latin typeface="Calibri"/>
                <a:ea typeface="Calibri"/>
                <a:cs typeface="Calibri"/>
                <a:sym typeface="Calibri"/>
              </a:rPr>
              <a:t> </a:t>
            </a:r>
            <a:endParaRPr sz="1200" b="0" i="0">
              <a:solidFill>
                <a:schemeClr val="dk1"/>
              </a:solidFill>
              <a:latin typeface="Calibri"/>
              <a:ea typeface="Calibri"/>
              <a:cs typeface="Calibri"/>
              <a:sym typeface="Calibri"/>
            </a:endParaRPr>
          </a:p>
          <a:p>
            <a:pPr marL="0" lvl="0" indent="0" algn="l" rtl="0">
              <a:spcBef>
                <a:spcPts val="0"/>
              </a:spcBef>
              <a:spcAft>
                <a:spcPts val="0"/>
              </a:spcAft>
              <a:buNone/>
            </a:pPr>
            <a:r>
              <a:rPr lang="en-US" sz="1200" b="1" i="0">
                <a:solidFill>
                  <a:schemeClr val="dk1"/>
                </a:solidFill>
                <a:latin typeface="Calibri"/>
                <a:ea typeface="Calibri"/>
                <a:cs typeface="Calibri"/>
                <a:sym typeface="Calibri"/>
              </a:rPr>
              <a:t>Objective</a:t>
            </a:r>
            <a:r>
              <a:rPr lang="en-US" sz="1200" b="0" i="0">
                <a:solidFill>
                  <a:schemeClr val="dk1"/>
                </a:solidFill>
                <a:latin typeface="Calibri"/>
                <a:ea typeface="Calibri"/>
                <a:cs typeface="Calibri"/>
                <a:sym typeface="Calibri"/>
              </a:rPr>
              <a:t>: Permanent reunification, breaking the cycle of intergenerational maltreatment, creating a training platform for trauma professionals and child welfare workers.</a:t>
            </a:r>
            <a:endParaRPr/>
          </a:p>
        </p:txBody>
      </p:sp>
      <p:sp>
        <p:nvSpPr>
          <p:cNvPr id="277" name="Google Shape;277;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34</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p1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3" name="Google Shape;283;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9" name="Google Shape;289;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solidFill>
                  <a:srgbClr val="7F7F7F"/>
                </a:solidFill>
                <a:latin typeface="Avenir"/>
                <a:ea typeface="Avenir"/>
                <a:cs typeface="Avenir"/>
                <a:sym typeface="Avenir"/>
              </a:rPr>
              <a:t>STACY- someone knows I exist. What are you scared? </a:t>
            </a:r>
            <a:endParaRPr>
              <a:solidFill>
                <a:srgbClr val="7F7F7F"/>
              </a:solidFill>
              <a:latin typeface="Avenir"/>
              <a:ea typeface="Avenir"/>
              <a:cs typeface="Avenir"/>
              <a:sym typeface="Avenir"/>
            </a:endParaRPr>
          </a:p>
          <a:p>
            <a:pPr marL="0" lvl="0" indent="0" algn="l" rtl="0">
              <a:spcBef>
                <a:spcPts val="0"/>
              </a:spcBef>
              <a:spcAft>
                <a:spcPts val="0"/>
              </a:spcAft>
              <a:buNone/>
            </a:pPr>
            <a:endParaRPr>
              <a:solidFill>
                <a:srgbClr val="7F7F7F"/>
              </a:solidFill>
              <a:latin typeface="Avenir"/>
              <a:ea typeface="Avenir"/>
              <a:cs typeface="Avenir"/>
              <a:sym typeface="Avenir"/>
            </a:endParaRPr>
          </a:p>
          <a:p>
            <a:pPr marL="0" lvl="0" indent="0" algn="l" rtl="0">
              <a:spcBef>
                <a:spcPts val="0"/>
              </a:spcBef>
              <a:spcAft>
                <a:spcPts val="0"/>
              </a:spcAft>
              <a:buNone/>
            </a:pPr>
            <a:r>
              <a:rPr lang="en-US">
                <a:solidFill>
                  <a:srgbClr val="7F7F7F"/>
                </a:solidFill>
                <a:latin typeface="Avenir"/>
                <a:ea typeface="Avenir"/>
                <a:cs typeface="Avenir"/>
                <a:sym typeface="Avenir"/>
              </a:rPr>
              <a:t> </a:t>
            </a:r>
            <a:r>
              <a:rPr lang="en-US" sz="1200">
                <a:solidFill>
                  <a:srgbClr val="7F7F7F"/>
                </a:solidFill>
                <a:latin typeface="Avenir"/>
                <a:ea typeface="Avenir"/>
                <a:cs typeface="Avenir"/>
                <a:sym typeface="Avenir"/>
              </a:rPr>
              <a:t>Existing research shows that the supportive influence of other people encourages and increases deliberate processing and incorporating of trauma into the life schema of a trauma victim.</a:t>
            </a:r>
            <a:endParaRPr/>
          </a:p>
        </p:txBody>
      </p:sp>
      <p:sp>
        <p:nvSpPr>
          <p:cNvPr id="290" name="Google Shape;290;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36</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p1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CELESTE</a:t>
            </a:r>
            <a:endParaRPr/>
          </a:p>
        </p:txBody>
      </p:sp>
      <p:sp>
        <p:nvSpPr>
          <p:cNvPr id="296" name="Google Shape;296;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p1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RON BLUE - Financial Workshop</a:t>
            </a:r>
            <a:endParaRPr/>
          </a:p>
          <a:p>
            <a:pPr marL="0" lvl="0" indent="0" algn="l" rtl="0">
              <a:spcBef>
                <a:spcPts val="0"/>
              </a:spcBef>
              <a:spcAft>
                <a:spcPts val="0"/>
              </a:spcAft>
              <a:buNone/>
            </a:pPr>
            <a:r>
              <a:rPr lang="en-US"/>
              <a:t>FAITH - cognitive disabilities</a:t>
            </a:r>
            <a:endParaRPr/>
          </a:p>
          <a:p>
            <a:pPr marL="0" lvl="0" indent="0" algn="l" rtl="0">
              <a:spcBef>
                <a:spcPts val="0"/>
              </a:spcBef>
              <a:spcAft>
                <a:spcPts val="0"/>
              </a:spcAft>
              <a:buNone/>
            </a:pPr>
            <a:r>
              <a:rPr lang="en-US"/>
              <a:t>LETOSHA - Goal Setting</a:t>
            </a:r>
            <a:endParaRPr/>
          </a:p>
        </p:txBody>
      </p:sp>
      <p:sp>
        <p:nvSpPr>
          <p:cNvPr id="302" name="Google Shape;302;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Google Shape;307;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8" name="Google Shape;308;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CELESTE - Yellow Belt. Laughter for the first time in a long time. </a:t>
            </a:r>
            <a:endParaRPr/>
          </a:p>
          <a:p>
            <a:pPr marL="0" lvl="0" indent="0" algn="l" rtl="0">
              <a:spcBef>
                <a:spcPts val="0"/>
              </a:spcBef>
              <a:spcAft>
                <a:spcPts val="0"/>
              </a:spcAft>
              <a:buNone/>
            </a:pPr>
            <a:endParaRPr/>
          </a:p>
          <a:p>
            <a:pPr marL="0" lvl="0" indent="0" algn="l" rtl="0">
              <a:spcBef>
                <a:spcPts val="0"/>
              </a:spcBef>
              <a:spcAft>
                <a:spcPts val="0"/>
              </a:spcAft>
              <a:buNone/>
            </a:pPr>
            <a:r>
              <a:rPr lang="en-US"/>
              <a:t>We now know that the vagus nerve is bidirectional, which means that at the same time the brain sends messages to the body, the body can also send messages to the brain. Research shows that participation in physical arts like yoga, martial arts, and dance can enhance psychological resilience and posttraumatic growth by resetting the body to a calm, mindful state. </a:t>
            </a:r>
            <a:endParaRPr/>
          </a:p>
        </p:txBody>
      </p:sp>
      <p:sp>
        <p:nvSpPr>
          <p:cNvPr id="309" name="Google Shape;309;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39</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g70a650b110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5" name="Google Shape;315;g70a650b110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6" name="Google Shape;316;g70a650b110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40</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p2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2" name="Google Shape;322;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8" name="Google Shape;328;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defTabSz="924916">
              <a:defRPr/>
            </a:pPr>
            <a:fld id="{9CF8037D-CB2C-4299-9E2B-BDC0008FDD35}" type="slidenum">
              <a:rPr lang="en-US">
                <a:solidFill>
                  <a:prstClr val="black"/>
                </a:solidFill>
                <a:latin typeface="Calibri" panose="020F0502020204030204"/>
              </a:rPr>
              <a:pPr defTabSz="924916">
                <a:defRPr/>
              </a:pPr>
              <a:t>4</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420569485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g70a650b110_0_1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7" name="Google Shape;337;g70a650b110_0_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p2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3" name="Google Shape;343;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7"/>
        <p:cNvGrpSpPr/>
        <p:nvPr/>
      </p:nvGrpSpPr>
      <p:grpSpPr>
        <a:xfrm>
          <a:off x="0" y="0"/>
          <a:ext cx="0" cy="0"/>
          <a:chOff x="0" y="0"/>
          <a:chExt cx="0" cy="0"/>
        </a:xfrm>
      </p:grpSpPr>
      <p:sp>
        <p:nvSpPr>
          <p:cNvPr id="348" name="Google Shape;348;p2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I am proud of DFCS referrals. Means I can sell a product and meet standards. Most proud of peer referrals because it means we value our families.</a:t>
            </a:r>
            <a:endParaRPr/>
          </a:p>
        </p:txBody>
      </p:sp>
      <p:sp>
        <p:nvSpPr>
          <p:cNvPr id="349" name="Google Shape;349;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p2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5" name="Google Shape;355;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9"/>
        <p:cNvGrpSpPr/>
        <p:nvPr/>
      </p:nvGrpSpPr>
      <p:grpSpPr>
        <a:xfrm>
          <a:off x="0" y="0"/>
          <a:ext cx="0" cy="0"/>
          <a:chOff x="0" y="0"/>
          <a:chExt cx="0" cy="0"/>
        </a:xfrm>
      </p:grpSpPr>
      <p:sp>
        <p:nvSpPr>
          <p:cNvPr id="360" name="Google Shape;360;p2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1" name="Google Shape;361;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g70a650b110_0_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7" name="Google Shape;367;g70a650b110_0_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8" name="Google Shape;368;g70a650b110_0_6: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48</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2"/>
        <p:cNvGrpSpPr/>
        <p:nvPr/>
      </p:nvGrpSpPr>
      <p:grpSpPr>
        <a:xfrm>
          <a:off x="0" y="0"/>
          <a:ext cx="0" cy="0"/>
          <a:chOff x="0" y="0"/>
          <a:chExt cx="0" cy="0"/>
        </a:xfrm>
      </p:grpSpPr>
      <p:sp>
        <p:nvSpPr>
          <p:cNvPr id="373" name="Google Shape;373;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4" name="Google Shape;374;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Slide for questions etc. </a:t>
            </a:r>
            <a:endParaRPr/>
          </a:p>
        </p:txBody>
      </p:sp>
      <p:sp>
        <p:nvSpPr>
          <p:cNvPr id="375" name="Google Shape;375;p2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49</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0BC01F3-F991-485A-8650-C32CA8B2A927}" type="slidenum">
              <a:rPr lang="en-US" smtClean="0"/>
              <a:t>54</a:t>
            </a:fld>
            <a:endParaRPr lang="en-US" dirty="0"/>
          </a:p>
        </p:txBody>
      </p:sp>
    </p:spTree>
    <p:extLst>
      <p:ext uri="{BB962C8B-B14F-4D97-AF65-F5344CB8AC3E}">
        <p14:creationId xmlns:p14="http://schemas.microsoft.com/office/powerpoint/2010/main" val="28801018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defTabSz="924916">
              <a:defRPr/>
            </a:pPr>
            <a:fld id="{9CF8037D-CB2C-4299-9E2B-BDC0008FDD35}" type="slidenum">
              <a:rPr lang="en-US">
                <a:solidFill>
                  <a:prstClr val="black"/>
                </a:solidFill>
                <a:latin typeface="Calibri" panose="020F0502020204030204"/>
              </a:rPr>
              <a:pPr defTabSz="924916">
                <a:defRPr/>
              </a:pPr>
              <a:t>5</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29692723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defTabSz="924916">
              <a:defRPr/>
            </a:pPr>
            <a:fld id="{9CF8037D-CB2C-4299-9E2B-BDC0008FDD35}" type="slidenum">
              <a:rPr lang="en-US">
                <a:solidFill>
                  <a:prstClr val="black"/>
                </a:solidFill>
                <a:latin typeface="Calibri" panose="020F0502020204030204"/>
              </a:rPr>
              <a:pPr defTabSz="924916">
                <a:defRPr/>
              </a:pPr>
              <a:t>6</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26608963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92D8483-B31E-46F0-9E97-C9ADDDD26380}" type="slidenum">
              <a:rPr lang="en-US" smtClean="0"/>
              <a:t>17</a:t>
            </a:fld>
            <a:endParaRPr lang="en-US"/>
          </a:p>
        </p:txBody>
      </p:sp>
    </p:spTree>
    <p:extLst>
      <p:ext uri="{BB962C8B-B14F-4D97-AF65-F5344CB8AC3E}">
        <p14:creationId xmlns:p14="http://schemas.microsoft.com/office/powerpoint/2010/main" val="994556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defTabSz="924916">
              <a:defRPr/>
            </a:pPr>
            <a:fld id="{9CF8037D-CB2C-4299-9E2B-BDC0008FDD35}" type="slidenum">
              <a:rPr lang="en-US">
                <a:solidFill>
                  <a:prstClr val="black"/>
                </a:solidFill>
                <a:latin typeface="Calibri" panose="020F0502020204030204"/>
              </a:rPr>
              <a:pPr defTabSz="924916">
                <a:defRPr/>
              </a:pPr>
              <a:t>20</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7062242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0" name="Google Shape;190;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1" name="Google Shape;191;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21</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7" name="Google Shape;197;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8" name="Google Shape;198;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22</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E553E2-1135-4C0D-94CD-A836DAD76E6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7A58128-6410-4366-8C86-324A55760B9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7447725-B9D7-41EE-A56A-3D5AAF274AF1}"/>
              </a:ext>
            </a:extLst>
          </p:cNvPr>
          <p:cNvSpPr>
            <a:spLocks noGrp="1"/>
          </p:cNvSpPr>
          <p:nvPr>
            <p:ph type="dt" sz="half" idx="10"/>
          </p:nvPr>
        </p:nvSpPr>
        <p:spPr/>
        <p:txBody>
          <a:bodyPr/>
          <a:lstStyle/>
          <a:p>
            <a:fld id="{1699495A-AC86-4DA0-9B95-04CF73B2BD92}" type="datetimeFigureOut">
              <a:rPr lang="en-US" smtClean="0"/>
              <a:t>11/6/2019</a:t>
            </a:fld>
            <a:endParaRPr lang="en-US" dirty="0"/>
          </a:p>
        </p:txBody>
      </p:sp>
      <p:sp>
        <p:nvSpPr>
          <p:cNvPr id="5" name="Footer Placeholder 4">
            <a:extLst>
              <a:ext uri="{FF2B5EF4-FFF2-40B4-BE49-F238E27FC236}">
                <a16:creationId xmlns:a16="http://schemas.microsoft.com/office/drawing/2014/main" id="{940771C7-3870-4D8F-B8F3-284AB7A36DC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68143034-AA29-40B8-BC22-92459D07E9AC}"/>
              </a:ext>
            </a:extLst>
          </p:cNvPr>
          <p:cNvSpPr>
            <a:spLocks noGrp="1"/>
          </p:cNvSpPr>
          <p:nvPr>
            <p:ph type="sldNum" sz="quarter" idx="12"/>
          </p:nvPr>
        </p:nvSpPr>
        <p:spPr/>
        <p:txBody>
          <a:bodyPr/>
          <a:lstStyle/>
          <a:p>
            <a:fld id="{45362D63-6DE2-46E9-AE75-952879E173AD}" type="slidenum">
              <a:rPr lang="en-US" smtClean="0"/>
              <a:t>‹#›</a:t>
            </a:fld>
            <a:endParaRPr lang="en-US" dirty="0"/>
          </a:p>
        </p:txBody>
      </p:sp>
    </p:spTree>
    <p:extLst>
      <p:ext uri="{BB962C8B-B14F-4D97-AF65-F5344CB8AC3E}">
        <p14:creationId xmlns:p14="http://schemas.microsoft.com/office/powerpoint/2010/main" val="30972465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57AE71-C04E-4355-947D-16C20091134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646C3E6-550E-463E-A105-CABA77786F03}"/>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58CF205-065E-4906-888D-4E0B4C3682E2}"/>
              </a:ext>
            </a:extLst>
          </p:cNvPr>
          <p:cNvSpPr>
            <a:spLocks noGrp="1"/>
          </p:cNvSpPr>
          <p:nvPr>
            <p:ph type="dt" sz="half" idx="10"/>
          </p:nvPr>
        </p:nvSpPr>
        <p:spPr/>
        <p:txBody>
          <a:bodyPr/>
          <a:lstStyle/>
          <a:p>
            <a:fld id="{1699495A-AC86-4DA0-9B95-04CF73B2BD92}" type="datetimeFigureOut">
              <a:rPr lang="en-US" smtClean="0"/>
              <a:t>11/6/2019</a:t>
            </a:fld>
            <a:endParaRPr lang="en-US" dirty="0"/>
          </a:p>
        </p:txBody>
      </p:sp>
      <p:sp>
        <p:nvSpPr>
          <p:cNvPr id="5" name="Footer Placeholder 4">
            <a:extLst>
              <a:ext uri="{FF2B5EF4-FFF2-40B4-BE49-F238E27FC236}">
                <a16:creationId xmlns:a16="http://schemas.microsoft.com/office/drawing/2014/main" id="{DFA97897-A9D0-4E91-8B90-FC77D7B1C054}"/>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B056C38-3768-4107-8C94-AD85611E85F2}"/>
              </a:ext>
            </a:extLst>
          </p:cNvPr>
          <p:cNvSpPr>
            <a:spLocks noGrp="1"/>
          </p:cNvSpPr>
          <p:nvPr>
            <p:ph type="sldNum" sz="quarter" idx="12"/>
          </p:nvPr>
        </p:nvSpPr>
        <p:spPr/>
        <p:txBody>
          <a:bodyPr/>
          <a:lstStyle/>
          <a:p>
            <a:fld id="{45362D63-6DE2-46E9-AE75-952879E173AD}" type="slidenum">
              <a:rPr lang="en-US" smtClean="0"/>
              <a:t>‹#›</a:t>
            </a:fld>
            <a:endParaRPr lang="en-US" dirty="0"/>
          </a:p>
        </p:txBody>
      </p:sp>
    </p:spTree>
    <p:extLst>
      <p:ext uri="{BB962C8B-B14F-4D97-AF65-F5344CB8AC3E}">
        <p14:creationId xmlns:p14="http://schemas.microsoft.com/office/powerpoint/2010/main" val="10535685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66B2F70-8944-44D5-8689-3645FEA9E91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2DC8CA6-EB42-4EF0-8BB7-3D53C6A4CAEF}"/>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6225DA3-4B05-45C6-9968-E40610028CFF}"/>
              </a:ext>
            </a:extLst>
          </p:cNvPr>
          <p:cNvSpPr>
            <a:spLocks noGrp="1"/>
          </p:cNvSpPr>
          <p:nvPr>
            <p:ph type="dt" sz="half" idx="10"/>
          </p:nvPr>
        </p:nvSpPr>
        <p:spPr/>
        <p:txBody>
          <a:bodyPr/>
          <a:lstStyle/>
          <a:p>
            <a:fld id="{1699495A-AC86-4DA0-9B95-04CF73B2BD92}" type="datetimeFigureOut">
              <a:rPr lang="en-US" smtClean="0"/>
              <a:t>11/6/2019</a:t>
            </a:fld>
            <a:endParaRPr lang="en-US" dirty="0"/>
          </a:p>
        </p:txBody>
      </p:sp>
      <p:sp>
        <p:nvSpPr>
          <p:cNvPr id="5" name="Footer Placeholder 4">
            <a:extLst>
              <a:ext uri="{FF2B5EF4-FFF2-40B4-BE49-F238E27FC236}">
                <a16:creationId xmlns:a16="http://schemas.microsoft.com/office/drawing/2014/main" id="{5E2898B0-54A1-4AB7-9B64-5E2A6584083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8DF421EF-2076-4233-83EB-2501D8C29335}"/>
              </a:ext>
            </a:extLst>
          </p:cNvPr>
          <p:cNvSpPr>
            <a:spLocks noGrp="1"/>
          </p:cNvSpPr>
          <p:nvPr>
            <p:ph type="sldNum" sz="quarter" idx="12"/>
          </p:nvPr>
        </p:nvSpPr>
        <p:spPr/>
        <p:txBody>
          <a:bodyPr/>
          <a:lstStyle/>
          <a:p>
            <a:fld id="{45362D63-6DE2-46E9-AE75-952879E173AD}" type="slidenum">
              <a:rPr lang="en-US" smtClean="0"/>
              <a:t>‹#›</a:t>
            </a:fld>
            <a:endParaRPr lang="en-US" dirty="0"/>
          </a:p>
        </p:txBody>
      </p:sp>
    </p:spTree>
    <p:extLst>
      <p:ext uri="{BB962C8B-B14F-4D97-AF65-F5344CB8AC3E}">
        <p14:creationId xmlns:p14="http://schemas.microsoft.com/office/powerpoint/2010/main" val="16212021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5134038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p:cSld name="1_Title Slide">
    <p:bg>
      <p:bgPr>
        <a:solidFill>
          <a:srgbClr val="3C5C78"/>
        </a:solidFill>
        <a:effectLst/>
      </p:bgPr>
    </p:bg>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580430" y="4165860"/>
            <a:ext cx="781521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lt1"/>
              </a:buClr>
              <a:buSzPts val="6000"/>
              <a:buFont typeface="Avenir"/>
              <a:buNone/>
              <a:defRPr sz="60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2"/>
          <p:cNvSpPr txBox="1">
            <a:spLocks noGrp="1"/>
          </p:cNvSpPr>
          <p:nvPr>
            <p:ph type="body" idx="1"/>
          </p:nvPr>
        </p:nvSpPr>
        <p:spPr>
          <a:xfrm>
            <a:off x="574750" y="5505278"/>
            <a:ext cx="7820890" cy="979487"/>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2000"/>
              <a:buNone/>
              <a:defRPr sz="20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 name="Google Shape;18;p2"/>
          <p:cNvSpPr/>
          <p:nvPr/>
        </p:nvSpPr>
        <p:spPr>
          <a:xfrm rot="-5400000">
            <a:off x="-1010478" y="1010478"/>
            <a:ext cx="2286000" cy="265043"/>
          </a:xfrm>
          <a:prstGeom prst="rect">
            <a:avLst/>
          </a:prstGeom>
          <a:solidFill>
            <a:srgbClr val="8AA29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9" name="Google Shape;19;p2"/>
          <p:cNvSpPr/>
          <p:nvPr/>
        </p:nvSpPr>
        <p:spPr>
          <a:xfrm rot="-5400000">
            <a:off x="-1010477" y="3297172"/>
            <a:ext cx="2286000" cy="265043"/>
          </a:xfrm>
          <a:prstGeom prst="rect">
            <a:avLst/>
          </a:prstGeom>
          <a:solidFill>
            <a:srgbClr val="EAC4B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0" name="Google Shape;20;p2"/>
          <p:cNvSpPr/>
          <p:nvPr/>
        </p:nvSpPr>
        <p:spPr>
          <a:xfrm rot="-5400000">
            <a:off x="-1010477" y="5582481"/>
            <a:ext cx="2286000" cy="265043"/>
          </a:xfrm>
          <a:prstGeom prst="rect">
            <a:avLst/>
          </a:prstGeom>
          <a:solidFill>
            <a:srgbClr val="D7A95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1" name="Google Shape;21;p2"/>
          <p:cNvPicPr preferRelativeResize="0"/>
          <p:nvPr/>
        </p:nvPicPr>
        <p:blipFill rotWithShape="1">
          <a:blip r:embed="rId2">
            <a:alphaModFix/>
          </a:blip>
          <a:srcRect/>
          <a:stretch/>
        </p:blipFill>
        <p:spPr>
          <a:xfrm>
            <a:off x="265044" y="13854"/>
            <a:ext cx="4285256" cy="2678285"/>
          </a:xfrm>
          <a:prstGeom prst="rect">
            <a:avLst/>
          </a:prstGeom>
          <a:noFill/>
          <a:ln>
            <a:noFill/>
          </a:ln>
        </p:spPr>
      </p:pic>
    </p:spTree>
    <p:extLst>
      <p:ext uri="{BB962C8B-B14F-4D97-AF65-F5344CB8AC3E}">
        <p14:creationId xmlns:p14="http://schemas.microsoft.com/office/powerpoint/2010/main" val="26180149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Conclusion Slide">
  <p:cSld name="Conclusion Slide">
    <p:bg>
      <p:bgPr>
        <a:solidFill>
          <a:srgbClr val="3C5C78"/>
        </a:solidFill>
        <a:effectLst/>
      </p:bgPr>
    </p:bg>
    <p:spTree>
      <p:nvGrpSpPr>
        <p:cNvPr id="1" name="Shape 58"/>
        <p:cNvGrpSpPr/>
        <p:nvPr/>
      </p:nvGrpSpPr>
      <p:grpSpPr>
        <a:xfrm>
          <a:off x="0" y="0"/>
          <a:ext cx="0" cy="0"/>
          <a:chOff x="0" y="0"/>
          <a:chExt cx="0" cy="0"/>
        </a:xfrm>
      </p:grpSpPr>
      <p:sp>
        <p:nvSpPr>
          <p:cNvPr id="59" name="Google Shape;59;p6"/>
          <p:cNvSpPr txBox="1"/>
          <p:nvPr/>
        </p:nvSpPr>
        <p:spPr>
          <a:xfrm>
            <a:off x="517001" y="5738231"/>
            <a:ext cx="11157994" cy="52322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800" b="0" i="1">
                <a:solidFill>
                  <a:schemeClr val="lt1"/>
                </a:solidFill>
                <a:latin typeface="Arial"/>
                <a:ea typeface="Arial"/>
                <a:cs typeface="Arial"/>
                <a:sym typeface="Arial"/>
              </a:rPr>
              <a:t>Advocating For Healthy Families, One Mom at a Time. </a:t>
            </a:r>
            <a:endParaRPr/>
          </a:p>
        </p:txBody>
      </p:sp>
      <p:sp>
        <p:nvSpPr>
          <p:cNvPr id="60" name="Google Shape;60;p6"/>
          <p:cNvSpPr/>
          <p:nvPr/>
        </p:nvSpPr>
        <p:spPr>
          <a:xfrm rot="-5400000">
            <a:off x="-1010478" y="1010477"/>
            <a:ext cx="2286000" cy="265043"/>
          </a:xfrm>
          <a:prstGeom prst="rect">
            <a:avLst/>
          </a:prstGeom>
          <a:solidFill>
            <a:srgbClr val="8AA29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1" name="Google Shape;61;p6"/>
          <p:cNvSpPr/>
          <p:nvPr/>
        </p:nvSpPr>
        <p:spPr>
          <a:xfrm rot="-5400000">
            <a:off x="-1010477" y="3296481"/>
            <a:ext cx="2286000" cy="265043"/>
          </a:xfrm>
          <a:prstGeom prst="rect">
            <a:avLst/>
          </a:prstGeom>
          <a:solidFill>
            <a:srgbClr val="EAC4B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2" name="Google Shape;62;p6"/>
          <p:cNvSpPr/>
          <p:nvPr/>
        </p:nvSpPr>
        <p:spPr>
          <a:xfrm rot="-5400000">
            <a:off x="-1010477" y="5582481"/>
            <a:ext cx="2286000" cy="265043"/>
          </a:xfrm>
          <a:prstGeom prst="rect">
            <a:avLst/>
          </a:prstGeom>
          <a:solidFill>
            <a:srgbClr val="D7A95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63" name="Google Shape;63;p6"/>
          <p:cNvPicPr preferRelativeResize="0"/>
          <p:nvPr/>
        </p:nvPicPr>
        <p:blipFill rotWithShape="1">
          <a:blip r:embed="rId2">
            <a:alphaModFix/>
          </a:blip>
          <a:srcRect/>
          <a:stretch/>
        </p:blipFill>
        <p:spPr>
          <a:xfrm>
            <a:off x="2570922" y="740700"/>
            <a:ext cx="7050156" cy="4406348"/>
          </a:xfrm>
          <a:prstGeom prst="rect">
            <a:avLst/>
          </a:prstGeom>
          <a:noFill/>
          <a:ln>
            <a:noFill/>
          </a:ln>
        </p:spPr>
      </p:pic>
    </p:spTree>
    <p:extLst>
      <p:ext uri="{BB962C8B-B14F-4D97-AF65-F5344CB8AC3E}">
        <p14:creationId xmlns:p14="http://schemas.microsoft.com/office/powerpoint/2010/main" val="148640024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78D2EB66-D8FB-2148-8B0A-8E83C70B6C7B}" type="datetimeFigureOut">
              <a:rPr lang="en-US" smtClean="0"/>
              <a:t>11/6/2019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ACC836-1C07-E141-9BFB-691395C8A2F7}" type="slidenum">
              <a:rPr lang="en-US" smtClean="0"/>
              <a:t>‹#›</a:t>
            </a:fld>
            <a:endParaRPr lang="en-US"/>
          </a:p>
        </p:txBody>
      </p:sp>
    </p:spTree>
    <p:extLst>
      <p:ext uri="{BB962C8B-B14F-4D97-AF65-F5344CB8AC3E}">
        <p14:creationId xmlns:p14="http://schemas.microsoft.com/office/powerpoint/2010/main" val="6882237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8D2EB66-D8FB-2148-8B0A-8E83C70B6C7B}" type="datetimeFigureOut">
              <a:rPr lang="en-US" smtClean="0"/>
              <a:t>11/6/2019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ACC836-1C07-E141-9BFB-691395C8A2F7}" type="slidenum">
              <a:rPr lang="en-US" smtClean="0"/>
              <a:t>‹#›</a:t>
            </a:fld>
            <a:endParaRPr lang="en-US"/>
          </a:p>
        </p:txBody>
      </p:sp>
    </p:spTree>
    <p:extLst>
      <p:ext uri="{BB962C8B-B14F-4D97-AF65-F5344CB8AC3E}">
        <p14:creationId xmlns:p14="http://schemas.microsoft.com/office/powerpoint/2010/main" val="25978314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8D2EB66-D8FB-2148-8B0A-8E83C70B6C7B}" type="datetimeFigureOut">
              <a:rPr lang="en-US" smtClean="0"/>
              <a:t>11/6/2019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ACC836-1C07-E141-9BFB-691395C8A2F7}" type="slidenum">
              <a:rPr lang="en-US" smtClean="0"/>
              <a:t>‹#›</a:t>
            </a:fld>
            <a:endParaRPr lang="en-US"/>
          </a:p>
        </p:txBody>
      </p:sp>
    </p:spTree>
    <p:extLst>
      <p:ext uri="{BB962C8B-B14F-4D97-AF65-F5344CB8AC3E}">
        <p14:creationId xmlns:p14="http://schemas.microsoft.com/office/powerpoint/2010/main" val="244904625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8D2EB66-D8FB-2148-8B0A-8E83C70B6C7B}" type="datetimeFigureOut">
              <a:rPr lang="en-US" smtClean="0"/>
              <a:t>11/6/2019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2ACC836-1C07-E141-9BFB-691395C8A2F7}" type="slidenum">
              <a:rPr lang="en-US" smtClean="0"/>
              <a:t>‹#›</a:t>
            </a:fld>
            <a:endParaRPr lang="en-US"/>
          </a:p>
        </p:txBody>
      </p:sp>
    </p:spTree>
    <p:extLst>
      <p:ext uri="{BB962C8B-B14F-4D97-AF65-F5344CB8AC3E}">
        <p14:creationId xmlns:p14="http://schemas.microsoft.com/office/powerpoint/2010/main" val="372201380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8D2EB66-D8FB-2148-8B0A-8E83C70B6C7B}" type="datetimeFigureOut">
              <a:rPr lang="en-US" smtClean="0"/>
              <a:t>11/6/2019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2ACC836-1C07-E141-9BFB-691395C8A2F7}" type="slidenum">
              <a:rPr lang="en-US" smtClean="0"/>
              <a:t>‹#›</a:t>
            </a:fld>
            <a:endParaRPr lang="en-US"/>
          </a:p>
        </p:txBody>
      </p:sp>
    </p:spTree>
    <p:extLst>
      <p:ext uri="{BB962C8B-B14F-4D97-AF65-F5344CB8AC3E}">
        <p14:creationId xmlns:p14="http://schemas.microsoft.com/office/powerpoint/2010/main" val="35383788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81B4F5-976D-4AD4-99F8-00A80887066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2FDE17A-92D0-47C4-BC73-AD5DBFEA4E93}"/>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9516C59-EF55-4F5B-8BE1-88AED3B83560}"/>
              </a:ext>
            </a:extLst>
          </p:cNvPr>
          <p:cNvSpPr>
            <a:spLocks noGrp="1"/>
          </p:cNvSpPr>
          <p:nvPr>
            <p:ph type="dt" sz="half" idx="10"/>
          </p:nvPr>
        </p:nvSpPr>
        <p:spPr/>
        <p:txBody>
          <a:bodyPr/>
          <a:lstStyle/>
          <a:p>
            <a:fld id="{1699495A-AC86-4DA0-9B95-04CF73B2BD92}" type="datetimeFigureOut">
              <a:rPr lang="en-US" smtClean="0"/>
              <a:t>11/6/2019</a:t>
            </a:fld>
            <a:endParaRPr lang="en-US" dirty="0"/>
          </a:p>
        </p:txBody>
      </p:sp>
      <p:sp>
        <p:nvSpPr>
          <p:cNvPr id="5" name="Footer Placeholder 4">
            <a:extLst>
              <a:ext uri="{FF2B5EF4-FFF2-40B4-BE49-F238E27FC236}">
                <a16:creationId xmlns:a16="http://schemas.microsoft.com/office/drawing/2014/main" id="{78D26794-C808-4964-AD54-48C02529185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C5CC296-A5E5-4DD5-8118-830EB93ABCAD}"/>
              </a:ext>
            </a:extLst>
          </p:cNvPr>
          <p:cNvSpPr>
            <a:spLocks noGrp="1"/>
          </p:cNvSpPr>
          <p:nvPr>
            <p:ph type="sldNum" sz="quarter" idx="12"/>
          </p:nvPr>
        </p:nvSpPr>
        <p:spPr/>
        <p:txBody>
          <a:bodyPr/>
          <a:lstStyle/>
          <a:p>
            <a:fld id="{45362D63-6DE2-46E9-AE75-952879E173AD}" type="slidenum">
              <a:rPr lang="en-US" smtClean="0"/>
              <a:t>‹#›</a:t>
            </a:fld>
            <a:endParaRPr lang="en-US" dirty="0"/>
          </a:p>
        </p:txBody>
      </p:sp>
    </p:spTree>
    <p:extLst>
      <p:ext uri="{BB962C8B-B14F-4D97-AF65-F5344CB8AC3E}">
        <p14:creationId xmlns:p14="http://schemas.microsoft.com/office/powerpoint/2010/main" val="139194889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8D2EB66-D8FB-2148-8B0A-8E83C70B6C7B}" type="datetimeFigureOut">
              <a:rPr lang="en-US" smtClean="0"/>
              <a:t>11/6/2019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2ACC836-1C07-E141-9BFB-691395C8A2F7}" type="slidenum">
              <a:rPr lang="en-US" smtClean="0"/>
              <a:t>‹#›</a:t>
            </a:fld>
            <a:endParaRPr lang="en-US"/>
          </a:p>
        </p:txBody>
      </p:sp>
    </p:spTree>
    <p:extLst>
      <p:ext uri="{BB962C8B-B14F-4D97-AF65-F5344CB8AC3E}">
        <p14:creationId xmlns:p14="http://schemas.microsoft.com/office/powerpoint/2010/main" val="244589112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8D2EB66-D8FB-2148-8B0A-8E83C70B6C7B}" type="datetimeFigureOut">
              <a:rPr lang="en-US" smtClean="0"/>
              <a:t>11/6/2019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2ACC836-1C07-E141-9BFB-691395C8A2F7}" type="slidenum">
              <a:rPr lang="en-US" smtClean="0"/>
              <a:t>‹#›</a:t>
            </a:fld>
            <a:endParaRPr lang="en-US"/>
          </a:p>
        </p:txBody>
      </p:sp>
    </p:spTree>
    <p:extLst>
      <p:ext uri="{BB962C8B-B14F-4D97-AF65-F5344CB8AC3E}">
        <p14:creationId xmlns:p14="http://schemas.microsoft.com/office/powerpoint/2010/main" val="205814963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8D2EB66-D8FB-2148-8B0A-8E83C70B6C7B}" type="datetimeFigureOut">
              <a:rPr lang="en-US" smtClean="0"/>
              <a:t>11/6/2019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2ACC836-1C07-E141-9BFB-691395C8A2F7}" type="slidenum">
              <a:rPr lang="en-US" smtClean="0"/>
              <a:t>‹#›</a:t>
            </a:fld>
            <a:endParaRPr lang="en-US"/>
          </a:p>
        </p:txBody>
      </p:sp>
    </p:spTree>
    <p:extLst>
      <p:ext uri="{BB962C8B-B14F-4D97-AF65-F5344CB8AC3E}">
        <p14:creationId xmlns:p14="http://schemas.microsoft.com/office/powerpoint/2010/main" val="319957907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8D2EB66-D8FB-2148-8B0A-8E83C70B6C7B}" type="datetimeFigureOut">
              <a:rPr lang="en-US" smtClean="0"/>
              <a:t>11/6/2019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2ACC836-1C07-E141-9BFB-691395C8A2F7}" type="slidenum">
              <a:rPr lang="en-US" smtClean="0"/>
              <a:t>‹#›</a:t>
            </a:fld>
            <a:endParaRPr lang="en-US"/>
          </a:p>
        </p:txBody>
      </p:sp>
    </p:spTree>
    <p:extLst>
      <p:ext uri="{BB962C8B-B14F-4D97-AF65-F5344CB8AC3E}">
        <p14:creationId xmlns:p14="http://schemas.microsoft.com/office/powerpoint/2010/main" val="4572139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8D2EB66-D8FB-2148-8B0A-8E83C70B6C7B}" type="datetimeFigureOut">
              <a:rPr lang="en-US" smtClean="0"/>
              <a:t>11/6/2019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ACC836-1C07-E141-9BFB-691395C8A2F7}" type="slidenum">
              <a:rPr lang="en-US" smtClean="0"/>
              <a:t>‹#›</a:t>
            </a:fld>
            <a:endParaRPr lang="en-US"/>
          </a:p>
        </p:txBody>
      </p:sp>
    </p:spTree>
    <p:extLst>
      <p:ext uri="{BB962C8B-B14F-4D97-AF65-F5344CB8AC3E}">
        <p14:creationId xmlns:p14="http://schemas.microsoft.com/office/powerpoint/2010/main" val="236755892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8D2EB66-D8FB-2148-8B0A-8E83C70B6C7B}" type="datetimeFigureOut">
              <a:rPr lang="en-US" smtClean="0"/>
              <a:t>11/6/2019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ACC836-1C07-E141-9BFB-691395C8A2F7}" type="slidenum">
              <a:rPr lang="en-US" smtClean="0"/>
              <a:t>‹#›</a:t>
            </a:fld>
            <a:endParaRPr lang="en-US"/>
          </a:p>
        </p:txBody>
      </p:sp>
    </p:spTree>
    <p:extLst>
      <p:ext uri="{BB962C8B-B14F-4D97-AF65-F5344CB8AC3E}">
        <p14:creationId xmlns:p14="http://schemas.microsoft.com/office/powerpoint/2010/main" val="24110961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836CD0-66C1-45E1-9A38-9241232A66E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3EB00CB-6A6E-4B4E-B29C-42055B41384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66DCF8E2-CE9A-44F5-AFEE-C82D642228E9}"/>
              </a:ext>
            </a:extLst>
          </p:cNvPr>
          <p:cNvSpPr>
            <a:spLocks noGrp="1"/>
          </p:cNvSpPr>
          <p:nvPr>
            <p:ph type="dt" sz="half" idx="10"/>
          </p:nvPr>
        </p:nvSpPr>
        <p:spPr/>
        <p:txBody>
          <a:bodyPr/>
          <a:lstStyle/>
          <a:p>
            <a:fld id="{1699495A-AC86-4DA0-9B95-04CF73B2BD92}" type="datetimeFigureOut">
              <a:rPr lang="en-US" smtClean="0"/>
              <a:t>11/6/2019</a:t>
            </a:fld>
            <a:endParaRPr lang="en-US" dirty="0"/>
          </a:p>
        </p:txBody>
      </p:sp>
      <p:sp>
        <p:nvSpPr>
          <p:cNvPr id="5" name="Footer Placeholder 4">
            <a:extLst>
              <a:ext uri="{FF2B5EF4-FFF2-40B4-BE49-F238E27FC236}">
                <a16:creationId xmlns:a16="http://schemas.microsoft.com/office/drawing/2014/main" id="{BFC656E2-B0A5-4E1F-89E4-92270585608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E8629DE-C126-4464-B995-EAC4E789BDE2}"/>
              </a:ext>
            </a:extLst>
          </p:cNvPr>
          <p:cNvSpPr>
            <a:spLocks noGrp="1"/>
          </p:cNvSpPr>
          <p:nvPr>
            <p:ph type="sldNum" sz="quarter" idx="12"/>
          </p:nvPr>
        </p:nvSpPr>
        <p:spPr/>
        <p:txBody>
          <a:bodyPr/>
          <a:lstStyle/>
          <a:p>
            <a:fld id="{45362D63-6DE2-46E9-AE75-952879E173AD}" type="slidenum">
              <a:rPr lang="en-US" smtClean="0"/>
              <a:t>‹#›</a:t>
            </a:fld>
            <a:endParaRPr lang="en-US" dirty="0"/>
          </a:p>
        </p:txBody>
      </p:sp>
    </p:spTree>
    <p:extLst>
      <p:ext uri="{BB962C8B-B14F-4D97-AF65-F5344CB8AC3E}">
        <p14:creationId xmlns:p14="http://schemas.microsoft.com/office/powerpoint/2010/main" val="2679900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23159-9E99-41C8-BD76-FFA89C30C98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01824D3-79A1-4D18-AD87-262F565B189A}"/>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49EECF9-DC82-4791-87BD-CE1B1CA97C49}"/>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972B338-E58B-4536-B853-DB0401B947CB}"/>
              </a:ext>
            </a:extLst>
          </p:cNvPr>
          <p:cNvSpPr>
            <a:spLocks noGrp="1"/>
          </p:cNvSpPr>
          <p:nvPr>
            <p:ph type="dt" sz="half" idx="10"/>
          </p:nvPr>
        </p:nvSpPr>
        <p:spPr/>
        <p:txBody>
          <a:bodyPr/>
          <a:lstStyle/>
          <a:p>
            <a:fld id="{1699495A-AC86-4DA0-9B95-04CF73B2BD92}" type="datetimeFigureOut">
              <a:rPr lang="en-US" smtClean="0"/>
              <a:t>11/6/2019</a:t>
            </a:fld>
            <a:endParaRPr lang="en-US" dirty="0"/>
          </a:p>
        </p:txBody>
      </p:sp>
      <p:sp>
        <p:nvSpPr>
          <p:cNvPr id="6" name="Footer Placeholder 5">
            <a:extLst>
              <a:ext uri="{FF2B5EF4-FFF2-40B4-BE49-F238E27FC236}">
                <a16:creationId xmlns:a16="http://schemas.microsoft.com/office/drawing/2014/main" id="{10F5C3A7-73D8-4FCE-9462-7435C670F057}"/>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DD357E53-3826-4BFB-8A32-1DBD1404FEF9}"/>
              </a:ext>
            </a:extLst>
          </p:cNvPr>
          <p:cNvSpPr>
            <a:spLocks noGrp="1"/>
          </p:cNvSpPr>
          <p:nvPr>
            <p:ph type="sldNum" sz="quarter" idx="12"/>
          </p:nvPr>
        </p:nvSpPr>
        <p:spPr/>
        <p:txBody>
          <a:bodyPr/>
          <a:lstStyle/>
          <a:p>
            <a:fld id="{45362D63-6DE2-46E9-AE75-952879E173AD}" type="slidenum">
              <a:rPr lang="en-US" smtClean="0"/>
              <a:t>‹#›</a:t>
            </a:fld>
            <a:endParaRPr lang="en-US" dirty="0"/>
          </a:p>
        </p:txBody>
      </p:sp>
    </p:spTree>
    <p:extLst>
      <p:ext uri="{BB962C8B-B14F-4D97-AF65-F5344CB8AC3E}">
        <p14:creationId xmlns:p14="http://schemas.microsoft.com/office/powerpoint/2010/main" val="6292940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85CD34-858E-42FB-BF5C-278D83FCA52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1969B98-B973-4ECA-A2F7-264C13463E2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64AD7913-2A08-4743-82B7-C538BEB9B337}"/>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D9646CF-F16C-42F2-94A2-BB1CABA3FB5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6ACF08CA-D709-4312-B064-3EF065B1929E}"/>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C268892-94A3-4ADE-BE0F-53888173C726}"/>
              </a:ext>
            </a:extLst>
          </p:cNvPr>
          <p:cNvSpPr>
            <a:spLocks noGrp="1"/>
          </p:cNvSpPr>
          <p:nvPr>
            <p:ph type="dt" sz="half" idx="10"/>
          </p:nvPr>
        </p:nvSpPr>
        <p:spPr/>
        <p:txBody>
          <a:bodyPr/>
          <a:lstStyle/>
          <a:p>
            <a:fld id="{1699495A-AC86-4DA0-9B95-04CF73B2BD92}" type="datetimeFigureOut">
              <a:rPr lang="en-US" smtClean="0"/>
              <a:t>11/6/2019</a:t>
            </a:fld>
            <a:endParaRPr lang="en-US" dirty="0"/>
          </a:p>
        </p:txBody>
      </p:sp>
      <p:sp>
        <p:nvSpPr>
          <p:cNvPr id="8" name="Footer Placeholder 7">
            <a:extLst>
              <a:ext uri="{FF2B5EF4-FFF2-40B4-BE49-F238E27FC236}">
                <a16:creationId xmlns:a16="http://schemas.microsoft.com/office/drawing/2014/main" id="{0134B7B6-A12E-400E-BE1D-0EF1C4CD2557}"/>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D32CE13B-2C40-4E98-919A-5814909A6FED}"/>
              </a:ext>
            </a:extLst>
          </p:cNvPr>
          <p:cNvSpPr>
            <a:spLocks noGrp="1"/>
          </p:cNvSpPr>
          <p:nvPr>
            <p:ph type="sldNum" sz="quarter" idx="12"/>
          </p:nvPr>
        </p:nvSpPr>
        <p:spPr/>
        <p:txBody>
          <a:bodyPr/>
          <a:lstStyle/>
          <a:p>
            <a:fld id="{45362D63-6DE2-46E9-AE75-952879E173AD}" type="slidenum">
              <a:rPr lang="en-US" smtClean="0"/>
              <a:t>‹#›</a:t>
            </a:fld>
            <a:endParaRPr lang="en-US" dirty="0"/>
          </a:p>
        </p:txBody>
      </p:sp>
    </p:spTree>
    <p:extLst>
      <p:ext uri="{BB962C8B-B14F-4D97-AF65-F5344CB8AC3E}">
        <p14:creationId xmlns:p14="http://schemas.microsoft.com/office/powerpoint/2010/main" val="23258971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C0F4AD-53DD-4A80-A0BD-C967DBED49D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D962480-798E-4F38-BCD1-E1CC6673B645}"/>
              </a:ext>
            </a:extLst>
          </p:cNvPr>
          <p:cNvSpPr>
            <a:spLocks noGrp="1"/>
          </p:cNvSpPr>
          <p:nvPr>
            <p:ph type="dt" sz="half" idx="10"/>
          </p:nvPr>
        </p:nvSpPr>
        <p:spPr/>
        <p:txBody>
          <a:bodyPr/>
          <a:lstStyle/>
          <a:p>
            <a:fld id="{1699495A-AC86-4DA0-9B95-04CF73B2BD92}" type="datetimeFigureOut">
              <a:rPr lang="en-US" smtClean="0"/>
              <a:t>11/6/2019</a:t>
            </a:fld>
            <a:endParaRPr lang="en-US" dirty="0"/>
          </a:p>
        </p:txBody>
      </p:sp>
      <p:sp>
        <p:nvSpPr>
          <p:cNvPr id="4" name="Footer Placeholder 3">
            <a:extLst>
              <a:ext uri="{FF2B5EF4-FFF2-40B4-BE49-F238E27FC236}">
                <a16:creationId xmlns:a16="http://schemas.microsoft.com/office/drawing/2014/main" id="{C66B82A5-2A87-4733-A106-BE0801F5FBB9}"/>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49DB229F-5696-4FAC-B2E2-F5F6A110B0AD}"/>
              </a:ext>
            </a:extLst>
          </p:cNvPr>
          <p:cNvSpPr>
            <a:spLocks noGrp="1"/>
          </p:cNvSpPr>
          <p:nvPr>
            <p:ph type="sldNum" sz="quarter" idx="12"/>
          </p:nvPr>
        </p:nvSpPr>
        <p:spPr/>
        <p:txBody>
          <a:bodyPr/>
          <a:lstStyle/>
          <a:p>
            <a:fld id="{45362D63-6DE2-46E9-AE75-952879E173AD}" type="slidenum">
              <a:rPr lang="en-US" smtClean="0"/>
              <a:t>‹#›</a:t>
            </a:fld>
            <a:endParaRPr lang="en-US" dirty="0"/>
          </a:p>
        </p:txBody>
      </p:sp>
    </p:spTree>
    <p:extLst>
      <p:ext uri="{BB962C8B-B14F-4D97-AF65-F5344CB8AC3E}">
        <p14:creationId xmlns:p14="http://schemas.microsoft.com/office/powerpoint/2010/main" val="42860721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2A8DEA-B4EC-4F16-9E4A-305FC871AA29}"/>
              </a:ext>
            </a:extLst>
          </p:cNvPr>
          <p:cNvSpPr>
            <a:spLocks noGrp="1"/>
          </p:cNvSpPr>
          <p:nvPr>
            <p:ph type="dt" sz="half" idx="10"/>
          </p:nvPr>
        </p:nvSpPr>
        <p:spPr/>
        <p:txBody>
          <a:bodyPr/>
          <a:lstStyle/>
          <a:p>
            <a:fld id="{1699495A-AC86-4DA0-9B95-04CF73B2BD92}" type="datetimeFigureOut">
              <a:rPr lang="en-US" smtClean="0"/>
              <a:t>11/6/2019</a:t>
            </a:fld>
            <a:endParaRPr lang="en-US" dirty="0"/>
          </a:p>
        </p:txBody>
      </p:sp>
      <p:sp>
        <p:nvSpPr>
          <p:cNvPr id="3" name="Footer Placeholder 2">
            <a:extLst>
              <a:ext uri="{FF2B5EF4-FFF2-40B4-BE49-F238E27FC236}">
                <a16:creationId xmlns:a16="http://schemas.microsoft.com/office/drawing/2014/main" id="{BA8C84F8-C6B4-40A9-ADEF-13AB925ECA1F}"/>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D3A1C2D0-9BC6-49C1-8178-257B80CC782D}"/>
              </a:ext>
            </a:extLst>
          </p:cNvPr>
          <p:cNvSpPr>
            <a:spLocks noGrp="1"/>
          </p:cNvSpPr>
          <p:nvPr>
            <p:ph type="sldNum" sz="quarter" idx="12"/>
          </p:nvPr>
        </p:nvSpPr>
        <p:spPr/>
        <p:txBody>
          <a:bodyPr/>
          <a:lstStyle/>
          <a:p>
            <a:fld id="{45362D63-6DE2-46E9-AE75-952879E173AD}" type="slidenum">
              <a:rPr lang="en-US" smtClean="0"/>
              <a:t>‹#›</a:t>
            </a:fld>
            <a:endParaRPr lang="en-US" dirty="0"/>
          </a:p>
        </p:txBody>
      </p:sp>
    </p:spTree>
    <p:extLst>
      <p:ext uri="{BB962C8B-B14F-4D97-AF65-F5344CB8AC3E}">
        <p14:creationId xmlns:p14="http://schemas.microsoft.com/office/powerpoint/2010/main" val="10591845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8CEABB-26CF-4AB8-86FB-A11C3500673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3AFE2C1-5F93-4554-B67B-4145D5D595E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E1D6C82-D332-42E6-A842-B8E8C81E1F4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F97F0AC6-83A3-4E03-AC1C-56A632A15EB7}"/>
              </a:ext>
            </a:extLst>
          </p:cNvPr>
          <p:cNvSpPr>
            <a:spLocks noGrp="1"/>
          </p:cNvSpPr>
          <p:nvPr>
            <p:ph type="dt" sz="half" idx="10"/>
          </p:nvPr>
        </p:nvSpPr>
        <p:spPr/>
        <p:txBody>
          <a:bodyPr/>
          <a:lstStyle/>
          <a:p>
            <a:fld id="{1699495A-AC86-4DA0-9B95-04CF73B2BD92}" type="datetimeFigureOut">
              <a:rPr lang="en-US" smtClean="0"/>
              <a:t>11/6/2019</a:t>
            </a:fld>
            <a:endParaRPr lang="en-US" dirty="0"/>
          </a:p>
        </p:txBody>
      </p:sp>
      <p:sp>
        <p:nvSpPr>
          <p:cNvPr id="6" name="Footer Placeholder 5">
            <a:extLst>
              <a:ext uri="{FF2B5EF4-FFF2-40B4-BE49-F238E27FC236}">
                <a16:creationId xmlns:a16="http://schemas.microsoft.com/office/drawing/2014/main" id="{B0B69137-04BC-457E-9EB6-1D7C05C0156A}"/>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A2A0E354-7F9F-472E-9461-47587ED6AAD2}"/>
              </a:ext>
            </a:extLst>
          </p:cNvPr>
          <p:cNvSpPr>
            <a:spLocks noGrp="1"/>
          </p:cNvSpPr>
          <p:nvPr>
            <p:ph type="sldNum" sz="quarter" idx="12"/>
          </p:nvPr>
        </p:nvSpPr>
        <p:spPr/>
        <p:txBody>
          <a:bodyPr/>
          <a:lstStyle/>
          <a:p>
            <a:fld id="{45362D63-6DE2-46E9-AE75-952879E173AD}" type="slidenum">
              <a:rPr lang="en-US" smtClean="0"/>
              <a:t>‹#›</a:t>
            </a:fld>
            <a:endParaRPr lang="en-US" dirty="0"/>
          </a:p>
        </p:txBody>
      </p:sp>
    </p:spTree>
    <p:extLst>
      <p:ext uri="{BB962C8B-B14F-4D97-AF65-F5344CB8AC3E}">
        <p14:creationId xmlns:p14="http://schemas.microsoft.com/office/powerpoint/2010/main" val="34336714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FEC1C4-BB41-4E75-B123-0971C351C75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D6EDDAB-4BC6-44EE-998E-902D0C09C2B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A98AD516-7F9D-4147-85D6-60840C5FF8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D19A42D1-EDA9-4D14-A0A4-E6B20B7C35CA}"/>
              </a:ext>
            </a:extLst>
          </p:cNvPr>
          <p:cNvSpPr>
            <a:spLocks noGrp="1"/>
          </p:cNvSpPr>
          <p:nvPr>
            <p:ph type="dt" sz="half" idx="10"/>
          </p:nvPr>
        </p:nvSpPr>
        <p:spPr/>
        <p:txBody>
          <a:bodyPr/>
          <a:lstStyle/>
          <a:p>
            <a:fld id="{1699495A-AC86-4DA0-9B95-04CF73B2BD92}" type="datetimeFigureOut">
              <a:rPr lang="en-US" smtClean="0"/>
              <a:t>11/6/2019</a:t>
            </a:fld>
            <a:endParaRPr lang="en-US" dirty="0"/>
          </a:p>
        </p:txBody>
      </p:sp>
      <p:sp>
        <p:nvSpPr>
          <p:cNvPr id="6" name="Footer Placeholder 5">
            <a:extLst>
              <a:ext uri="{FF2B5EF4-FFF2-40B4-BE49-F238E27FC236}">
                <a16:creationId xmlns:a16="http://schemas.microsoft.com/office/drawing/2014/main" id="{4C748C02-2963-4079-AA73-677988B3BCF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9114066-39EF-483B-B2F6-E5DA6AFF9E4C}"/>
              </a:ext>
            </a:extLst>
          </p:cNvPr>
          <p:cNvSpPr>
            <a:spLocks noGrp="1"/>
          </p:cNvSpPr>
          <p:nvPr>
            <p:ph type="sldNum" sz="quarter" idx="12"/>
          </p:nvPr>
        </p:nvSpPr>
        <p:spPr/>
        <p:txBody>
          <a:bodyPr/>
          <a:lstStyle/>
          <a:p>
            <a:fld id="{45362D63-6DE2-46E9-AE75-952879E173AD}" type="slidenum">
              <a:rPr lang="en-US" smtClean="0"/>
              <a:t>‹#›</a:t>
            </a:fld>
            <a:endParaRPr lang="en-US" dirty="0"/>
          </a:p>
        </p:txBody>
      </p:sp>
    </p:spTree>
    <p:extLst>
      <p:ext uri="{BB962C8B-B14F-4D97-AF65-F5344CB8AC3E}">
        <p14:creationId xmlns:p14="http://schemas.microsoft.com/office/powerpoint/2010/main" val="12914654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l="-2000" r="-2000"/>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4F245A2-3FCE-413A-A757-40FA8A9A857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1A8508F-F049-425E-8D3C-8261A2EF605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F5F5C52-2DAE-4BF6-951A-EECDBE2A4D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99495A-AC86-4DA0-9B95-04CF73B2BD92}" type="datetimeFigureOut">
              <a:rPr lang="en-US" smtClean="0"/>
              <a:t>11/6/2019</a:t>
            </a:fld>
            <a:endParaRPr lang="en-US" dirty="0"/>
          </a:p>
        </p:txBody>
      </p:sp>
      <p:sp>
        <p:nvSpPr>
          <p:cNvPr id="5" name="Footer Placeholder 4">
            <a:extLst>
              <a:ext uri="{FF2B5EF4-FFF2-40B4-BE49-F238E27FC236}">
                <a16:creationId xmlns:a16="http://schemas.microsoft.com/office/drawing/2014/main" id="{BD2878EB-8F1C-414F-B263-68817DAE8E4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3ADCB3B8-8AE8-4457-9D7B-0F792B63CDF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5362D63-6DE2-46E9-AE75-952879E173AD}" type="slidenum">
              <a:rPr lang="en-US" smtClean="0"/>
              <a:t>‹#›</a:t>
            </a:fld>
            <a:endParaRPr lang="en-US" dirty="0"/>
          </a:p>
        </p:txBody>
      </p:sp>
    </p:spTree>
    <p:extLst>
      <p:ext uri="{BB962C8B-B14F-4D97-AF65-F5344CB8AC3E}">
        <p14:creationId xmlns:p14="http://schemas.microsoft.com/office/powerpoint/2010/main" val="68008219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758" r:id="rId13"/>
    <p:sldLayoutId id="2147483759"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8D2EB66-D8FB-2148-8B0A-8E83C70B6C7B}" type="datetimeFigureOut">
              <a:rPr lang="en-US" smtClean="0"/>
              <a:t>11/6/2019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ACC836-1C07-E141-9BFB-691395C8A2F7}" type="slidenum">
              <a:rPr lang="en-US" smtClean="0"/>
              <a:t>‹#›</a:t>
            </a:fld>
            <a:endParaRPr lang="en-US"/>
          </a:p>
        </p:txBody>
      </p:sp>
    </p:spTree>
    <p:extLst>
      <p:ext uri="{BB962C8B-B14F-4D97-AF65-F5344CB8AC3E}">
        <p14:creationId xmlns:p14="http://schemas.microsoft.com/office/powerpoint/2010/main" val="1891678020"/>
      </p:ext>
    </p:extLst>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 id="2147483753" r:id="rId7"/>
    <p:sldLayoutId id="2147483754" r:id="rId8"/>
    <p:sldLayoutId id="2147483755" r:id="rId9"/>
    <p:sldLayoutId id="2147483756" r:id="rId10"/>
    <p:sldLayoutId id="214748375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2" Type="http://schemas.openxmlformats.org/officeDocument/2006/relationships/hyperlink" Target="mailto:Tom.Rawlings@dhs.ga.gov"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66"/>
          <p:cNvSpPr txBox="1">
            <a:spLocks noChangeArrowheads="1"/>
          </p:cNvSpPr>
          <p:nvPr/>
        </p:nvSpPr>
        <p:spPr bwMode="auto">
          <a:xfrm>
            <a:off x="2697243" y="4007793"/>
            <a:ext cx="7050730" cy="1477328"/>
          </a:xfrm>
          <a:prstGeom prst="rect">
            <a:avLst/>
          </a:prstGeom>
          <a:noFill/>
          <a:ln w="9525">
            <a:noFill/>
            <a:miter lim="800000"/>
            <a:headEnd/>
            <a:tailEnd/>
          </a:ln>
        </p:spPr>
        <p:txBody>
          <a:bodyPr wrap="square">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en-US" sz="36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State Advisory Board Meeting</a:t>
            </a:r>
          </a:p>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en-US" sz="36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November 12, 2019</a:t>
            </a: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AC2A879-9BE2-FA44-967D-211E21E797C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pic>
        <p:nvPicPr>
          <p:cNvPr id="3" name="Picture 2">
            <a:extLst>
              <a:ext uri="{FF2B5EF4-FFF2-40B4-BE49-F238E27FC236}">
                <a16:creationId xmlns:a16="http://schemas.microsoft.com/office/drawing/2014/main" id="{B9179AC4-732D-4672-80E8-887B59764E6C}"/>
              </a:ext>
            </a:extLst>
          </p:cNvPr>
          <p:cNvPicPr>
            <a:picLocks noChangeAspect="1"/>
          </p:cNvPicPr>
          <p:nvPr/>
        </p:nvPicPr>
        <p:blipFill>
          <a:blip r:embed="rId3"/>
          <a:stretch>
            <a:fillRect/>
          </a:stretch>
        </p:blipFill>
        <p:spPr>
          <a:xfrm>
            <a:off x="5043513" y="1342797"/>
            <a:ext cx="2358190" cy="2358190"/>
          </a:xfrm>
          <a:prstGeom prst="rect">
            <a:avLst/>
          </a:prstGeom>
        </p:spPr>
      </p:pic>
    </p:spTree>
    <p:extLst>
      <p:ext uri="{BB962C8B-B14F-4D97-AF65-F5344CB8AC3E}">
        <p14:creationId xmlns:p14="http://schemas.microsoft.com/office/powerpoint/2010/main" val="31794082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98ADAD-6B37-4851-9362-1EF29E76BD98}"/>
              </a:ext>
            </a:extLst>
          </p:cNvPr>
          <p:cNvSpPr>
            <a:spLocks noGrp="1"/>
          </p:cNvSpPr>
          <p:nvPr>
            <p:ph type="title"/>
          </p:nvPr>
        </p:nvSpPr>
        <p:spPr/>
        <p:txBody>
          <a:bodyPr/>
          <a:lstStyle/>
          <a:p>
            <a:pPr algn="ctr"/>
            <a:r>
              <a:rPr lang="en-US" dirty="0">
                <a:latin typeface="Arial" panose="020B0604020202020204" pitchFamily="34" charset="0"/>
                <a:cs typeface="Arial" panose="020B0604020202020204" pitchFamily="34" charset="0"/>
              </a:rPr>
              <a:t>Mitigation Strategies</a:t>
            </a:r>
          </a:p>
        </p:txBody>
      </p:sp>
      <p:sp>
        <p:nvSpPr>
          <p:cNvPr id="3" name="Content Placeholder 2">
            <a:extLst>
              <a:ext uri="{FF2B5EF4-FFF2-40B4-BE49-F238E27FC236}">
                <a16:creationId xmlns:a16="http://schemas.microsoft.com/office/drawing/2014/main" id="{62730510-DFAC-44F5-8C41-6CA5D4E421F9}"/>
              </a:ext>
            </a:extLst>
          </p:cNvPr>
          <p:cNvSpPr>
            <a:spLocks noGrp="1"/>
          </p:cNvSpPr>
          <p:nvPr>
            <p:ph idx="1"/>
          </p:nvPr>
        </p:nvSpPr>
        <p:spPr>
          <a:xfrm>
            <a:off x="259645" y="1475669"/>
            <a:ext cx="11311466" cy="5297664"/>
          </a:xfrm>
        </p:spPr>
        <p:txBody>
          <a:bodyPr>
            <a:normAutofit lnSpcReduction="10000"/>
          </a:bodyPr>
          <a:lstStyle/>
          <a:p>
            <a:pPr marL="0" indent="0" algn="ctr">
              <a:buNone/>
            </a:pPr>
            <a:r>
              <a:rPr lang="en-US" dirty="0">
                <a:latin typeface="Arial" panose="020B0604020202020204" pitchFamily="34" charset="0"/>
                <a:cs typeface="Arial" panose="020B0604020202020204" pitchFamily="34" charset="0"/>
              </a:rPr>
              <a:t>Staff Resource Management (SRM)</a:t>
            </a:r>
          </a:p>
          <a:p>
            <a:pPr lvl="1"/>
            <a:r>
              <a:rPr lang="en-US" sz="2100" dirty="0">
                <a:latin typeface="Arial" panose="020B0604020202020204" pitchFamily="34" charset="0"/>
                <a:cs typeface="Arial" panose="020B0604020202020204" pitchFamily="34" charset="0"/>
              </a:rPr>
              <a:t>SRM created for OFI in 2014</a:t>
            </a:r>
          </a:p>
          <a:p>
            <a:pPr lvl="1"/>
            <a:r>
              <a:rPr lang="en-US" sz="2100" dirty="0">
                <a:latin typeface="Arial" panose="020B0604020202020204" pitchFamily="34" charset="0"/>
                <a:cs typeface="Arial" panose="020B0604020202020204" pitchFamily="34" charset="0"/>
              </a:rPr>
              <a:t>Lead by Stephanie D. Adams</a:t>
            </a:r>
          </a:p>
          <a:p>
            <a:pPr lvl="1"/>
            <a:r>
              <a:rPr lang="en-US" sz="2100" dirty="0">
                <a:latin typeface="Arial" panose="020B0604020202020204" pitchFamily="34" charset="0"/>
                <a:cs typeface="Arial" panose="020B0604020202020204" pitchFamily="34" charset="0"/>
              </a:rPr>
              <a:t>Originally, main role was tracking and monitoring hiring, equipment, staff, onboarding and space during era of Georgia One</a:t>
            </a:r>
          </a:p>
          <a:p>
            <a:pPr marL="457200" lvl="1" indent="0">
              <a:buNone/>
            </a:pPr>
            <a:endParaRPr lang="en-US" sz="2100" dirty="0">
              <a:latin typeface="Arial" panose="020B0604020202020204" pitchFamily="34" charset="0"/>
              <a:cs typeface="Arial" panose="020B0604020202020204" pitchFamily="34" charset="0"/>
            </a:endParaRPr>
          </a:p>
          <a:p>
            <a:pPr>
              <a:buFont typeface="Arial" panose="020B0604020202020204" pitchFamily="34" charset="0"/>
              <a:buChar char="•"/>
            </a:pPr>
            <a:r>
              <a:rPr lang="en-US" sz="2100" dirty="0">
                <a:latin typeface="Arial" panose="020B0604020202020204" pitchFamily="34" charset="0"/>
                <a:cs typeface="Arial" panose="020B0604020202020204" pitchFamily="34" charset="0"/>
              </a:rPr>
              <a:t>Transitioned to a true liaisons between OFI Field/State Office and OHR </a:t>
            </a:r>
          </a:p>
          <a:p>
            <a:pPr lvl="1">
              <a:buFont typeface="Arial" panose="020B0604020202020204" pitchFamily="34" charset="0"/>
              <a:buChar char="•"/>
            </a:pPr>
            <a:r>
              <a:rPr lang="en-US" sz="2100" dirty="0">
                <a:latin typeface="Arial" panose="020B0604020202020204" pitchFamily="34" charset="0"/>
                <a:cs typeface="Arial" panose="020B0604020202020204" pitchFamily="34" charset="0"/>
              </a:rPr>
              <a:t>Provided tracking reports on hiring, promotions, transfers and turnover data to ensure OHR and DFCS accountability</a:t>
            </a:r>
          </a:p>
          <a:p>
            <a:pPr lvl="1">
              <a:buFont typeface="Arial" panose="020B0604020202020204" pitchFamily="34" charset="0"/>
              <a:buChar char="•"/>
            </a:pPr>
            <a:r>
              <a:rPr lang="en-US" sz="2100" dirty="0">
                <a:latin typeface="Arial" panose="020B0604020202020204" pitchFamily="34" charset="0"/>
                <a:cs typeface="Arial" panose="020B0604020202020204" pitchFamily="34" charset="0"/>
              </a:rPr>
              <a:t>Provided retention reports and other data that wasn’t available</a:t>
            </a:r>
          </a:p>
          <a:p>
            <a:pPr lvl="1">
              <a:buFont typeface="Arial" panose="020B0604020202020204" pitchFamily="34" charset="0"/>
              <a:buChar char="•"/>
            </a:pPr>
            <a:r>
              <a:rPr lang="en-US" sz="2100" dirty="0">
                <a:latin typeface="Arial" panose="020B0604020202020204" pitchFamily="34" charset="0"/>
                <a:cs typeface="Arial" panose="020B0604020202020204" pitchFamily="34" charset="0"/>
              </a:rPr>
              <a:t>Provided position management for OFI funded positions</a:t>
            </a:r>
          </a:p>
          <a:p>
            <a:pPr marL="457200" lvl="1" indent="0">
              <a:buNone/>
            </a:pPr>
            <a:endParaRPr lang="en-US" sz="2100" dirty="0">
              <a:latin typeface="Arial" panose="020B0604020202020204" pitchFamily="34" charset="0"/>
              <a:cs typeface="Arial" panose="020B0604020202020204" pitchFamily="34" charset="0"/>
            </a:endParaRPr>
          </a:p>
          <a:p>
            <a:pPr marL="342900" lvl="1" indent="-342900"/>
            <a:r>
              <a:rPr lang="en-US" sz="2100" dirty="0">
                <a:latin typeface="Arial" panose="020B0604020202020204" pitchFamily="34" charset="0"/>
                <a:cs typeface="Arial" panose="020B0604020202020204" pitchFamily="34" charset="0"/>
              </a:rPr>
              <a:t>Took Over the HR-Process for OFI</a:t>
            </a:r>
          </a:p>
          <a:p>
            <a:pPr marL="0" lvl="1" indent="0">
              <a:buNone/>
            </a:pPr>
            <a:endParaRPr lang="en-US" sz="2100" dirty="0">
              <a:latin typeface="Arial" panose="020B0604020202020204" pitchFamily="34" charset="0"/>
              <a:cs typeface="Arial" panose="020B0604020202020204" pitchFamily="34" charset="0"/>
            </a:endParaRPr>
          </a:p>
          <a:p>
            <a:pPr marL="342900" lvl="1" indent="-342900"/>
            <a:r>
              <a:rPr lang="en-US" sz="2100" dirty="0">
                <a:latin typeface="Arial" panose="020B0604020202020204" pitchFamily="34" charset="0"/>
                <a:cs typeface="Arial" panose="020B0604020202020204" pitchFamily="34" charset="0"/>
              </a:rPr>
              <a:t>Provided supplemental HR PASS training for OFI hiring managers </a:t>
            </a:r>
          </a:p>
          <a:p>
            <a:pPr marL="0" indent="0">
              <a:buNone/>
            </a:pPr>
            <a:endParaRPr lang="en-US" dirty="0"/>
          </a:p>
        </p:txBody>
      </p:sp>
    </p:spTree>
    <p:extLst>
      <p:ext uri="{BB962C8B-B14F-4D97-AF65-F5344CB8AC3E}">
        <p14:creationId xmlns:p14="http://schemas.microsoft.com/office/powerpoint/2010/main" val="2798202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98ADAD-6B37-4851-9362-1EF29E76BD98}"/>
              </a:ext>
            </a:extLst>
          </p:cNvPr>
          <p:cNvSpPr>
            <a:spLocks noGrp="1"/>
          </p:cNvSpPr>
          <p:nvPr>
            <p:ph type="title"/>
          </p:nvPr>
        </p:nvSpPr>
        <p:spPr/>
        <p:txBody>
          <a:bodyPr/>
          <a:lstStyle/>
          <a:p>
            <a:pPr algn="ctr"/>
            <a:r>
              <a:rPr lang="en-US" dirty="0">
                <a:latin typeface="Arial" panose="020B0604020202020204" pitchFamily="34" charset="0"/>
                <a:cs typeface="Arial" panose="020B0604020202020204" pitchFamily="34" charset="0"/>
              </a:rPr>
              <a:t>Mitigation Strategies </a:t>
            </a:r>
          </a:p>
        </p:txBody>
      </p:sp>
      <p:sp>
        <p:nvSpPr>
          <p:cNvPr id="3" name="Content Placeholder 2">
            <a:extLst>
              <a:ext uri="{FF2B5EF4-FFF2-40B4-BE49-F238E27FC236}">
                <a16:creationId xmlns:a16="http://schemas.microsoft.com/office/drawing/2014/main" id="{62730510-DFAC-44F5-8C41-6CA5D4E421F9}"/>
              </a:ext>
            </a:extLst>
          </p:cNvPr>
          <p:cNvSpPr>
            <a:spLocks noGrp="1"/>
          </p:cNvSpPr>
          <p:nvPr>
            <p:ph idx="1"/>
          </p:nvPr>
        </p:nvSpPr>
        <p:spPr/>
        <p:txBody>
          <a:bodyPr>
            <a:normAutofit/>
          </a:bodyPr>
          <a:lstStyle/>
          <a:p>
            <a:pPr marL="0" indent="0" algn="ctr">
              <a:buNone/>
            </a:pPr>
            <a:r>
              <a:rPr lang="en-US" dirty="0">
                <a:latin typeface="Arial" panose="020B0604020202020204" pitchFamily="34" charset="0"/>
                <a:cs typeface="Arial" panose="020B0604020202020204" pitchFamily="34" charset="0"/>
              </a:rPr>
              <a:t>Staff Resource Management (SRM) Cont.</a:t>
            </a:r>
          </a:p>
          <a:p>
            <a:pPr marL="0" indent="0">
              <a:buNone/>
            </a:pPr>
            <a:endParaRPr lang="en-US" dirty="0"/>
          </a:p>
          <a:p>
            <a:r>
              <a:rPr lang="en-US" dirty="0">
                <a:latin typeface="Arial" panose="020B0604020202020204" pitchFamily="34" charset="0"/>
                <a:cs typeface="Arial" panose="020B0604020202020204" pitchFamily="34" charset="0"/>
              </a:rPr>
              <a:t>DFCS Leadership has approved the implementation of the SRM model for CW with 5 staff</a:t>
            </a:r>
          </a:p>
          <a:p>
            <a:r>
              <a:rPr lang="en-US" dirty="0">
                <a:latin typeface="Arial" panose="020B0604020202020204" pitchFamily="34" charset="0"/>
                <a:cs typeface="Arial" panose="020B0604020202020204" pitchFamily="34" charset="0"/>
              </a:rPr>
              <a:t>SRM structure reported to COO structure July 1, 2019</a:t>
            </a:r>
          </a:p>
          <a:p>
            <a:r>
              <a:rPr lang="en-US" dirty="0">
                <a:latin typeface="Arial" panose="020B0604020202020204" pitchFamily="34" charset="0"/>
                <a:cs typeface="Arial" panose="020B0604020202020204" pitchFamily="34" charset="0"/>
              </a:rPr>
              <a:t>Hiring process for staff has begun</a:t>
            </a:r>
          </a:p>
          <a:p>
            <a:r>
              <a:rPr lang="en-US" dirty="0">
                <a:latin typeface="Arial" panose="020B0604020202020204" pitchFamily="34" charset="0"/>
                <a:cs typeface="Arial" panose="020B0604020202020204" pitchFamily="34" charset="0"/>
              </a:rPr>
              <a:t>Planned implementation first quarter of 2020</a:t>
            </a:r>
          </a:p>
          <a:p>
            <a:pPr marL="0" indent="0">
              <a:buNone/>
            </a:pPr>
            <a:endParaRPr lang="en-US" dirty="0"/>
          </a:p>
        </p:txBody>
      </p:sp>
    </p:spTree>
    <p:extLst>
      <p:ext uri="{BB962C8B-B14F-4D97-AF65-F5344CB8AC3E}">
        <p14:creationId xmlns:p14="http://schemas.microsoft.com/office/powerpoint/2010/main" val="35544272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C38AEF-271D-4A3F-9264-675AABB11EFD}"/>
              </a:ext>
            </a:extLst>
          </p:cNvPr>
          <p:cNvSpPr>
            <a:spLocks noGrp="1"/>
          </p:cNvSpPr>
          <p:nvPr>
            <p:ph type="title"/>
          </p:nvPr>
        </p:nvSpPr>
        <p:spPr/>
        <p:txBody>
          <a:bodyPr/>
          <a:lstStyle/>
          <a:p>
            <a:pPr algn="ctr"/>
            <a:r>
              <a:rPr lang="en-US" dirty="0">
                <a:latin typeface="Arial" panose="020B0604020202020204" pitchFamily="34" charset="0"/>
                <a:cs typeface="Arial" panose="020B0604020202020204" pitchFamily="34" charset="0"/>
              </a:rPr>
              <a:t>Mitigation Strategies</a:t>
            </a:r>
            <a:br>
              <a:rPr lang="en-US" dirty="0"/>
            </a:br>
            <a:endParaRPr lang="en-US" dirty="0"/>
          </a:p>
        </p:txBody>
      </p:sp>
      <p:sp>
        <p:nvSpPr>
          <p:cNvPr id="3" name="Content Placeholder 2">
            <a:extLst>
              <a:ext uri="{FF2B5EF4-FFF2-40B4-BE49-F238E27FC236}">
                <a16:creationId xmlns:a16="http://schemas.microsoft.com/office/drawing/2014/main" id="{5A5CFD2F-D6FE-4B22-AAE7-417883456BBD}"/>
              </a:ext>
            </a:extLst>
          </p:cNvPr>
          <p:cNvSpPr>
            <a:spLocks noGrp="1"/>
          </p:cNvSpPr>
          <p:nvPr>
            <p:ph idx="1"/>
          </p:nvPr>
        </p:nvSpPr>
        <p:spPr>
          <a:xfrm>
            <a:off x="838200" y="1253331"/>
            <a:ext cx="10515600" cy="4351338"/>
          </a:xfrm>
        </p:spPr>
        <p:txBody>
          <a:bodyPr>
            <a:normAutofit fontScale="92500" lnSpcReduction="20000"/>
          </a:bodyPr>
          <a:lstStyle/>
          <a:p>
            <a:pPr marL="0" indent="0" algn="ctr">
              <a:buNone/>
            </a:pPr>
            <a:r>
              <a:rPr lang="en-US" sz="3600" dirty="0">
                <a:latin typeface="Arial" panose="020B0604020202020204" pitchFamily="34" charset="0"/>
                <a:cs typeface="Arial" panose="020B0604020202020204" pitchFamily="34" charset="0"/>
              </a:rPr>
              <a:t>Field Hiring Mandates</a:t>
            </a:r>
          </a:p>
          <a:p>
            <a:pPr marL="0" indent="0" algn="ctr">
              <a:buNone/>
            </a:pPr>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Each Region must have specific interview date scheduled per weekly/biweekly</a:t>
            </a:r>
          </a:p>
          <a:p>
            <a:pPr marL="0" indent="0">
              <a:buNone/>
            </a:pPr>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Each Region must establish standard interview panels </a:t>
            </a:r>
          </a:p>
          <a:p>
            <a:pPr marL="0" indent="0">
              <a:buNone/>
            </a:pPr>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Continuous Recruitment for SSS1</a:t>
            </a:r>
          </a:p>
          <a:p>
            <a:pPr marL="0" indent="0">
              <a:buNone/>
            </a:pPr>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Service Level Agreement (SLA) for DFCS HR PASS approvals of no more than 48 hrs.</a:t>
            </a:r>
          </a:p>
          <a:p>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92123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BAAE3A-3C66-40B4-815D-9D28F2C48E96}"/>
              </a:ext>
            </a:extLst>
          </p:cNvPr>
          <p:cNvSpPr>
            <a:spLocks noGrp="1"/>
          </p:cNvSpPr>
          <p:nvPr>
            <p:ph type="title"/>
          </p:nvPr>
        </p:nvSpPr>
        <p:spPr/>
        <p:txBody>
          <a:bodyPr/>
          <a:lstStyle/>
          <a:p>
            <a:pPr algn="ctr"/>
            <a:r>
              <a:rPr lang="en-US" dirty="0">
                <a:latin typeface="Arial" panose="020B0604020202020204" pitchFamily="34" charset="0"/>
                <a:cs typeface="Arial" panose="020B0604020202020204" pitchFamily="34" charset="0"/>
              </a:rPr>
              <a:t>Accountability/Engagement</a:t>
            </a:r>
          </a:p>
        </p:txBody>
      </p:sp>
      <p:sp>
        <p:nvSpPr>
          <p:cNvPr id="3" name="Content Placeholder 2">
            <a:extLst>
              <a:ext uri="{FF2B5EF4-FFF2-40B4-BE49-F238E27FC236}">
                <a16:creationId xmlns:a16="http://schemas.microsoft.com/office/drawing/2014/main" id="{51CAAFFB-34A0-44AF-9948-77E4C56A68E5}"/>
              </a:ext>
            </a:extLst>
          </p:cNvPr>
          <p:cNvSpPr>
            <a:spLocks noGrp="1"/>
          </p:cNvSpPr>
          <p:nvPr>
            <p:ph idx="1"/>
          </p:nvPr>
        </p:nvSpPr>
        <p:spPr/>
        <p:txBody>
          <a:bodyPr/>
          <a:lstStyle/>
          <a:p>
            <a:r>
              <a:rPr lang="en-US" dirty="0">
                <a:latin typeface="Arial" panose="020B0604020202020204" pitchFamily="34" charset="0"/>
                <a:cs typeface="Arial" panose="020B0604020202020204" pitchFamily="34" charset="0"/>
              </a:rPr>
              <a:t>Engagement with OHR and DFCS Executive Leadership monthly</a:t>
            </a:r>
          </a:p>
          <a:p>
            <a:pPr marL="0" indent="0">
              <a:buNone/>
            </a:pPr>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Monthly meetings specifically to discuss time to hire, recruitment, FMLA and employee relations</a:t>
            </a:r>
          </a:p>
          <a:p>
            <a:pPr marL="0" indent="0">
              <a:buNone/>
            </a:pPr>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Continued tracking of OFI trends</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Begin the manual tracking of CW hiring</a:t>
            </a:r>
          </a:p>
          <a:p>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09933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232B38"/>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26998" y="892762"/>
            <a:ext cx="4125144" cy="4123426"/>
          </a:xfrm>
          <a:prstGeom prst="rect">
            <a:avLst/>
          </a:prstGeom>
        </p:spPr>
      </p:pic>
      <p:sp>
        <p:nvSpPr>
          <p:cNvPr id="5" name="TextBox 4"/>
          <p:cNvSpPr txBox="1"/>
          <p:nvPr/>
        </p:nvSpPr>
        <p:spPr>
          <a:xfrm>
            <a:off x="1" y="5237018"/>
            <a:ext cx="1219200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Museo Sans 900" charset="0"/>
                <a:ea typeface="Museo Sans 900" charset="0"/>
                <a:cs typeface="Museo Sans 900" charset="0"/>
              </a:rPr>
              <a:t>Tom C. Rawlings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Museo Sans 500" charset="0"/>
                <a:ea typeface="Museo Sans 500" charset="0"/>
                <a:cs typeface="Museo Sans 500" charset="0"/>
              </a:rPr>
              <a:t>Director</a:t>
            </a:r>
          </a:p>
        </p:txBody>
      </p:sp>
    </p:spTree>
    <p:extLst>
      <p:ext uri="{BB962C8B-B14F-4D97-AF65-F5344CB8AC3E}">
        <p14:creationId xmlns:p14="http://schemas.microsoft.com/office/powerpoint/2010/main" val="769146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smiling for the camera&#10;&#10;Description automatically generated">
            <a:extLst>
              <a:ext uri="{FF2B5EF4-FFF2-40B4-BE49-F238E27FC236}">
                <a16:creationId xmlns:a16="http://schemas.microsoft.com/office/drawing/2014/main" id="{3C7F456D-B642-46E1-82C4-C04B7BD14C18}"/>
              </a:ext>
            </a:extLst>
          </p:cNvPr>
          <p:cNvPicPr>
            <a:picLocks noChangeAspect="1"/>
          </p:cNvPicPr>
          <p:nvPr/>
        </p:nvPicPr>
        <p:blipFill>
          <a:blip r:embed="rId2"/>
          <a:stretch>
            <a:fillRect/>
          </a:stretch>
        </p:blipFill>
        <p:spPr>
          <a:xfrm>
            <a:off x="3116658" y="140284"/>
            <a:ext cx="6254578" cy="6254578"/>
          </a:xfrm>
          <a:prstGeom prst="rect">
            <a:avLst/>
          </a:prstGeom>
        </p:spPr>
      </p:pic>
    </p:spTree>
    <p:extLst>
      <p:ext uri="{BB962C8B-B14F-4D97-AF65-F5344CB8AC3E}">
        <p14:creationId xmlns:p14="http://schemas.microsoft.com/office/powerpoint/2010/main" val="17180715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creenshot of a cell phone&#10;&#10;Description automatically generated">
            <a:extLst>
              <a:ext uri="{FF2B5EF4-FFF2-40B4-BE49-F238E27FC236}">
                <a16:creationId xmlns:a16="http://schemas.microsoft.com/office/drawing/2014/main" id="{1A44BDC0-3B41-436F-95F5-AE7F80B323FB}"/>
              </a:ext>
            </a:extLst>
          </p:cNvPr>
          <p:cNvPicPr>
            <a:picLocks noChangeAspect="1"/>
          </p:cNvPicPr>
          <p:nvPr/>
        </p:nvPicPr>
        <p:blipFill>
          <a:blip r:embed="rId2"/>
          <a:stretch>
            <a:fillRect/>
          </a:stretch>
        </p:blipFill>
        <p:spPr>
          <a:xfrm>
            <a:off x="3508498" y="188044"/>
            <a:ext cx="5008749" cy="6481911"/>
          </a:xfrm>
          <a:prstGeom prst="rect">
            <a:avLst/>
          </a:prstGeom>
        </p:spPr>
      </p:pic>
    </p:spTree>
    <p:extLst>
      <p:ext uri="{BB962C8B-B14F-4D97-AF65-F5344CB8AC3E}">
        <p14:creationId xmlns:p14="http://schemas.microsoft.com/office/powerpoint/2010/main" val="11538655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screenshot of a cell phone&#10;&#10;Description automatically generated">
            <a:extLst>
              <a:ext uri="{FF2B5EF4-FFF2-40B4-BE49-F238E27FC236}">
                <a16:creationId xmlns:a16="http://schemas.microsoft.com/office/drawing/2014/main" id="{192060AF-B978-4DBF-A3C9-8EF828EBD108}"/>
              </a:ext>
            </a:extLst>
          </p:cNvPr>
          <p:cNvPicPr>
            <a:picLocks noGrp="1" noChangeAspect="1"/>
          </p:cNvPicPr>
          <p:nvPr>
            <p:ph idx="1"/>
          </p:nvPr>
        </p:nvPicPr>
        <p:blipFill>
          <a:blip r:embed="rId3"/>
          <a:stretch>
            <a:fillRect/>
          </a:stretch>
        </p:blipFill>
        <p:spPr>
          <a:xfrm>
            <a:off x="434589" y="313151"/>
            <a:ext cx="11085315" cy="6231698"/>
          </a:xfrm>
        </p:spPr>
      </p:pic>
    </p:spTree>
    <p:extLst>
      <p:ext uri="{BB962C8B-B14F-4D97-AF65-F5344CB8AC3E}">
        <p14:creationId xmlns:p14="http://schemas.microsoft.com/office/powerpoint/2010/main" val="7383812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A1900E2-0AC4-4571-BBFA-918361FA7631}"/>
              </a:ext>
            </a:extLst>
          </p:cNvPr>
          <p:cNvSpPr txBox="1"/>
          <p:nvPr/>
        </p:nvSpPr>
        <p:spPr>
          <a:xfrm>
            <a:off x="8174735" y="640081"/>
            <a:ext cx="3377183" cy="3708895"/>
          </a:xfrm>
          <a:prstGeom prst="rect">
            <a:avLst/>
          </a:prstGeom>
          <a:noFill/>
        </p:spPr>
        <p:txBody>
          <a:bodyPr vert="horz" lIns="91440" tIns="45720" rIns="91440" bIns="45720" rtlCol="0" anchor="b">
            <a:normAutofit/>
          </a:bodyPr>
          <a:lstStyle/>
          <a:p>
            <a:pPr>
              <a:spcBef>
                <a:spcPct val="0"/>
              </a:spcBef>
              <a:spcAft>
                <a:spcPts val="600"/>
              </a:spcAft>
            </a:pPr>
            <a:r>
              <a:rPr lang="en-US" sz="3800" kern="1200" dirty="0">
                <a:solidFill>
                  <a:schemeClr val="tx1"/>
                </a:solidFill>
                <a:latin typeface="Arial" panose="020B0604020202020204" pitchFamily="34" charset="0"/>
                <a:ea typeface="+mj-ea"/>
                <a:cs typeface="Arial" panose="020B0604020202020204" pitchFamily="34" charset="0"/>
              </a:rPr>
              <a:t>Welcome Right from the Start Medical Assistance (RSM) Group </a:t>
            </a:r>
          </a:p>
        </p:txBody>
      </p:sp>
      <p:pic>
        <p:nvPicPr>
          <p:cNvPr id="3" name="Picture 2">
            <a:extLst>
              <a:ext uri="{FF2B5EF4-FFF2-40B4-BE49-F238E27FC236}">
                <a16:creationId xmlns:a16="http://schemas.microsoft.com/office/drawing/2014/main" id="{40972E46-5899-4BF1-9C47-71A678F4A02B}"/>
              </a:ext>
            </a:extLst>
          </p:cNvPr>
          <p:cNvPicPr>
            <a:picLocks noChangeAspect="1"/>
          </p:cNvPicPr>
          <p:nvPr/>
        </p:nvPicPr>
        <p:blipFill rotWithShape="1">
          <a:blip r:embed="rId2"/>
          <a:srcRect t="8980" r="2" b="2"/>
          <a:stretch/>
        </p:blipFill>
        <p:spPr>
          <a:xfrm>
            <a:off x="20" y="10"/>
            <a:ext cx="7534636" cy="6857990"/>
          </a:xfrm>
          <a:prstGeom prst="rect">
            <a:avLst/>
          </a:prstGeom>
        </p:spPr>
      </p:pic>
    </p:spTree>
    <p:extLst>
      <p:ext uri="{BB962C8B-B14F-4D97-AF65-F5344CB8AC3E}">
        <p14:creationId xmlns:p14="http://schemas.microsoft.com/office/powerpoint/2010/main" val="969787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D8771B-5CF6-4A88-A8D1-795771F0731E}"/>
              </a:ext>
            </a:extLst>
          </p:cNvPr>
          <p:cNvSpPr>
            <a:spLocks noGrp="1"/>
          </p:cNvSpPr>
          <p:nvPr>
            <p:ph type="title"/>
          </p:nvPr>
        </p:nvSpPr>
        <p:spPr>
          <a:xfrm>
            <a:off x="838200" y="2766218"/>
            <a:ext cx="10515600" cy="2871611"/>
          </a:xfrm>
        </p:spPr>
        <p:txBody>
          <a:bodyPr>
            <a:normAutofit/>
          </a:bodyPr>
          <a:lstStyle/>
          <a:p>
            <a:pPr algn="ctr"/>
            <a:r>
              <a:rPr lang="en-US" sz="3600" b="1" dirty="0">
                <a:solidFill>
                  <a:srgbClr val="232B38"/>
                </a:solidFill>
                <a:latin typeface="Arial" panose="020B0604020202020204" pitchFamily="34" charset="0"/>
                <a:cs typeface="Arial" panose="020B0604020202020204" pitchFamily="34" charset="0"/>
              </a:rPr>
              <a:t>Questions?</a:t>
            </a:r>
            <a:br>
              <a:rPr lang="en-US" sz="3600" b="1" dirty="0">
                <a:solidFill>
                  <a:srgbClr val="232B38"/>
                </a:solidFill>
                <a:latin typeface="Arial" panose="020B0604020202020204" pitchFamily="34" charset="0"/>
                <a:cs typeface="Arial" panose="020B0604020202020204" pitchFamily="34" charset="0"/>
              </a:rPr>
            </a:br>
            <a:br>
              <a:rPr lang="en-US" sz="3600" b="1" dirty="0">
                <a:solidFill>
                  <a:srgbClr val="232B38"/>
                </a:solidFill>
                <a:latin typeface="Arial" panose="020B0604020202020204" pitchFamily="34" charset="0"/>
                <a:cs typeface="Arial" panose="020B0604020202020204" pitchFamily="34" charset="0"/>
              </a:rPr>
            </a:br>
            <a:r>
              <a:rPr lang="en-US" sz="2800" b="1" dirty="0">
                <a:solidFill>
                  <a:srgbClr val="232B38"/>
                </a:solidFill>
                <a:latin typeface="Arial" panose="020B0604020202020204" pitchFamily="34" charset="0"/>
                <a:cs typeface="Arial" panose="020B0604020202020204" pitchFamily="34" charset="0"/>
              </a:rPr>
              <a:t>Contact me:</a:t>
            </a:r>
            <a:br>
              <a:rPr lang="en-US" sz="2800" b="1" dirty="0">
                <a:solidFill>
                  <a:srgbClr val="232B38"/>
                </a:solidFill>
                <a:latin typeface="Arial" panose="020B0604020202020204" pitchFamily="34" charset="0"/>
                <a:cs typeface="Arial" panose="020B0604020202020204" pitchFamily="34" charset="0"/>
              </a:rPr>
            </a:br>
            <a:r>
              <a:rPr lang="en-US" sz="2800" dirty="0">
                <a:solidFill>
                  <a:srgbClr val="232B38"/>
                </a:solidFill>
                <a:latin typeface="Arial" panose="020B0604020202020204" pitchFamily="34" charset="0"/>
                <a:cs typeface="Arial" panose="020B0604020202020204" pitchFamily="34" charset="0"/>
              </a:rPr>
              <a:t>Tom Rawlings, Division Director</a:t>
            </a:r>
            <a:br>
              <a:rPr lang="en-US" sz="2800" dirty="0">
                <a:solidFill>
                  <a:srgbClr val="232B38"/>
                </a:solidFill>
                <a:latin typeface="Arial" panose="020B0604020202020204" pitchFamily="34" charset="0"/>
                <a:cs typeface="Arial" panose="020B0604020202020204" pitchFamily="34" charset="0"/>
              </a:rPr>
            </a:br>
            <a:r>
              <a:rPr lang="en-US" sz="2800" dirty="0">
                <a:solidFill>
                  <a:srgbClr val="232B38"/>
                </a:solidFill>
                <a:latin typeface="Arial" panose="020B0604020202020204" pitchFamily="34" charset="0"/>
                <a:cs typeface="Arial" panose="020B0604020202020204" pitchFamily="34" charset="0"/>
                <a:hlinkClick r:id="rId2"/>
              </a:rPr>
              <a:t>Tom.Rawlings@dhs.ga.gov</a:t>
            </a:r>
            <a:r>
              <a:rPr lang="en-US" sz="2800" dirty="0">
                <a:solidFill>
                  <a:srgbClr val="232B38"/>
                </a:solidFill>
                <a:latin typeface="Arial" panose="020B0604020202020204" pitchFamily="34" charset="0"/>
                <a:cs typeface="Arial" panose="020B0604020202020204" pitchFamily="34" charset="0"/>
              </a:rPr>
              <a:t> </a:t>
            </a:r>
            <a:endParaRPr lang="en-US" sz="3600" dirty="0">
              <a:solidFill>
                <a:srgbClr val="232B38"/>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844638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003799" y="3259911"/>
            <a:ext cx="8240454" cy="646331"/>
          </a:xfrm>
          <a:prstGeom prst="rect">
            <a:avLst/>
          </a:prstGeom>
          <a:noFill/>
        </p:spPr>
        <p:txBody>
          <a:bodyPr wrap="square" rtlCol="0">
            <a:spAutoFit/>
          </a:bodyPr>
          <a:lstStyle/>
          <a:p>
            <a:pPr algn="ctr"/>
            <a:r>
              <a:rPr lang="en-US" sz="3600" b="1" dirty="0">
                <a:latin typeface="Arial" panose="020B0604020202020204" pitchFamily="34" charset="0"/>
                <a:cs typeface="Arial" panose="020B0604020202020204" pitchFamily="34" charset="0"/>
              </a:rPr>
              <a:t>Welcome and Introductions </a:t>
            </a:r>
          </a:p>
        </p:txBody>
      </p:sp>
    </p:spTree>
    <p:extLst>
      <p:ext uri="{BB962C8B-B14F-4D97-AF65-F5344CB8AC3E}">
        <p14:creationId xmlns:p14="http://schemas.microsoft.com/office/powerpoint/2010/main" val="5699365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44978" y="3259911"/>
            <a:ext cx="9979378" cy="523220"/>
          </a:xfrm>
          <a:prstGeom prst="rect">
            <a:avLst/>
          </a:prstGeom>
          <a:noFill/>
        </p:spPr>
        <p:txBody>
          <a:bodyPr wrap="square" rtlCol="0">
            <a:spAutoFit/>
          </a:bodyPr>
          <a:lstStyle/>
          <a:p>
            <a:pPr algn="ctr"/>
            <a:endParaRPr lang="en-US" sz="2800" i="1" dirty="0">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0DAA4503-32AB-4980-A316-EFDC667CBCAB}"/>
              </a:ext>
            </a:extLst>
          </p:cNvPr>
          <p:cNvSpPr txBox="1"/>
          <p:nvPr/>
        </p:nvSpPr>
        <p:spPr>
          <a:xfrm>
            <a:off x="1597378" y="3412311"/>
            <a:ext cx="9979378" cy="523220"/>
          </a:xfrm>
          <a:prstGeom prst="rect">
            <a:avLst/>
          </a:prstGeom>
          <a:noFill/>
        </p:spPr>
        <p:txBody>
          <a:bodyPr wrap="square" rtlCol="0">
            <a:spAutoFit/>
          </a:bodyPr>
          <a:lstStyle/>
          <a:p>
            <a:pPr algn="ctr"/>
            <a:endParaRPr lang="en-US" sz="2800" i="1"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EBE32BFA-34E8-45D1-9293-C0F8FE4786EE}"/>
              </a:ext>
            </a:extLst>
          </p:cNvPr>
          <p:cNvPicPr>
            <a:picLocks noChangeAspect="1"/>
          </p:cNvPicPr>
          <p:nvPr/>
        </p:nvPicPr>
        <p:blipFill>
          <a:blip r:embed="rId3"/>
          <a:stretch>
            <a:fillRect/>
          </a:stretch>
        </p:blipFill>
        <p:spPr>
          <a:xfrm>
            <a:off x="937308" y="1653047"/>
            <a:ext cx="4031526" cy="4564968"/>
          </a:xfrm>
          <a:prstGeom prst="rect">
            <a:avLst/>
          </a:prstGeom>
        </p:spPr>
      </p:pic>
      <p:sp>
        <p:nvSpPr>
          <p:cNvPr id="5" name="TextBox 4">
            <a:extLst>
              <a:ext uri="{FF2B5EF4-FFF2-40B4-BE49-F238E27FC236}">
                <a16:creationId xmlns:a16="http://schemas.microsoft.com/office/drawing/2014/main" id="{4C391FF5-5D9E-4268-8417-7D34563AC6F9}"/>
              </a:ext>
            </a:extLst>
          </p:cNvPr>
          <p:cNvSpPr txBox="1"/>
          <p:nvPr/>
        </p:nvSpPr>
        <p:spPr>
          <a:xfrm>
            <a:off x="5045034" y="1765288"/>
            <a:ext cx="7191792" cy="3754874"/>
          </a:xfrm>
          <a:prstGeom prst="rect">
            <a:avLst/>
          </a:prstGeom>
          <a:noFill/>
        </p:spPr>
        <p:txBody>
          <a:bodyPr wrap="square" rtlCol="0">
            <a:spAutoFit/>
          </a:bodyPr>
          <a:lstStyle/>
          <a:p>
            <a:r>
              <a:rPr lang="en-US" sz="4800" dirty="0"/>
              <a:t>SoH Spotlight:</a:t>
            </a:r>
          </a:p>
          <a:p>
            <a:endParaRPr lang="en-US" sz="4800" dirty="0"/>
          </a:p>
          <a:p>
            <a:r>
              <a:rPr lang="en-US" sz="5400" b="1" dirty="0"/>
              <a:t>Chelsea Sabo</a:t>
            </a:r>
          </a:p>
          <a:p>
            <a:r>
              <a:rPr lang="en-US" sz="4800" dirty="0"/>
              <a:t>The Foster Care Alliance</a:t>
            </a:r>
          </a:p>
          <a:p>
            <a:r>
              <a:rPr lang="en-US" sz="4000" dirty="0"/>
              <a:t>“The Mother’s Advocacy Project”</a:t>
            </a:r>
          </a:p>
        </p:txBody>
      </p:sp>
    </p:spTree>
    <p:extLst>
      <p:ext uri="{BB962C8B-B14F-4D97-AF65-F5344CB8AC3E}">
        <p14:creationId xmlns:p14="http://schemas.microsoft.com/office/powerpoint/2010/main" val="164223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17"/>
          <p:cNvSpPr txBox="1">
            <a:spLocks noGrp="1"/>
          </p:cNvSpPr>
          <p:nvPr>
            <p:ph type="title"/>
          </p:nvPr>
        </p:nvSpPr>
        <p:spPr>
          <a:xfrm>
            <a:off x="580430" y="4165860"/>
            <a:ext cx="781521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6000"/>
              <a:buFont typeface="Avenir"/>
              <a:buNone/>
            </a:pPr>
            <a:r>
              <a:rPr lang="en-US"/>
              <a:t>2019 Partnerships</a:t>
            </a:r>
            <a:endParaRPr/>
          </a:p>
        </p:txBody>
      </p:sp>
      <p:sp>
        <p:nvSpPr>
          <p:cNvPr id="194" name="Google Shape;194;p17"/>
          <p:cNvSpPr txBox="1">
            <a:spLocks noGrp="1"/>
          </p:cNvSpPr>
          <p:nvPr>
            <p:ph type="body" idx="1"/>
          </p:nvPr>
        </p:nvSpPr>
        <p:spPr>
          <a:xfrm>
            <a:off x="574750" y="5505275"/>
            <a:ext cx="8937900" cy="9795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2000"/>
              <a:buNone/>
            </a:pPr>
            <a:r>
              <a:rPr lang="en-US"/>
              <a:t>About our work and how we can best serve families and DFCS  through it. </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18"/>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rgbClr val="3C5C78"/>
              </a:buClr>
              <a:buSzPts val="6000"/>
              <a:buFont typeface="Avenir"/>
              <a:buNone/>
            </a:pPr>
            <a:r>
              <a:rPr lang="en-US"/>
              <a:t>About Foster Care Alliance. </a:t>
            </a:r>
            <a:endParaRPr/>
          </a:p>
        </p:txBody>
      </p:sp>
      <p:sp>
        <p:nvSpPr>
          <p:cNvPr id="201" name="Google Shape;201;p18"/>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2400"/>
              <a:buNone/>
            </a:pPr>
            <a:r>
              <a:rPr lang="en-US"/>
              <a:t>Advocating for healthy families, one mom at a time.</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1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4400"/>
              <a:buFont typeface="Avenir"/>
              <a:buNone/>
            </a:pPr>
            <a:r>
              <a:rPr lang="en-US"/>
              <a:t>The FCA Way. </a:t>
            </a:r>
            <a:endParaRPr/>
          </a:p>
        </p:txBody>
      </p:sp>
      <p:graphicFrame>
        <p:nvGraphicFramePr>
          <p:cNvPr id="207" name="Google Shape;207;p19"/>
          <p:cNvGraphicFramePr/>
          <p:nvPr/>
        </p:nvGraphicFramePr>
        <p:xfrm>
          <a:off x="838200" y="1825625"/>
          <a:ext cx="10515600" cy="3230930"/>
        </p:xfrm>
        <a:graphic>
          <a:graphicData uri="http://schemas.openxmlformats.org/drawingml/2006/table">
            <a:tbl>
              <a:tblPr firstRow="1" bandRow="1">
                <a:noFill/>
              </a:tblPr>
              <a:tblGrid>
                <a:gridCol w="1620800">
                  <a:extLst>
                    <a:ext uri="{9D8B030D-6E8A-4147-A177-3AD203B41FA5}">
                      <a16:colId xmlns:a16="http://schemas.microsoft.com/office/drawing/2014/main" val="20000"/>
                    </a:ext>
                  </a:extLst>
                </a:gridCol>
                <a:gridCol w="8894800">
                  <a:extLst>
                    <a:ext uri="{9D8B030D-6E8A-4147-A177-3AD203B41FA5}">
                      <a16:colId xmlns:a16="http://schemas.microsoft.com/office/drawing/2014/main" val="20001"/>
                    </a:ext>
                  </a:extLst>
                </a:gridCol>
              </a:tblGrid>
              <a:tr h="370850">
                <a:tc>
                  <a:txBody>
                    <a:bodyPr/>
                    <a:lstStyle/>
                    <a:p>
                      <a:pPr marL="0" marR="0" lvl="0" indent="0" algn="l" rtl="0">
                        <a:spcBef>
                          <a:spcPts val="0"/>
                        </a:spcBef>
                        <a:spcAft>
                          <a:spcPts val="0"/>
                        </a:spcAft>
                        <a:buNone/>
                      </a:pPr>
                      <a:r>
                        <a:rPr lang="en-US" sz="2600" b="1" i="0" u="none" strike="noStrike" cap="none">
                          <a:latin typeface="Avenir"/>
                          <a:ea typeface="Avenir"/>
                          <a:cs typeface="Avenir"/>
                          <a:sym typeface="Avenir"/>
                        </a:rPr>
                        <a:t>Mission</a:t>
                      </a:r>
                      <a:endParaRPr/>
                    </a:p>
                  </a:txBody>
                  <a:tcPr marL="91450" marR="91450" marT="45725" marB="45725"/>
                </a:tc>
                <a:tc>
                  <a:txBody>
                    <a:bodyPr/>
                    <a:lstStyle/>
                    <a:p>
                      <a:pPr marL="0" marR="0" lvl="0" indent="0" algn="l" rtl="0">
                        <a:spcBef>
                          <a:spcPts val="0"/>
                        </a:spcBef>
                        <a:spcAft>
                          <a:spcPts val="0"/>
                        </a:spcAft>
                        <a:buNone/>
                      </a:pPr>
                      <a:r>
                        <a:rPr lang="en-US" sz="2600" b="0" i="0">
                          <a:latin typeface="Avenir"/>
                          <a:ea typeface="Avenir"/>
                          <a:cs typeface="Avenir"/>
                          <a:sym typeface="Avenir"/>
                        </a:rPr>
                        <a:t>Advocating for healthy families, one mom at a time. </a:t>
                      </a:r>
                      <a:endParaRPr/>
                    </a:p>
                  </a:txBody>
                  <a:tcPr marL="91450" marR="91450" marT="45725" marB="45725"/>
                </a:tc>
                <a:extLst>
                  <a:ext uri="{0D108BD9-81ED-4DB2-BD59-A6C34878D82A}">
                    <a16:rowId xmlns:a16="http://schemas.microsoft.com/office/drawing/2014/main" val="10000"/>
                  </a:ext>
                </a:extLst>
              </a:tr>
              <a:tr h="370850">
                <a:tc>
                  <a:txBody>
                    <a:bodyPr/>
                    <a:lstStyle/>
                    <a:p>
                      <a:pPr marL="0" marR="0" lvl="0" indent="0" algn="l" rtl="0">
                        <a:spcBef>
                          <a:spcPts val="0"/>
                        </a:spcBef>
                        <a:spcAft>
                          <a:spcPts val="0"/>
                        </a:spcAft>
                        <a:buNone/>
                      </a:pPr>
                      <a:endParaRPr sz="2600" b="1" i="0">
                        <a:latin typeface="Avenir"/>
                        <a:ea typeface="Avenir"/>
                        <a:cs typeface="Avenir"/>
                        <a:sym typeface="Avenir"/>
                      </a:endParaRPr>
                    </a:p>
                  </a:txBody>
                  <a:tcPr marL="91450" marR="91450" marT="45725" marB="45725"/>
                </a:tc>
                <a:tc>
                  <a:txBody>
                    <a:bodyPr/>
                    <a:lstStyle/>
                    <a:p>
                      <a:pPr marL="0" marR="0" lvl="0" indent="0" algn="l" rtl="0">
                        <a:spcBef>
                          <a:spcPts val="0"/>
                        </a:spcBef>
                        <a:spcAft>
                          <a:spcPts val="0"/>
                        </a:spcAft>
                        <a:buNone/>
                      </a:pPr>
                      <a:endParaRPr sz="2600" b="0" i="0">
                        <a:latin typeface="Avenir"/>
                        <a:ea typeface="Avenir"/>
                        <a:cs typeface="Avenir"/>
                        <a:sym typeface="Avenir"/>
                      </a:endParaRPr>
                    </a:p>
                  </a:txBody>
                  <a:tcPr marL="91450" marR="91450" marT="45725" marB="45725"/>
                </a:tc>
                <a:extLst>
                  <a:ext uri="{0D108BD9-81ED-4DB2-BD59-A6C34878D82A}">
                    <a16:rowId xmlns:a16="http://schemas.microsoft.com/office/drawing/2014/main" val="10001"/>
                  </a:ext>
                </a:extLst>
              </a:tr>
              <a:tr h="370850">
                <a:tc>
                  <a:txBody>
                    <a:bodyPr/>
                    <a:lstStyle/>
                    <a:p>
                      <a:pPr marL="0" marR="0" lvl="0" indent="0" algn="l" rtl="0">
                        <a:spcBef>
                          <a:spcPts val="0"/>
                        </a:spcBef>
                        <a:spcAft>
                          <a:spcPts val="0"/>
                        </a:spcAft>
                        <a:buNone/>
                      </a:pPr>
                      <a:r>
                        <a:rPr lang="en-US" sz="2600" b="1" i="0">
                          <a:latin typeface="Avenir"/>
                          <a:ea typeface="Avenir"/>
                          <a:cs typeface="Avenir"/>
                          <a:sym typeface="Avenir"/>
                        </a:rPr>
                        <a:t>Vision</a:t>
                      </a:r>
                      <a:endParaRPr/>
                    </a:p>
                  </a:txBody>
                  <a:tcPr marL="91450" marR="91450" marT="45725" marB="45725"/>
                </a:tc>
                <a:tc>
                  <a:txBody>
                    <a:bodyPr/>
                    <a:lstStyle/>
                    <a:p>
                      <a:pPr marL="0" marR="0" lvl="0" indent="0" algn="l" rtl="0">
                        <a:spcBef>
                          <a:spcPts val="0"/>
                        </a:spcBef>
                        <a:spcAft>
                          <a:spcPts val="0"/>
                        </a:spcAft>
                        <a:buNone/>
                      </a:pPr>
                      <a:r>
                        <a:rPr lang="en-US" sz="2600" b="0" i="0">
                          <a:latin typeface="Avenir"/>
                          <a:ea typeface="Avenir"/>
                          <a:cs typeface="Avenir"/>
                          <a:sym typeface="Avenir"/>
                        </a:rPr>
                        <a:t>All families achieve healthy permanency within 12 months. </a:t>
                      </a:r>
                      <a:endParaRPr/>
                    </a:p>
                  </a:txBody>
                  <a:tcPr marL="91450" marR="91450" marT="45725" marB="45725"/>
                </a:tc>
                <a:extLst>
                  <a:ext uri="{0D108BD9-81ED-4DB2-BD59-A6C34878D82A}">
                    <a16:rowId xmlns:a16="http://schemas.microsoft.com/office/drawing/2014/main" val="10002"/>
                  </a:ext>
                </a:extLst>
              </a:tr>
              <a:tr h="370850">
                <a:tc>
                  <a:txBody>
                    <a:bodyPr/>
                    <a:lstStyle/>
                    <a:p>
                      <a:pPr marL="0" marR="0" lvl="0" indent="0" algn="l" rtl="0">
                        <a:spcBef>
                          <a:spcPts val="0"/>
                        </a:spcBef>
                        <a:spcAft>
                          <a:spcPts val="0"/>
                        </a:spcAft>
                        <a:buNone/>
                      </a:pPr>
                      <a:endParaRPr sz="2600" b="1" i="0">
                        <a:latin typeface="Avenir"/>
                        <a:ea typeface="Avenir"/>
                        <a:cs typeface="Avenir"/>
                        <a:sym typeface="Avenir"/>
                      </a:endParaRPr>
                    </a:p>
                  </a:txBody>
                  <a:tcPr marL="91450" marR="91450" marT="45725" marB="45725"/>
                </a:tc>
                <a:tc>
                  <a:txBody>
                    <a:bodyPr/>
                    <a:lstStyle/>
                    <a:p>
                      <a:pPr marL="0" marR="0" lvl="0" indent="0" algn="l" rtl="0">
                        <a:spcBef>
                          <a:spcPts val="0"/>
                        </a:spcBef>
                        <a:spcAft>
                          <a:spcPts val="0"/>
                        </a:spcAft>
                        <a:buNone/>
                      </a:pPr>
                      <a:endParaRPr sz="2600" b="0" i="0">
                        <a:latin typeface="Avenir"/>
                        <a:ea typeface="Avenir"/>
                        <a:cs typeface="Avenir"/>
                        <a:sym typeface="Avenir"/>
                      </a:endParaRPr>
                    </a:p>
                  </a:txBody>
                  <a:tcPr marL="91450" marR="91450" marT="45725" marB="45725"/>
                </a:tc>
                <a:extLst>
                  <a:ext uri="{0D108BD9-81ED-4DB2-BD59-A6C34878D82A}">
                    <a16:rowId xmlns:a16="http://schemas.microsoft.com/office/drawing/2014/main" val="10003"/>
                  </a:ext>
                </a:extLst>
              </a:tr>
              <a:tr h="370850">
                <a:tc>
                  <a:txBody>
                    <a:bodyPr/>
                    <a:lstStyle/>
                    <a:p>
                      <a:pPr marL="0" marR="0" lvl="0" indent="0" algn="l" rtl="0">
                        <a:spcBef>
                          <a:spcPts val="0"/>
                        </a:spcBef>
                        <a:spcAft>
                          <a:spcPts val="0"/>
                        </a:spcAft>
                        <a:buNone/>
                      </a:pPr>
                      <a:r>
                        <a:rPr lang="en-US" sz="2600" b="1" i="0">
                          <a:latin typeface="Avenir"/>
                          <a:ea typeface="Avenir"/>
                          <a:cs typeface="Avenir"/>
                          <a:sym typeface="Avenir"/>
                        </a:rPr>
                        <a:t>Values</a:t>
                      </a:r>
                      <a:endParaRPr/>
                    </a:p>
                  </a:txBody>
                  <a:tcPr marL="91450" marR="91450" marT="45725" marB="45725"/>
                </a:tc>
                <a:tc>
                  <a:txBody>
                    <a:bodyPr/>
                    <a:lstStyle/>
                    <a:p>
                      <a:pPr marL="0" marR="0" lvl="0" indent="0" algn="l" rtl="0">
                        <a:spcBef>
                          <a:spcPts val="0"/>
                        </a:spcBef>
                        <a:spcAft>
                          <a:spcPts val="0"/>
                        </a:spcAft>
                        <a:buNone/>
                      </a:pPr>
                      <a:r>
                        <a:rPr lang="en-US" sz="2600">
                          <a:latin typeface="Avenir"/>
                          <a:ea typeface="Avenir"/>
                          <a:cs typeface="Avenir"/>
                          <a:sym typeface="Avenir"/>
                        </a:rPr>
                        <a:t>D</a:t>
                      </a:r>
                      <a:r>
                        <a:rPr lang="en-US" sz="2600" b="0" i="0">
                          <a:latin typeface="Avenir"/>
                          <a:ea typeface="Avenir"/>
                          <a:cs typeface="Avenir"/>
                          <a:sym typeface="Avenir"/>
                        </a:rPr>
                        <a:t>ignity</a:t>
                      </a:r>
                      <a:endParaRPr/>
                    </a:p>
                    <a:p>
                      <a:pPr marL="0" marR="0" lvl="0" indent="0" algn="l" rtl="0">
                        <a:spcBef>
                          <a:spcPts val="0"/>
                        </a:spcBef>
                        <a:spcAft>
                          <a:spcPts val="0"/>
                        </a:spcAft>
                        <a:buNone/>
                      </a:pPr>
                      <a:r>
                        <a:rPr lang="en-US" sz="2600">
                          <a:latin typeface="Avenir"/>
                          <a:ea typeface="Avenir"/>
                          <a:cs typeface="Avenir"/>
                          <a:sym typeface="Avenir"/>
                        </a:rPr>
                        <a:t>F</a:t>
                      </a:r>
                      <a:r>
                        <a:rPr lang="en-US" sz="2600" b="0" i="0">
                          <a:latin typeface="Avenir"/>
                          <a:ea typeface="Avenir"/>
                          <a:cs typeface="Avenir"/>
                          <a:sym typeface="Avenir"/>
                        </a:rPr>
                        <a:t>amily </a:t>
                      </a:r>
                      <a:endParaRPr/>
                    </a:p>
                    <a:p>
                      <a:pPr marL="0" marR="0" lvl="0" indent="0" algn="l" rtl="0">
                        <a:spcBef>
                          <a:spcPts val="0"/>
                        </a:spcBef>
                        <a:spcAft>
                          <a:spcPts val="0"/>
                        </a:spcAft>
                        <a:buNone/>
                      </a:pPr>
                      <a:r>
                        <a:rPr lang="en-US" sz="2600">
                          <a:latin typeface="Avenir"/>
                          <a:ea typeface="Avenir"/>
                          <a:cs typeface="Avenir"/>
                          <a:sym typeface="Avenir"/>
                        </a:rPr>
                        <a:t>G</a:t>
                      </a:r>
                      <a:r>
                        <a:rPr lang="en-US" sz="2600" b="0" i="0">
                          <a:latin typeface="Avenir"/>
                          <a:ea typeface="Avenir"/>
                          <a:cs typeface="Avenir"/>
                          <a:sym typeface="Avenir"/>
                        </a:rPr>
                        <a:t>enerosity </a:t>
                      </a:r>
                      <a:endParaRPr/>
                    </a:p>
                  </a:txBody>
                  <a:tcPr marL="91450" marR="91450" marT="45725" marB="45725"/>
                </a:tc>
                <a:extLst>
                  <a:ext uri="{0D108BD9-81ED-4DB2-BD59-A6C34878D82A}">
                    <a16:rowId xmlns:a16="http://schemas.microsoft.com/office/drawing/2014/main" val="10004"/>
                  </a:ext>
                </a:extLst>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2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4400"/>
              <a:buFont typeface="Avenir"/>
              <a:buNone/>
            </a:pPr>
            <a:r>
              <a:rPr lang="en-US"/>
              <a:t>We Believe…</a:t>
            </a:r>
            <a:endParaRPr/>
          </a:p>
        </p:txBody>
      </p:sp>
      <p:sp>
        <p:nvSpPr>
          <p:cNvPr id="214" name="Google Shape;214;p2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Autofit/>
          </a:bodyPr>
          <a:lstStyle/>
          <a:p>
            <a:pPr marL="514350" lvl="0" indent="-514350" algn="l" rtl="0">
              <a:lnSpc>
                <a:spcPct val="130000"/>
              </a:lnSpc>
              <a:spcBef>
                <a:spcPts val="0"/>
              </a:spcBef>
              <a:spcAft>
                <a:spcPts val="0"/>
              </a:spcAft>
              <a:buClr>
                <a:schemeClr val="dk1"/>
              </a:buClr>
              <a:buSzPts val="2590"/>
              <a:buAutoNum type="arabicPlain"/>
            </a:pPr>
            <a:r>
              <a:rPr lang="en-US" sz="2590"/>
              <a:t>Healthy families belong together. </a:t>
            </a:r>
            <a:endParaRPr/>
          </a:p>
          <a:p>
            <a:pPr marL="514350" lvl="0" indent="-514350" algn="l" rtl="0">
              <a:lnSpc>
                <a:spcPct val="130000"/>
              </a:lnSpc>
              <a:spcBef>
                <a:spcPts val="1000"/>
              </a:spcBef>
              <a:spcAft>
                <a:spcPts val="0"/>
              </a:spcAft>
              <a:buClr>
                <a:schemeClr val="dk1"/>
              </a:buClr>
              <a:buSzPts val="2590"/>
              <a:buAutoNum type="arabicPlain"/>
            </a:pPr>
            <a:r>
              <a:rPr lang="en-US" sz="2590"/>
              <a:t>What happened to someone in the past should not define their future. </a:t>
            </a:r>
            <a:endParaRPr/>
          </a:p>
          <a:p>
            <a:pPr marL="514350" lvl="0" indent="-514350" algn="l" rtl="0">
              <a:lnSpc>
                <a:spcPct val="130000"/>
              </a:lnSpc>
              <a:spcBef>
                <a:spcPts val="1000"/>
              </a:spcBef>
              <a:spcAft>
                <a:spcPts val="0"/>
              </a:spcAft>
              <a:buClr>
                <a:schemeClr val="dk1"/>
              </a:buClr>
              <a:buSzPts val="2590"/>
              <a:buAutoNum type="arabicPlain"/>
            </a:pPr>
            <a:r>
              <a:rPr lang="en-US" sz="2590"/>
              <a:t>All people deserve a chance to thrive. </a:t>
            </a:r>
            <a:endParaRPr/>
          </a:p>
          <a:p>
            <a:pPr marL="514350" lvl="0" indent="-514350" algn="l" rtl="0">
              <a:lnSpc>
                <a:spcPct val="130000"/>
              </a:lnSpc>
              <a:spcBef>
                <a:spcPts val="1000"/>
              </a:spcBef>
              <a:spcAft>
                <a:spcPts val="0"/>
              </a:spcAft>
              <a:buClr>
                <a:schemeClr val="dk1"/>
              </a:buClr>
              <a:buSzPts val="2590"/>
              <a:buAutoNum type="arabicPlain"/>
            </a:pPr>
            <a:r>
              <a:rPr lang="en-US" sz="2590"/>
              <a:t>Clinical trauma significantly affects a person’s ability to thrive. </a:t>
            </a:r>
            <a:endParaRPr/>
          </a:p>
          <a:p>
            <a:pPr marL="514350" lvl="0" indent="-514350" algn="l" rtl="0">
              <a:lnSpc>
                <a:spcPct val="130000"/>
              </a:lnSpc>
              <a:spcBef>
                <a:spcPts val="1000"/>
              </a:spcBef>
              <a:spcAft>
                <a:spcPts val="0"/>
              </a:spcAft>
              <a:buClr>
                <a:schemeClr val="dk1"/>
              </a:buClr>
              <a:buSzPts val="2590"/>
              <a:buAutoNum type="arabicPlain"/>
            </a:pPr>
            <a:r>
              <a:rPr lang="en-US" sz="2590"/>
              <a:t>Trauma is an injury, not a chronic condition. </a:t>
            </a:r>
            <a:endParaRPr/>
          </a:p>
          <a:p>
            <a:pPr marL="514350" lvl="0" indent="-514350" algn="l" rtl="0">
              <a:lnSpc>
                <a:spcPct val="130000"/>
              </a:lnSpc>
              <a:spcBef>
                <a:spcPts val="1000"/>
              </a:spcBef>
              <a:spcAft>
                <a:spcPts val="0"/>
              </a:spcAft>
              <a:buClr>
                <a:schemeClr val="dk1"/>
              </a:buClr>
              <a:buSzPts val="2590"/>
              <a:buAutoNum type="arabicPlain"/>
            </a:pPr>
            <a:r>
              <a:rPr lang="en-US" sz="2590"/>
              <a:t>Our clients can heal. </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2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4400"/>
              <a:buFont typeface="Avenir"/>
              <a:buNone/>
            </a:pPr>
            <a:r>
              <a:rPr lang="en-US"/>
              <a:t>Our Initiatives</a:t>
            </a:r>
            <a:endParaRPr/>
          </a:p>
        </p:txBody>
      </p:sp>
      <p:sp>
        <p:nvSpPr>
          <p:cNvPr id="220" name="Google Shape;220;p2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Autofit/>
          </a:bodyPr>
          <a:lstStyle/>
          <a:p>
            <a:pPr marL="0" lvl="0" indent="0" algn="l" rtl="0">
              <a:lnSpc>
                <a:spcPct val="80000"/>
              </a:lnSpc>
              <a:spcBef>
                <a:spcPts val="0"/>
              </a:spcBef>
              <a:spcAft>
                <a:spcPts val="0"/>
              </a:spcAft>
              <a:buClr>
                <a:schemeClr val="dk1"/>
              </a:buClr>
              <a:buSzPts val="2590"/>
              <a:buNone/>
            </a:pPr>
            <a:r>
              <a:rPr lang="en-US" sz="2590" b="1">
                <a:latin typeface="Avenir"/>
                <a:ea typeface="Avenir"/>
                <a:cs typeface="Avenir"/>
                <a:sym typeface="Avenir"/>
              </a:rPr>
              <a:t>1	Mothers Advocacy Project. </a:t>
            </a:r>
            <a:endParaRPr/>
          </a:p>
          <a:p>
            <a:pPr marL="0" lvl="0" indent="0" algn="l" rtl="0">
              <a:lnSpc>
                <a:spcPct val="80000"/>
              </a:lnSpc>
              <a:spcBef>
                <a:spcPts val="1000"/>
              </a:spcBef>
              <a:spcAft>
                <a:spcPts val="0"/>
              </a:spcAft>
              <a:buClr>
                <a:schemeClr val="dk1"/>
              </a:buClr>
              <a:buSzPts val="2590"/>
              <a:buNone/>
            </a:pPr>
            <a:r>
              <a:rPr lang="en-US" sz="2590"/>
              <a:t>Biological moms participate in a 16-week mother/child reunification and out-of-home placement prevention program. </a:t>
            </a:r>
            <a:endParaRPr/>
          </a:p>
          <a:p>
            <a:pPr marL="0" lvl="0" indent="0" algn="l" rtl="0">
              <a:lnSpc>
                <a:spcPct val="80000"/>
              </a:lnSpc>
              <a:spcBef>
                <a:spcPts val="1000"/>
              </a:spcBef>
              <a:spcAft>
                <a:spcPts val="0"/>
              </a:spcAft>
              <a:buClr>
                <a:schemeClr val="dk1"/>
              </a:buClr>
              <a:buSzPts val="2590"/>
              <a:buNone/>
            </a:pPr>
            <a:endParaRPr sz="2590"/>
          </a:p>
          <a:p>
            <a:pPr marL="0" lvl="0" indent="0" algn="l" rtl="0">
              <a:lnSpc>
                <a:spcPct val="80000"/>
              </a:lnSpc>
              <a:spcBef>
                <a:spcPts val="1000"/>
              </a:spcBef>
              <a:spcAft>
                <a:spcPts val="0"/>
              </a:spcAft>
              <a:buClr>
                <a:schemeClr val="dk1"/>
              </a:buClr>
              <a:buSzPts val="2590"/>
              <a:buNone/>
            </a:pPr>
            <a:r>
              <a:rPr lang="en-US" sz="2590" b="1">
                <a:latin typeface="Avenir"/>
                <a:ea typeface="Avenir"/>
                <a:cs typeface="Avenir"/>
                <a:sym typeface="Avenir"/>
              </a:rPr>
              <a:t>2	Case Manager Support. </a:t>
            </a:r>
            <a:endParaRPr/>
          </a:p>
          <a:p>
            <a:pPr marL="0" lvl="0" indent="0" algn="l" rtl="0">
              <a:lnSpc>
                <a:spcPct val="80000"/>
              </a:lnSpc>
              <a:spcBef>
                <a:spcPts val="1000"/>
              </a:spcBef>
              <a:spcAft>
                <a:spcPts val="0"/>
              </a:spcAft>
              <a:buClr>
                <a:schemeClr val="dk1"/>
              </a:buClr>
              <a:buSzPts val="2590"/>
              <a:buNone/>
            </a:pPr>
            <a:r>
              <a:rPr lang="en-US" sz="2590"/>
              <a:t>We provide both personal and professional support to DFCS case workers in Cobb, DeKalb, Fulton, and Gwinnett counties. </a:t>
            </a:r>
            <a:endParaRPr/>
          </a:p>
          <a:p>
            <a:pPr marL="0" lvl="0" indent="0" algn="l" rtl="0">
              <a:lnSpc>
                <a:spcPct val="80000"/>
              </a:lnSpc>
              <a:spcBef>
                <a:spcPts val="1000"/>
              </a:spcBef>
              <a:spcAft>
                <a:spcPts val="0"/>
              </a:spcAft>
              <a:buClr>
                <a:schemeClr val="dk1"/>
              </a:buClr>
              <a:buSzPts val="2590"/>
              <a:buNone/>
            </a:pPr>
            <a:endParaRPr sz="2590"/>
          </a:p>
          <a:p>
            <a:pPr marL="0" lvl="0" indent="0" algn="l" rtl="0">
              <a:lnSpc>
                <a:spcPct val="80000"/>
              </a:lnSpc>
              <a:spcBef>
                <a:spcPts val="1000"/>
              </a:spcBef>
              <a:spcAft>
                <a:spcPts val="0"/>
              </a:spcAft>
              <a:buClr>
                <a:schemeClr val="dk1"/>
              </a:buClr>
              <a:buSzPts val="2590"/>
              <a:buNone/>
            </a:pPr>
            <a:r>
              <a:rPr lang="en-US" sz="2590" b="1">
                <a:latin typeface="Avenir"/>
                <a:ea typeface="Avenir"/>
                <a:cs typeface="Avenir"/>
                <a:sym typeface="Avenir"/>
              </a:rPr>
              <a:t>3	Trauma Education. </a:t>
            </a:r>
            <a:endParaRPr/>
          </a:p>
          <a:p>
            <a:pPr marL="0" lvl="0" indent="0" algn="l" rtl="0">
              <a:lnSpc>
                <a:spcPct val="80000"/>
              </a:lnSpc>
              <a:spcBef>
                <a:spcPts val="1000"/>
              </a:spcBef>
              <a:spcAft>
                <a:spcPts val="0"/>
              </a:spcAft>
              <a:buClr>
                <a:schemeClr val="dk1"/>
              </a:buClr>
              <a:buSzPts val="2590"/>
              <a:buNone/>
            </a:pPr>
            <a:r>
              <a:rPr lang="en-US" sz="2590"/>
              <a:t>We relay relevant research on trauma to the public. </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22"/>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rgbClr val="3C5C78"/>
              </a:buClr>
              <a:buSzPts val="6000"/>
              <a:buFont typeface="Avenir"/>
              <a:buNone/>
            </a:pPr>
            <a:r>
              <a:rPr lang="en-US"/>
              <a:t>Evidence-based practices.</a:t>
            </a:r>
            <a:endParaRPr/>
          </a:p>
        </p:txBody>
      </p:sp>
      <p:sp>
        <p:nvSpPr>
          <p:cNvPr id="226" name="Google Shape;226;p22"/>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2400"/>
              <a:buNone/>
            </a:pPr>
            <a:r>
              <a:rPr lang="en-US"/>
              <a:t>We base all our programs on the most current research on trauma, psychological resilience, and posttraumatic growth. </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2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4400"/>
              <a:buFont typeface="Avenir"/>
              <a:buNone/>
            </a:pPr>
            <a:r>
              <a:rPr lang="en-US"/>
              <a:t>Adverse Childhood Experiences (ACE)</a:t>
            </a:r>
            <a:endParaRPr/>
          </a:p>
        </p:txBody>
      </p:sp>
      <p:sp>
        <p:nvSpPr>
          <p:cNvPr id="232" name="Google Shape;232;p2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Autofit/>
          </a:bodyPr>
          <a:lstStyle/>
          <a:p>
            <a:pPr marL="0" lvl="0" indent="0" algn="l" rtl="0">
              <a:lnSpc>
                <a:spcPct val="80000"/>
              </a:lnSpc>
              <a:spcBef>
                <a:spcPts val="0"/>
              </a:spcBef>
              <a:spcAft>
                <a:spcPts val="0"/>
              </a:spcAft>
              <a:buClr>
                <a:schemeClr val="dk1"/>
              </a:buClr>
              <a:buSzPts val="2590"/>
              <a:buNone/>
            </a:pPr>
            <a:r>
              <a:rPr lang="en-US" sz="2590"/>
              <a:t>Adverse childhood experiences affect a victim’s ability to form relationships and attachments with others, including their own children. </a:t>
            </a:r>
            <a:endParaRPr/>
          </a:p>
          <a:p>
            <a:pPr marL="0" lvl="0" indent="0" algn="l" rtl="0">
              <a:lnSpc>
                <a:spcPct val="80000"/>
              </a:lnSpc>
              <a:spcBef>
                <a:spcPts val="1000"/>
              </a:spcBef>
              <a:spcAft>
                <a:spcPts val="0"/>
              </a:spcAft>
              <a:buClr>
                <a:schemeClr val="dk1"/>
              </a:buClr>
              <a:buSzPts val="2590"/>
              <a:buNone/>
            </a:pPr>
            <a:endParaRPr sz="2590"/>
          </a:p>
          <a:p>
            <a:pPr marL="0" lvl="0" indent="0" algn="l" rtl="0">
              <a:lnSpc>
                <a:spcPct val="80000"/>
              </a:lnSpc>
              <a:spcBef>
                <a:spcPts val="1000"/>
              </a:spcBef>
              <a:spcAft>
                <a:spcPts val="0"/>
              </a:spcAft>
              <a:buClr>
                <a:schemeClr val="dk1"/>
              </a:buClr>
              <a:buSzPts val="2590"/>
              <a:buNone/>
            </a:pPr>
            <a:r>
              <a:rPr lang="en-US" sz="2590"/>
              <a:t>Maschi, Baer, Morrisey, Moreno, 2013</a:t>
            </a:r>
            <a:endParaRPr/>
          </a:p>
          <a:p>
            <a:pPr marL="0" lvl="0" indent="0" algn="l" rtl="0">
              <a:lnSpc>
                <a:spcPct val="80000"/>
              </a:lnSpc>
              <a:spcBef>
                <a:spcPts val="1000"/>
              </a:spcBef>
              <a:spcAft>
                <a:spcPts val="0"/>
              </a:spcAft>
              <a:buClr>
                <a:schemeClr val="dk1"/>
              </a:buClr>
              <a:buSzPts val="2590"/>
              <a:buNone/>
            </a:pPr>
            <a:endParaRPr sz="2590"/>
          </a:p>
          <a:p>
            <a:pPr marL="0" lvl="0" indent="0" algn="l" rtl="0">
              <a:lnSpc>
                <a:spcPct val="80000"/>
              </a:lnSpc>
              <a:spcBef>
                <a:spcPts val="1000"/>
              </a:spcBef>
              <a:spcAft>
                <a:spcPts val="0"/>
              </a:spcAft>
              <a:buClr>
                <a:schemeClr val="dk1"/>
              </a:buClr>
              <a:buSzPts val="2590"/>
              <a:buNone/>
            </a:pPr>
            <a:r>
              <a:rPr lang="en-US" sz="2590"/>
              <a:t>Recent neuroimaging technology shows a link between childhood maltreatment and maladaptive functioning in adulthood. </a:t>
            </a:r>
            <a:endParaRPr/>
          </a:p>
          <a:p>
            <a:pPr marL="0" lvl="0" indent="0" algn="l" rtl="0">
              <a:lnSpc>
                <a:spcPct val="80000"/>
              </a:lnSpc>
              <a:spcBef>
                <a:spcPts val="1000"/>
              </a:spcBef>
              <a:spcAft>
                <a:spcPts val="0"/>
              </a:spcAft>
              <a:buClr>
                <a:schemeClr val="dk1"/>
              </a:buClr>
              <a:buSzPts val="2590"/>
              <a:buNone/>
            </a:pPr>
            <a:endParaRPr sz="2590"/>
          </a:p>
          <a:p>
            <a:pPr marL="0" lvl="0" indent="0" algn="l" rtl="0">
              <a:lnSpc>
                <a:spcPct val="80000"/>
              </a:lnSpc>
              <a:spcBef>
                <a:spcPts val="1000"/>
              </a:spcBef>
              <a:spcAft>
                <a:spcPts val="0"/>
              </a:spcAft>
              <a:buClr>
                <a:schemeClr val="dk1"/>
              </a:buClr>
              <a:buSzPts val="2590"/>
              <a:buNone/>
            </a:pPr>
            <a:r>
              <a:rPr lang="en-US" sz="2590"/>
              <a:t>De Gragario, 2013 </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Google Shape;238;p2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4400"/>
              <a:buFont typeface="Avenir"/>
              <a:buNone/>
            </a:pPr>
            <a:r>
              <a:rPr lang="en-US"/>
              <a:t>Intergenerational Maltreatment</a:t>
            </a:r>
            <a:endParaRPr/>
          </a:p>
        </p:txBody>
      </p:sp>
      <p:sp>
        <p:nvSpPr>
          <p:cNvPr id="239" name="Google Shape;239;p24"/>
          <p:cNvSpPr txBox="1"/>
          <p:nvPr/>
        </p:nvSpPr>
        <p:spPr>
          <a:xfrm>
            <a:off x="5880187" y="1897983"/>
            <a:ext cx="3396343"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0" i="0" u="none" strike="noStrike" cap="none">
                <a:solidFill>
                  <a:schemeClr val="dk1"/>
                </a:solidFill>
                <a:latin typeface="Avenir"/>
                <a:ea typeface="Avenir"/>
                <a:cs typeface="Avenir"/>
                <a:sym typeface="Avenir"/>
              </a:rPr>
              <a:t>child experiences ACE</a:t>
            </a:r>
            <a:endParaRPr/>
          </a:p>
        </p:txBody>
      </p:sp>
      <p:sp>
        <p:nvSpPr>
          <p:cNvPr id="240" name="Google Shape;240;p24"/>
          <p:cNvSpPr txBox="1"/>
          <p:nvPr/>
        </p:nvSpPr>
        <p:spPr>
          <a:xfrm>
            <a:off x="5880185" y="4283943"/>
            <a:ext cx="3396343" cy="64633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chemeClr val="dk1"/>
                </a:solidFill>
                <a:latin typeface="Avenir"/>
                <a:ea typeface="Avenir"/>
                <a:cs typeface="Avenir"/>
                <a:sym typeface="Avenir"/>
              </a:rPr>
              <a:t>child employs harsh parenting practices as a parent</a:t>
            </a:r>
            <a:endParaRPr/>
          </a:p>
        </p:txBody>
      </p:sp>
      <p:sp>
        <p:nvSpPr>
          <p:cNvPr id="241" name="Google Shape;241;p24"/>
          <p:cNvSpPr txBox="1"/>
          <p:nvPr/>
        </p:nvSpPr>
        <p:spPr>
          <a:xfrm>
            <a:off x="5880186" y="2821216"/>
            <a:ext cx="3396343" cy="92333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chemeClr val="dk1"/>
                </a:solidFill>
                <a:latin typeface="Avenir"/>
                <a:ea typeface="Avenir"/>
                <a:cs typeface="Avenir"/>
                <a:sym typeface="Avenir"/>
              </a:rPr>
              <a:t>child internalizes harsh parenting behaviors as effective</a:t>
            </a:r>
            <a:endParaRPr/>
          </a:p>
        </p:txBody>
      </p:sp>
      <p:pic>
        <p:nvPicPr>
          <p:cNvPr id="242" name="Google Shape;242;p24"/>
          <p:cNvPicPr preferRelativeResize="0"/>
          <p:nvPr/>
        </p:nvPicPr>
        <p:blipFill rotWithShape="1">
          <a:blip r:embed="rId3">
            <a:alphaModFix/>
          </a:blip>
          <a:srcRect/>
          <a:stretch/>
        </p:blipFill>
        <p:spPr>
          <a:xfrm>
            <a:off x="2066290" y="1690688"/>
            <a:ext cx="4029710" cy="4029710"/>
          </a:xfrm>
          <a:prstGeom prst="rect">
            <a:avLst/>
          </a:prstGeom>
          <a:noFill/>
          <a:ln>
            <a:noFill/>
          </a:ln>
        </p:spPr>
      </p:pic>
      <p:sp>
        <p:nvSpPr>
          <p:cNvPr id="243" name="Google Shape;243;p24"/>
          <p:cNvSpPr txBox="1"/>
          <p:nvPr/>
        </p:nvSpPr>
        <p:spPr>
          <a:xfrm>
            <a:off x="5880185" y="5469672"/>
            <a:ext cx="3396343"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chemeClr val="dk1"/>
                </a:solidFill>
                <a:latin typeface="Avenir"/>
                <a:ea typeface="Avenir"/>
                <a:cs typeface="Avenir"/>
                <a:sym typeface="Avenir"/>
              </a:rPr>
              <a:t>their child experiences ACE</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2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4400"/>
              <a:buFont typeface="Avenir"/>
              <a:buNone/>
            </a:pPr>
            <a:r>
              <a:rPr lang="en-US"/>
              <a:t>Out-of-Home Placements</a:t>
            </a:r>
            <a:endParaRPr/>
          </a:p>
        </p:txBody>
      </p:sp>
      <p:sp>
        <p:nvSpPr>
          <p:cNvPr id="249" name="Google Shape;249;p25"/>
          <p:cNvSpPr txBox="1">
            <a:spLocks noGrp="1"/>
          </p:cNvSpPr>
          <p:nvPr>
            <p:ph type="body" idx="1"/>
          </p:nvPr>
        </p:nvSpPr>
        <p:spPr>
          <a:xfrm>
            <a:off x="2471737" y="2834481"/>
            <a:ext cx="7248525" cy="1674813"/>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2800"/>
              <a:buNone/>
            </a:pPr>
            <a:r>
              <a:rPr lang="en-US"/>
              <a:t>As long as a mother’s trauma remains unrecognized and untreated, her children will continue to re-enter foster care despite her genuine love for them.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B1D7D8A-8312-4676-920D-CF94D7312E0A}"/>
              </a:ext>
            </a:extLst>
          </p:cNvPr>
          <p:cNvSpPr>
            <a:spLocks noGrp="1"/>
          </p:cNvSpPr>
          <p:nvPr>
            <p:ph type="body" idx="1"/>
          </p:nvPr>
        </p:nvSpPr>
        <p:spPr>
          <a:xfrm>
            <a:off x="2137559" y="1419666"/>
            <a:ext cx="9209892" cy="45719"/>
          </a:xfrm>
        </p:spPr>
        <p:txBody>
          <a:bodyPr>
            <a:noAutofit/>
          </a:bodyPr>
          <a:lstStyle/>
          <a:p>
            <a:r>
              <a:rPr lang="en-US" sz="4000" dirty="0">
                <a:solidFill>
                  <a:schemeClr val="tx1"/>
                </a:solidFill>
              </a:rPr>
              <a:t>	WELCOME NEW SAB MEMBERS</a:t>
            </a:r>
          </a:p>
        </p:txBody>
      </p:sp>
      <p:pic>
        <p:nvPicPr>
          <p:cNvPr id="4" name="Picture 3">
            <a:extLst>
              <a:ext uri="{FF2B5EF4-FFF2-40B4-BE49-F238E27FC236}">
                <a16:creationId xmlns:a16="http://schemas.microsoft.com/office/drawing/2014/main" id="{E411F77B-424B-4132-AFE7-AAA23D82DA1F}"/>
              </a:ext>
            </a:extLst>
          </p:cNvPr>
          <p:cNvPicPr>
            <a:picLocks noChangeAspect="1"/>
          </p:cNvPicPr>
          <p:nvPr/>
        </p:nvPicPr>
        <p:blipFill>
          <a:blip r:embed="rId2"/>
          <a:stretch>
            <a:fillRect/>
          </a:stretch>
        </p:blipFill>
        <p:spPr>
          <a:xfrm>
            <a:off x="256838" y="2321209"/>
            <a:ext cx="3650144" cy="2442577"/>
          </a:xfrm>
          <a:prstGeom prst="rect">
            <a:avLst/>
          </a:prstGeom>
        </p:spPr>
      </p:pic>
      <p:pic>
        <p:nvPicPr>
          <p:cNvPr id="6" name="Picture 5">
            <a:extLst>
              <a:ext uri="{FF2B5EF4-FFF2-40B4-BE49-F238E27FC236}">
                <a16:creationId xmlns:a16="http://schemas.microsoft.com/office/drawing/2014/main" id="{359391E7-E825-4C04-9ABF-0D1F8E318D84}"/>
              </a:ext>
            </a:extLst>
          </p:cNvPr>
          <p:cNvPicPr>
            <a:picLocks noChangeAspect="1"/>
          </p:cNvPicPr>
          <p:nvPr/>
        </p:nvPicPr>
        <p:blipFill>
          <a:blip r:embed="rId3"/>
          <a:stretch>
            <a:fillRect/>
          </a:stretch>
        </p:blipFill>
        <p:spPr>
          <a:xfrm>
            <a:off x="4348846" y="2366928"/>
            <a:ext cx="3494310" cy="2396858"/>
          </a:xfrm>
          <a:prstGeom prst="rect">
            <a:avLst/>
          </a:prstGeom>
        </p:spPr>
      </p:pic>
      <p:pic>
        <p:nvPicPr>
          <p:cNvPr id="7" name="Picture 6">
            <a:extLst>
              <a:ext uri="{FF2B5EF4-FFF2-40B4-BE49-F238E27FC236}">
                <a16:creationId xmlns:a16="http://schemas.microsoft.com/office/drawing/2014/main" id="{D501CADB-FD3A-4C68-8AE5-6FA0B90EAB45}"/>
              </a:ext>
            </a:extLst>
          </p:cNvPr>
          <p:cNvPicPr>
            <a:picLocks noChangeAspect="1"/>
          </p:cNvPicPr>
          <p:nvPr/>
        </p:nvPicPr>
        <p:blipFill>
          <a:blip r:embed="rId4"/>
          <a:stretch>
            <a:fillRect/>
          </a:stretch>
        </p:blipFill>
        <p:spPr>
          <a:xfrm>
            <a:off x="8285020" y="2353018"/>
            <a:ext cx="3650144" cy="2410768"/>
          </a:xfrm>
          <a:prstGeom prst="rect">
            <a:avLst/>
          </a:prstGeom>
        </p:spPr>
      </p:pic>
      <p:sp>
        <p:nvSpPr>
          <p:cNvPr id="8" name="TextBox 7">
            <a:extLst>
              <a:ext uri="{FF2B5EF4-FFF2-40B4-BE49-F238E27FC236}">
                <a16:creationId xmlns:a16="http://schemas.microsoft.com/office/drawing/2014/main" id="{510B69C7-ACD0-4271-8309-9D0A46EE7F0E}"/>
              </a:ext>
            </a:extLst>
          </p:cNvPr>
          <p:cNvSpPr txBox="1"/>
          <p:nvPr/>
        </p:nvSpPr>
        <p:spPr>
          <a:xfrm>
            <a:off x="1175657" y="4809506"/>
            <a:ext cx="1983143" cy="646331"/>
          </a:xfrm>
          <a:prstGeom prst="rect">
            <a:avLst/>
          </a:prstGeom>
          <a:noFill/>
        </p:spPr>
        <p:txBody>
          <a:bodyPr wrap="square" rtlCol="0">
            <a:spAutoFit/>
          </a:bodyPr>
          <a:lstStyle/>
          <a:p>
            <a:r>
              <a:rPr lang="en-US" b="1" dirty="0"/>
              <a:t>Nancy White</a:t>
            </a:r>
          </a:p>
          <a:p>
            <a:r>
              <a:rPr lang="en-US" b="1" dirty="0"/>
              <a:t>   Region 6 </a:t>
            </a:r>
          </a:p>
        </p:txBody>
      </p:sp>
      <p:sp>
        <p:nvSpPr>
          <p:cNvPr id="9" name="TextBox 8">
            <a:extLst>
              <a:ext uri="{FF2B5EF4-FFF2-40B4-BE49-F238E27FC236}">
                <a16:creationId xmlns:a16="http://schemas.microsoft.com/office/drawing/2014/main" id="{58F7C81C-236C-4B5D-B2E6-5E54FBF9238D}"/>
              </a:ext>
            </a:extLst>
          </p:cNvPr>
          <p:cNvSpPr txBox="1"/>
          <p:nvPr/>
        </p:nvSpPr>
        <p:spPr>
          <a:xfrm>
            <a:off x="4538193" y="4841265"/>
            <a:ext cx="2860134" cy="646331"/>
          </a:xfrm>
          <a:prstGeom prst="rect">
            <a:avLst/>
          </a:prstGeom>
          <a:noFill/>
        </p:spPr>
        <p:txBody>
          <a:bodyPr wrap="square" rtlCol="0">
            <a:spAutoFit/>
          </a:bodyPr>
          <a:lstStyle/>
          <a:p>
            <a:r>
              <a:rPr lang="en-US" b="1" dirty="0"/>
              <a:t>Judge Shondeana Morris</a:t>
            </a:r>
          </a:p>
          <a:p>
            <a:r>
              <a:rPr lang="en-US" b="1" dirty="0"/>
              <a:t>           Region 14</a:t>
            </a:r>
          </a:p>
        </p:txBody>
      </p:sp>
      <p:sp>
        <p:nvSpPr>
          <p:cNvPr id="10" name="TextBox 9">
            <a:extLst>
              <a:ext uri="{FF2B5EF4-FFF2-40B4-BE49-F238E27FC236}">
                <a16:creationId xmlns:a16="http://schemas.microsoft.com/office/drawing/2014/main" id="{3AD9415A-F88A-445A-9341-4B3BF2866C99}"/>
              </a:ext>
            </a:extLst>
          </p:cNvPr>
          <p:cNvSpPr txBox="1"/>
          <p:nvPr/>
        </p:nvSpPr>
        <p:spPr>
          <a:xfrm>
            <a:off x="9167752" y="4928260"/>
            <a:ext cx="2398814" cy="646331"/>
          </a:xfrm>
          <a:prstGeom prst="rect">
            <a:avLst/>
          </a:prstGeom>
          <a:noFill/>
        </p:spPr>
        <p:txBody>
          <a:bodyPr wrap="square" rtlCol="0">
            <a:spAutoFit/>
          </a:bodyPr>
          <a:lstStyle/>
          <a:p>
            <a:r>
              <a:rPr lang="en-US" dirty="0"/>
              <a:t>      </a:t>
            </a:r>
            <a:r>
              <a:rPr lang="en-US" b="1" dirty="0"/>
              <a:t>Susie Weller</a:t>
            </a:r>
          </a:p>
          <a:p>
            <a:r>
              <a:rPr lang="en-US" b="1" dirty="0"/>
              <a:t>Member-At-Large</a:t>
            </a:r>
          </a:p>
        </p:txBody>
      </p:sp>
    </p:spTree>
    <p:extLst>
      <p:ext uri="{BB962C8B-B14F-4D97-AF65-F5344CB8AC3E}">
        <p14:creationId xmlns:p14="http://schemas.microsoft.com/office/powerpoint/2010/main" val="281249440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2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4400"/>
              <a:buFont typeface="Avenir"/>
              <a:buNone/>
            </a:pPr>
            <a:r>
              <a:rPr lang="en-US"/>
              <a:t>Post-Traumatic Growth</a:t>
            </a:r>
            <a:endParaRPr/>
          </a:p>
        </p:txBody>
      </p:sp>
      <p:sp>
        <p:nvSpPr>
          <p:cNvPr id="255" name="Google Shape;255;p2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2800"/>
              <a:buNone/>
            </a:pPr>
            <a:r>
              <a:rPr lang="en-US" b="1">
                <a:latin typeface="Avenir"/>
                <a:ea typeface="Avenir"/>
                <a:cs typeface="Avenir"/>
                <a:sym typeface="Avenir"/>
              </a:rPr>
              <a:t>post-traumatic growth. </a:t>
            </a:r>
            <a:r>
              <a:rPr lang="en-US"/>
              <a:t>noun. </a:t>
            </a:r>
            <a:endParaRPr/>
          </a:p>
          <a:p>
            <a:pPr marL="514350" lvl="0" indent="-514350" algn="l" rtl="0">
              <a:lnSpc>
                <a:spcPct val="90000"/>
              </a:lnSpc>
              <a:spcBef>
                <a:spcPts val="1000"/>
              </a:spcBef>
              <a:spcAft>
                <a:spcPts val="0"/>
              </a:spcAft>
              <a:buClr>
                <a:schemeClr val="dk1"/>
              </a:buClr>
              <a:buSzPts val="2800"/>
              <a:buAutoNum type="arabicPeriod"/>
            </a:pPr>
            <a:r>
              <a:rPr lang="en-US"/>
              <a:t>creation of a new life narrative. </a:t>
            </a:r>
            <a:endParaRPr/>
          </a:p>
          <a:p>
            <a:pPr marL="514350" lvl="0" indent="-514350" algn="l" rtl="0">
              <a:lnSpc>
                <a:spcPct val="90000"/>
              </a:lnSpc>
              <a:spcBef>
                <a:spcPts val="1000"/>
              </a:spcBef>
              <a:spcAft>
                <a:spcPts val="0"/>
              </a:spcAft>
              <a:buClr>
                <a:schemeClr val="dk1"/>
              </a:buClr>
              <a:buSzPts val="2800"/>
              <a:buAutoNum type="arabicPeriod"/>
            </a:pPr>
            <a:r>
              <a:rPr lang="en-US"/>
              <a:t>transforming the meaning of traumatic events in beneficial ways. </a:t>
            </a:r>
            <a:endParaRPr/>
          </a:p>
          <a:p>
            <a:pPr marL="0" lvl="0" indent="0" algn="l" rtl="0">
              <a:lnSpc>
                <a:spcPct val="90000"/>
              </a:lnSpc>
              <a:spcBef>
                <a:spcPts val="1000"/>
              </a:spcBef>
              <a:spcAft>
                <a:spcPts val="0"/>
              </a:spcAft>
              <a:buClr>
                <a:schemeClr val="dk1"/>
              </a:buClr>
              <a:buSzPts val="2800"/>
              <a:buNone/>
            </a:pPr>
            <a:endParaRPr/>
          </a:p>
          <a:p>
            <a:pPr marL="0" lvl="0" indent="0" algn="l" rtl="0">
              <a:lnSpc>
                <a:spcPct val="90000"/>
              </a:lnSpc>
              <a:spcBef>
                <a:spcPts val="1000"/>
              </a:spcBef>
              <a:spcAft>
                <a:spcPts val="0"/>
              </a:spcAft>
              <a:buClr>
                <a:schemeClr val="dk1"/>
              </a:buClr>
              <a:buSzPts val="2800"/>
              <a:buNone/>
            </a:pPr>
            <a:r>
              <a:rPr lang="en-US"/>
              <a:t>Adults with a history of abuse can experience positive changes in self-perception and life philosophy that affect their relationships with others, including their children. </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Google Shape;260;p2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4400"/>
              <a:buFont typeface="Avenir"/>
              <a:buNone/>
            </a:pPr>
            <a:r>
              <a:rPr lang="en-US"/>
              <a:t>Psychological Resilience</a:t>
            </a:r>
            <a:endParaRPr/>
          </a:p>
        </p:txBody>
      </p:sp>
      <p:sp>
        <p:nvSpPr>
          <p:cNvPr id="261" name="Google Shape;261;p2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2800"/>
              <a:buNone/>
            </a:pPr>
            <a:r>
              <a:rPr lang="en-US">
                <a:latin typeface="Avenir"/>
                <a:ea typeface="Avenir"/>
                <a:cs typeface="Avenir"/>
                <a:sym typeface="Avenir"/>
              </a:rPr>
              <a:t>If victims have an opportunity to process their traumatic experiences and work through them, they may be able to: </a:t>
            </a:r>
            <a:endParaRPr/>
          </a:p>
          <a:p>
            <a:pPr marL="0" lvl="0" indent="0" algn="l" rtl="0">
              <a:lnSpc>
                <a:spcPct val="90000"/>
              </a:lnSpc>
              <a:spcBef>
                <a:spcPts val="1000"/>
              </a:spcBef>
              <a:spcAft>
                <a:spcPts val="0"/>
              </a:spcAft>
              <a:buClr>
                <a:schemeClr val="dk1"/>
              </a:buClr>
              <a:buSzPts val="2800"/>
              <a:buNone/>
            </a:pPr>
            <a:endParaRPr>
              <a:latin typeface="Avenir"/>
              <a:ea typeface="Avenir"/>
              <a:cs typeface="Avenir"/>
              <a:sym typeface="Avenir"/>
            </a:endParaRPr>
          </a:p>
          <a:p>
            <a:pPr marL="514350" lvl="0" indent="-514350" algn="l" rtl="0">
              <a:lnSpc>
                <a:spcPct val="90000"/>
              </a:lnSpc>
              <a:spcBef>
                <a:spcPts val="1000"/>
              </a:spcBef>
              <a:spcAft>
                <a:spcPts val="0"/>
              </a:spcAft>
              <a:buClr>
                <a:schemeClr val="dk1"/>
              </a:buClr>
              <a:buSzPts val="2800"/>
              <a:buAutoNum type="arabicPlain"/>
            </a:pPr>
            <a:r>
              <a:rPr lang="en-US">
                <a:latin typeface="Avenir"/>
                <a:ea typeface="Avenir"/>
                <a:cs typeface="Avenir"/>
                <a:sym typeface="Avenir"/>
              </a:rPr>
              <a:t>Develop resilience rather than maladaptive outcomes.  </a:t>
            </a:r>
            <a:endParaRPr/>
          </a:p>
          <a:p>
            <a:pPr marL="514350" lvl="0" indent="-514350" algn="l" rtl="0">
              <a:lnSpc>
                <a:spcPct val="90000"/>
              </a:lnSpc>
              <a:spcBef>
                <a:spcPts val="1000"/>
              </a:spcBef>
              <a:spcAft>
                <a:spcPts val="0"/>
              </a:spcAft>
              <a:buClr>
                <a:schemeClr val="dk1"/>
              </a:buClr>
              <a:buSzPts val="2800"/>
              <a:buAutoNum type="arabicPlain"/>
            </a:pPr>
            <a:r>
              <a:rPr lang="en-US">
                <a:latin typeface="Avenir"/>
                <a:ea typeface="Avenir"/>
                <a:cs typeface="Avenir"/>
                <a:sym typeface="Avenir"/>
              </a:rPr>
              <a:t>Become effective, loving, and caring parents. </a:t>
            </a:r>
            <a:endParaRPr>
              <a:latin typeface="Libre Baskerville"/>
              <a:ea typeface="Libre Baskerville"/>
              <a:cs typeface="Libre Baskerville"/>
              <a:sym typeface="Libre Baskerville"/>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2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4400"/>
              <a:buFont typeface="Avenir"/>
              <a:buNone/>
            </a:pPr>
            <a:r>
              <a:rPr lang="en-US"/>
              <a:t>Research-Based Conclusions</a:t>
            </a:r>
            <a:endParaRPr/>
          </a:p>
        </p:txBody>
      </p:sp>
      <p:sp>
        <p:nvSpPr>
          <p:cNvPr id="267" name="Google Shape;267;p2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dk1"/>
              </a:buClr>
              <a:buSzPts val="2800"/>
              <a:buChar char="•"/>
            </a:pPr>
            <a:r>
              <a:rPr lang="en-US"/>
              <a:t>Early trauma assessment and timely intervention could contribute to psychological resilience and posttraumatic growth in birth mothers. </a:t>
            </a:r>
            <a:endParaRPr/>
          </a:p>
          <a:p>
            <a:pPr marL="228600" lvl="0" indent="0" algn="l" rtl="0">
              <a:lnSpc>
                <a:spcPct val="90000"/>
              </a:lnSpc>
              <a:spcBef>
                <a:spcPts val="0"/>
              </a:spcBef>
              <a:spcAft>
                <a:spcPts val="0"/>
              </a:spcAft>
              <a:buNone/>
            </a:pPr>
            <a:endParaRPr/>
          </a:p>
          <a:p>
            <a:pPr marL="228600" lvl="0" indent="-228600" algn="l" rtl="0">
              <a:lnSpc>
                <a:spcPct val="90000"/>
              </a:lnSpc>
              <a:spcBef>
                <a:spcPts val="1000"/>
              </a:spcBef>
              <a:spcAft>
                <a:spcPts val="0"/>
              </a:spcAft>
              <a:buClr>
                <a:schemeClr val="dk1"/>
              </a:buClr>
              <a:buSzPts val="2800"/>
              <a:buChar char="•"/>
            </a:pPr>
            <a:r>
              <a:rPr lang="en-US"/>
              <a:t>These interventions could change the lives of both families already involved with the system, but also contribute to permanency effort – break cycle of intergenerational maltreatment. </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29"/>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rgbClr val="3C5C78"/>
              </a:buClr>
              <a:buSzPts val="6000"/>
              <a:buFont typeface="Avenir"/>
              <a:buNone/>
            </a:pPr>
            <a:r>
              <a:rPr lang="en-US"/>
              <a:t>The S.T.E.P. Model ©. </a:t>
            </a:r>
            <a:endParaRPr/>
          </a:p>
        </p:txBody>
      </p:sp>
      <p:sp>
        <p:nvSpPr>
          <p:cNvPr id="273" name="Google Shape;273;p29"/>
          <p:cNvSpPr txBox="1">
            <a:spLocks noGrp="1"/>
          </p:cNvSpPr>
          <p:nvPr>
            <p:ph type="body" idx="1"/>
          </p:nvPr>
        </p:nvSpPr>
        <p:spPr>
          <a:xfrm>
            <a:off x="831850" y="4589463"/>
            <a:ext cx="7817880" cy="150018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2400"/>
              <a:buNone/>
            </a:pPr>
            <a:r>
              <a:rPr lang="en-US"/>
              <a:t>Our very own reunification and out-of-home placement prevention program designed to empower biological families to live healthy and sustainable lives. </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3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4400"/>
              <a:buFont typeface="Avenir"/>
              <a:buNone/>
            </a:pPr>
            <a:r>
              <a:rPr lang="en-US"/>
              <a:t>The S.T.E.P. Model ©</a:t>
            </a:r>
            <a:endParaRPr/>
          </a:p>
        </p:txBody>
      </p:sp>
      <p:sp>
        <p:nvSpPr>
          <p:cNvPr id="280" name="Google Shape;280;p3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Autofit/>
          </a:bodyPr>
          <a:lstStyle/>
          <a:p>
            <a:pPr marL="0" lvl="0" indent="0" algn="l" rtl="0">
              <a:lnSpc>
                <a:spcPct val="80000"/>
              </a:lnSpc>
              <a:spcBef>
                <a:spcPts val="0"/>
              </a:spcBef>
              <a:spcAft>
                <a:spcPts val="0"/>
              </a:spcAft>
              <a:buClr>
                <a:schemeClr val="dk1"/>
              </a:buClr>
              <a:buSzPts val="2590"/>
              <a:buNone/>
            </a:pPr>
            <a:r>
              <a:rPr lang="en-US" sz="2590"/>
              <a:t>A 16-week mother/child trauma-focused reunification and maltreatment prevention program based on current research on psychological resilience and posttraumatic growth in trauma victims.</a:t>
            </a:r>
            <a:endParaRPr/>
          </a:p>
          <a:p>
            <a:pPr marL="0" lvl="0" indent="0" algn="l" rtl="0">
              <a:lnSpc>
                <a:spcPct val="80000"/>
              </a:lnSpc>
              <a:spcBef>
                <a:spcPts val="1000"/>
              </a:spcBef>
              <a:spcAft>
                <a:spcPts val="0"/>
              </a:spcAft>
              <a:buClr>
                <a:schemeClr val="dk1"/>
              </a:buClr>
              <a:buSzPts val="2590"/>
              <a:buNone/>
            </a:pPr>
            <a:endParaRPr sz="2590"/>
          </a:p>
          <a:p>
            <a:pPr marL="0" lvl="0" indent="0" algn="l" rtl="0">
              <a:lnSpc>
                <a:spcPct val="80000"/>
              </a:lnSpc>
              <a:spcBef>
                <a:spcPts val="1000"/>
              </a:spcBef>
              <a:spcAft>
                <a:spcPts val="0"/>
              </a:spcAft>
              <a:buClr>
                <a:schemeClr val="dk1"/>
              </a:buClr>
              <a:buSzPts val="2590"/>
              <a:buNone/>
            </a:pPr>
            <a:r>
              <a:rPr lang="en-US" sz="2590"/>
              <a:t>The S.T.E.P. Model © has four key components: </a:t>
            </a:r>
            <a:endParaRPr/>
          </a:p>
          <a:p>
            <a:pPr marL="0" lvl="0" indent="0" algn="l" rtl="0">
              <a:lnSpc>
                <a:spcPct val="80000"/>
              </a:lnSpc>
              <a:spcBef>
                <a:spcPts val="1000"/>
              </a:spcBef>
              <a:spcAft>
                <a:spcPts val="0"/>
              </a:spcAft>
              <a:buClr>
                <a:schemeClr val="dk1"/>
              </a:buClr>
              <a:buSzPts val="2590"/>
              <a:buNone/>
            </a:pPr>
            <a:endParaRPr sz="2590" b="1"/>
          </a:p>
          <a:p>
            <a:pPr marL="0" lvl="0" indent="0" algn="l" rtl="0">
              <a:lnSpc>
                <a:spcPct val="80000"/>
              </a:lnSpc>
              <a:spcBef>
                <a:spcPts val="1000"/>
              </a:spcBef>
              <a:spcAft>
                <a:spcPts val="0"/>
              </a:spcAft>
              <a:buClr>
                <a:schemeClr val="dk1"/>
              </a:buClr>
              <a:buSzPts val="2590"/>
              <a:buNone/>
            </a:pPr>
            <a:r>
              <a:rPr lang="en-US" sz="2590" b="1"/>
              <a:t>S</a:t>
            </a:r>
            <a:r>
              <a:rPr lang="en-US" sz="2590"/>
              <a:t> – Social and Instrumental Support</a:t>
            </a:r>
            <a:endParaRPr/>
          </a:p>
          <a:p>
            <a:pPr marL="0" lvl="0" indent="0" algn="l" rtl="0">
              <a:lnSpc>
                <a:spcPct val="80000"/>
              </a:lnSpc>
              <a:spcBef>
                <a:spcPts val="1000"/>
              </a:spcBef>
              <a:spcAft>
                <a:spcPts val="0"/>
              </a:spcAft>
              <a:buClr>
                <a:schemeClr val="dk1"/>
              </a:buClr>
              <a:buSzPts val="2590"/>
              <a:buNone/>
            </a:pPr>
            <a:r>
              <a:rPr lang="en-US" sz="2590" b="1"/>
              <a:t>T</a:t>
            </a:r>
            <a:r>
              <a:rPr lang="en-US" sz="2590"/>
              <a:t> – Trauma-Focused Therapies and Assessment</a:t>
            </a:r>
            <a:endParaRPr/>
          </a:p>
          <a:p>
            <a:pPr marL="0" lvl="0" indent="0" algn="l" rtl="0">
              <a:lnSpc>
                <a:spcPct val="80000"/>
              </a:lnSpc>
              <a:spcBef>
                <a:spcPts val="1000"/>
              </a:spcBef>
              <a:spcAft>
                <a:spcPts val="0"/>
              </a:spcAft>
              <a:buClr>
                <a:schemeClr val="dk1"/>
              </a:buClr>
              <a:buSzPts val="2590"/>
              <a:buNone/>
            </a:pPr>
            <a:r>
              <a:rPr lang="en-US" sz="2590" b="1"/>
              <a:t>E</a:t>
            </a:r>
            <a:r>
              <a:rPr lang="en-US" sz="2590"/>
              <a:t> – Education</a:t>
            </a:r>
            <a:endParaRPr/>
          </a:p>
          <a:p>
            <a:pPr marL="0" lvl="0" indent="0" algn="l" rtl="0">
              <a:lnSpc>
                <a:spcPct val="80000"/>
              </a:lnSpc>
              <a:spcBef>
                <a:spcPts val="1000"/>
              </a:spcBef>
              <a:spcAft>
                <a:spcPts val="0"/>
              </a:spcAft>
              <a:buClr>
                <a:schemeClr val="dk1"/>
              </a:buClr>
              <a:buSzPts val="2590"/>
              <a:buNone/>
            </a:pPr>
            <a:r>
              <a:rPr lang="en-US" sz="2590" b="1"/>
              <a:t>P</a:t>
            </a:r>
            <a:r>
              <a:rPr lang="en-US" sz="2590"/>
              <a:t> – Participatory Arts</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3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4400"/>
              <a:buFont typeface="Avenir"/>
              <a:buNone/>
            </a:pPr>
            <a:r>
              <a:rPr lang="en-US"/>
              <a:t>Key Outcomes</a:t>
            </a:r>
            <a:endParaRPr/>
          </a:p>
        </p:txBody>
      </p:sp>
      <p:sp>
        <p:nvSpPr>
          <p:cNvPr id="286" name="Google Shape;286;p3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Autofit/>
          </a:bodyPr>
          <a:lstStyle/>
          <a:p>
            <a:pPr marL="514350" lvl="0" indent="-514350" algn="l" rtl="0">
              <a:lnSpc>
                <a:spcPct val="150000"/>
              </a:lnSpc>
              <a:spcBef>
                <a:spcPts val="0"/>
              </a:spcBef>
              <a:spcAft>
                <a:spcPts val="0"/>
              </a:spcAft>
              <a:buClr>
                <a:schemeClr val="dk1"/>
              </a:buClr>
              <a:buSzPts val="2800"/>
              <a:buAutoNum type="arabicPlain"/>
            </a:pPr>
            <a:r>
              <a:rPr lang="en-US"/>
              <a:t>Decrease trauma symptomology. </a:t>
            </a:r>
            <a:endParaRPr/>
          </a:p>
          <a:p>
            <a:pPr marL="514350" lvl="0" indent="-514350" algn="l" rtl="0">
              <a:lnSpc>
                <a:spcPct val="150000"/>
              </a:lnSpc>
              <a:spcBef>
                <a:spcPts val="1000"/>
              </a:spcBef>
              <a:spcAft>
                <a:spcPts val="0"/>
              </a:spcAft>
              <a:buClr>
                <a:schemeClr val="dk1"/>
              </a:buClr>
              <a:buSzPts val="2800"/>
              <a:buAutoNum type="arabicPlain"/>
            </a:pPr>
            <a:r>
              <a:rPr lang="en-US"/>
              <a:t>Increase parenting skills and self-efficacy. </a:t>
            </a:r>
            <a:endParaRPr/>
          </a:p>
          <a:p>
            <a:pPr marL="514350" lvl="0" indent="-514350" algn="l" rtl="0">
              <a:lnSpc>
                <a:spcPct val="150000"/>
              </a:lnSpc>
              <a:spcBef>
                <a:spcPts val="1000"/>
              </a:spcBef>
              <a:spcAft>
                <a:spcPts val="0"/>
              </a:spcAft>
              <a:buClr>
                <a:schemeClr val="dk1"/>
              </a:buClr>
              <a:buSzPts val="2800"/>
              <a:buAutoNum type="arabicPlain"/>
            </a:pPr>
            <a:r>
              <a:rPr lang="en-US"/>
              <a:t>Increase emotional intelligence. </a:t>
            </a:r>
            <a:endParaRPr/>
          </a:p>
          <a:p>
            <a:pPr marL="514350" lvl="0" indent="-514350" algn="l" rtl="0">
              <a:lnSpc>
                <a:spcPct val="150000"/>
              </a:lnSpc>
              <a:spcBef>
                <a:spcPts val="1000"/>
              </a:spcBef>
              <a:spcAft>
                <a:spcPts val="0"/>
              </a:spcAft>
              <a:buClr>
                <a:schemeClr val="dk1"/>
              </a:buClr>
              <a:buSzPts val="2800"/>
              <a:buAutoNum type="arabicPlain"/>
            </a:pPr>
            <a:r>
              <a:rPr lang="en-US"/>
              <a:t>Increase psychological resilience. </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Google Shape;292;p3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4400"/>
              <a:buFont typeface="Avenir"/>
              <a:buNone/>
            </a:pPr>
            <a:r>
              <a:rPr lang="en-US"/>
              <a:t>Social Support</a:t>
            </a:r>
            <a:endParaRPr/>
          </a:p>
        </p:txBody>
      </p:sp>
      <p:sp>
        <p:nvSpPr>
          <p:cNvPr id="293" name="Google Shape;293;p3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2800"/>
              <a:buNone/>
            </a:pPr>
            <a:r>
              <a:rPr lang="en-US" b="1">
                <a:latin typeface="Avenir"/>
                <a:ea typeface="Avenir"/>
                <a:cs typeface="Avenir"/>
                <a:sym typeface="Avenir"/>
              </a:rPr>
              <a:t>Rationale: </a:t>
            </a:r>
            <a:r>
              <a:rPr lang="en-US"/>
              <a:t>Having people to help in times of crisis helps to create stability and a positive self-image. </a:t>
            </a:r>
            <a:endParaRPr/>
          </a:p>
          <a:p>
            <a:pPr marL="0" lvl="0" indent="0" algn="l" rtl="0">
              <a:lnSpc>
                <a:spcPct val="90000"/>
              </a:lnSpc>
              <a:spcBef>
                <a:spcPts val="1000"/>
              </a:spcBef>
              <a:spcAft>
                <a:spcPts val="0"/>
              </a:spcAft>
              <a:buClr>
                <a:schemeClr val="dk1"/>
              </a:buClr>
              <a:buSzPts val="2800"/>
              <a:buNone/>
            </a:pPr>
            <a:endParaRPr/>
          </a:p>
          <a:p>
            <a:pPr marL="0" lvl="0" indent="0" algn="l" rtl="0">
              <a:lnSpc>
                <a:spcPct val="90000"/>
              </a:lnSpc>
              <a:spcBef>
                <a:spcPts val="1000"/>
              </a:spcBef>
              <a:spcAft>
                <a:spcPts val="0"/>
              </a:spcAft>
              <a:buClr>
                <a:schemeClr val="dk1"/>
              </a:buClr>
              <a:buSzPts val="2800"/>
              <a:buNone/>
            </a:pPr>
            <a:r>
              <a:rPr lang="en-US" b="1">
                <a:latin typeface="Avenir"/>
                <a:ea typeface="Avenir"/>
                <a:cs typeface="Avenir"/>
                <a:sym typeface="Avenir"/>
              </a:rPr>
              <a:t>Goal: </a:t>
            </a:r>
            <a:r>
              <a:rPr lang="en-US"/>
              <a:t>Create a sense of belonging and community; form relationships and attachments with others; have someone in their corner.  </a:t>
            </a:r>
            <a:endParaRPr/>
          </a:p>
          <a:p>
            <a:pPr marL="0" lvl="0" indent="0" algn="l" rtl="0">
              <a:lnSpc>
                <a:spcPct val="90000"/>
              </a:lnSpc>
              <a:spcBef>
                <a:spcPts val="1000"/>
              </a:spcBef>
              <a:spcAft>
                <a:spcPts val="0"/>
              </a:spcAft>
              <a:buClr>
                <a:schemeClr val="dk1"/>
              </a:buClr>
              <a:buSzPts val="2800"/>
              <a:buNone/>
            </a:pPr>
            <a:endParaRPr/>
          </a:p>
          <a:p>
            <a:pPr marL="0" lvl="0" indent="0" algn="l" rtl="0">
              <a:lnSpc>
                <a:spcPct val="90000"/>
              </a:lnSpc>
              <a:spcBef>
                <a:spcPts val="1000"/>
              </a:spcBef>
              <a:spcAft>
                <a:spcPts val="0"/>
              </a:spcAft>
              <a:buClr>
                <a:schemeClr val="dk1"/>
              </a:buClr>
              <a:buSzPts val="2800"/>
              <a:buNone/>
            </a:pPr>
            <a:r>
              <a:rPr lang="en-US" b="1">
                <a:latin typeface="Avenir"/>
                <a:ea typeface="Avenir"/>
                <a:cs typeface="Avenir"/>
                <a:sym typeface="Avenir"/>
              </a:rPr>
              <a:t>Source: </a:t>
            </a:r>
            <a:r>
              <a:rPr lang="en-US"/>
              <a:t>Community of Care, one-on-one Mentoring, Court Advocacy, Donation Assisstance.</a:t>
            </a:r>
            <a:endParaRPr/>
          </a:p>
          <a:p>
            <a:pPr marL="0" lvl="0" indent="0" algn="l" rtl="0">
              <a:lnSpc>
                <a:spcPct val="90000"/>
              </a:lnSpc>
              <a:spcBef>
                <a:spcPts val="1000"/>
              </a:spcBef>
              <a:spcAft>
                <a:spcPts val="0"/>
              </a:spcAft>
              <a:buClr>
                <a:schemeClr val="dk1"/>
              </a:buClr>
              <a:buSzPts val="2800"/>
              <a:buNone/>
            </a:pPr>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Google Shape;298;p3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4400"/>
              <a:buFont typeface="Avenir"/>
              <a:buNone/>
            </a:pPr>
            <a:r>
              <a:rPr lang="en-US"/>
              <a:t>Trauma-Focused Intervention</a:t>
            </a:r>
            <a:endParaRPr/>
          </a:p>
        </p:txBody>
      </p:sp>
      <p:sp>
        <p:nvSpPr>
          <p:cNvPr id="299" name="Google Shape;299;p3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Autofit/>
          </a:bodyPr>
          <a:lstStyle/>
          <a:p>
            <a:pPr marL="0" lvl="0" indent="0" algn="l" rtl="0">
              <a:lnSpc>
                <a:spcPct val="70000"/>
              </a:lnSpc>
              <a:spcBef>
                <a:spcPts val="0"/>
              </a:spcBef>
              <a:spcAft>
                <a:spcPts val="0"/>
              </a:spcAft>
              <a:buClr>
                <a:schemeClr val="dk1"/>
              </a:buClr>
              <a:buSzPts val="2590"/>
              <a:buNone/>
            </a:pPr>
            <a:r>
              <a:rPr lang="en-US" sz="2590" b="1">
                <a:latin typeface="Avenir"/>
                <a:ea typeface="Avenir"/>
                <a:cs typeface="Avenir"/>
                <a:sym typeface="Avenir"/>
              </a:rPr>
              <a:t>Rationale: </a:t>
            </a:r>
            <a:r>
              <a:rPr lang="en-US" sz="2590"/>
              <a:t>healing from past trauma can create better parents. </a:t>
            </a:r>
            <a:endParaRPr/>
          </a:p>
          <a:p>
            <a:pPr marL="0" lvl="0" indent="0" algn="l" rtl="0">
              <a:lnSpc>
                <a:spcPct val="70000"/>
              </a:lnSpc>
              <a:spcBef>
                <a:spcPts val="1000"/>
              </a:spcBef>
              <a:spcAft>
                <a:spcPts val="0"/>
              </a:spcAft>
              <a:buClr>
                <a:schemeClr val="dk1"/>
              </a:buClr>
              <a:buSzPts val="2590"/>
              <a:buNone/>
            </a:pPr>
            <a:endParaRPr sz="2590"/>
          </a:p>
          <a:p>
            <a:pPr marL="0" lvl="0" indent="0" algn="l" rtl="0">
              <a:lnSpc>
                <a:spcPct val="70000"/>
              </a:lnSpc>
              <a:spcBef>
                <a:spcPts val="1000"/>
              </a:spcBef>
              <a:spcAft>
                <a:spcPts val="0"/>
              </a:spcAft>
              <a:buClr>
                <a:schemeClr val="dk1"/>
              </a:buClr>
              <a:buSzPts val="2590"/>
              <a:buNone/>
            </a:pPr>
            <a:r>
              <a:rPr lang="en-US" sz="2590" b="1">
                <a:latin typeface="Avenir"/>
                <a:ea typeface="Avenir"/>
                <a:cs typeface="Avenir"/>
                <a:sym typeface="Avenir"/>
              </a:rPr>
              <a:t>Goal: </a:t>
            </a:r>
            <a:r>
              <a:rPr lang="en-US" sz="2590"/>
              <a:t>develop a new life schema and experience post-traumatic growth. </a:t>
            </a:r>
            <a:endParaRPr/>
          </a:p>
          <a:p>
            <a:pPr marL="0" lvl="0" indent="0" algn="l" rtl="0">
              <a:lnSpc>
                <a:spcPct val="70000"/>
              </a:lnSpc>
              <a:spcBef>
                <a:spcPts val="1000"/>
              </a:spcBef>
              <a:spcAft>
                <a:spcPts val="0"/>
              </a:spcAft>
              <a:buClr>
                <a:schemeClr val="dk1"/>
              </a:buClr>
              <a:buSzPts val="2590"/>
              <a:buNone/>
            </a:pPr>
            <a:endParaRPr sz="2590"/>
          </a:p>
          <a:p>
            <a:pPr marL="0" lvl="0" indent="0" algn="l" rtl="0">
              <a:lnSpc>
                <a:spcPct val="70000"/>
              </a:lnSpc>
              <a:spcBef>
                <a:spcPts val="1000"/>
              </a:spcBef>
              <a:spcAft>
                <a:spcPts val="0"/>
              </a:spcAft>
              <a:buClr>
                <a:schemeClr val="dk1"/>
              </a:buClr>
              <a:buSzPts val="2590"/>
              <a:buNone/>
            </a:pPr>
            <a:r>
              <a:rPr lang="en-US" sz="2590" b="1">
                <a:latin typeface="Avenir"/>
                <a:ea typeface="Avenir"/>
                <a:cs typeface="Avenir"/>
                <a:sym typeface="Avenir"/>
              </a:rPr>
              <a:t>Source: </a:t>
            </a:r>
            <a:r>
              <a:rPr lang="en-US" sz="2590"/>
              <a:t>Clinical services provided by a licensed professional counselor/certified clinical trauma professional. </a:t>
            </a:r>
            <a:endParaRPr/>
          </a:p>
          <a:p>
            <a:pPr marL="514350" lvl="0" indent="-514350" algn="l" rtl="0">
              <a:lnSpc>
                <a:spcPct val="70000"/>
              </a:lnSpc>
              <a:spcBef>
                <a:spcPts val="1000"/>
              </a:spcBef>
              <a:spcAft>
                <a:spcPts val="0"/>
              </a:spcAft>
              <a:buClr>
                <a:schemeClr val="dk1"/>
              </a:buClr>
              <a:buSzPts val="2590"/>
              <a:buAutoNum type="arabicPlain"/>
            </a:pPr>
            <a:r>
              <a:rPr lang="en-US" sz="2590"/>
              <a:t>Initial and follow-up assessments using standardized psychometric measures. </a:t>
            </a:r>
            <a:endParaRPr/>
          </a:p>
          <a:p>
            <a:pPr marL="514350" lvl="0" indent="-514350" algn="l" rtl="0">
              <a:lnSpc>
                <a:spcPct val="70000"/>
              </a:lnSpc>
              <a:spcBef>
                <a:spcPts val="1000"/>
              </a:spcBef>
              <a:spcAft>
                <a:spcPts val="0"/>
              </a:spcAft>
              <a:buClr>
                <a:schemeClr val="dk1"/>
              </a:buClr>
              <a:buSzPts val="2590"/>
              <a:buAutoNum type="arabicPlain"/>
            </a:pPr>
            <a:r>
              <a:rPr lang="en-US" sz="2590"/>
              <a:t>Trauma-focused individual therapy. </a:t>
            </a:r>
            <a:endParaRPr/>
          </a:p>
          <a:p>
            <a:pPr marL="514350" lvl="0" indent="-514350" algn="l" rtl="0">
              <a:lnSpc>
                <a:spcPct val="70000"/>
              </a:lnSpc>
              <a:spcBef>
                <a:spcPts val="1000"/>
              </a:spcBef>
              <a:spcAft>
                <a:spcPts val="0"/>
              </a:spcAft>
              <a:buClr>
                <a:schemeClr val="dk1"/>
              </a:buClr>
              <a:buSzPts val="2590"/>
              <a:buAutoNum type="arabicPlain"/>
            </a:pPr>
            <a:r>
              <a:rPr lang="en-US" sz="2590"/>
              <a:t>Trauma-focused group therapy. </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p3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4400"/>
              <a:buFont typeface="Avenir"/>
              <a:buNone/>
            </a:pPr>
            <a:r>
              <a:rPr lang="en-US"/>
              <a:t>Education</a:t>
            </a:r>
            <a:endParaRPr/>
          </a:p>
        </p:txBody>
      </p:sp>
      <p:sp>
        <p:nvSpPr>
          <p:cNvPr id="305" name="Google Shape;305;p3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Autofit/>
          </a:bodyPr>
          <a:lstStyle/>
          <a:p>
            <a:pPr marL="0" lvl="0" indent="0" algn="l" rtl="0">
              <a:lnSpc>
                <a:spcPct val="80000"/>
              </a:lnSpc>
              <a:spcBef>
                <a:spcPts val="0"/>
              </a:spcBef>
              <a:spcAft>
                <a:spcPts val="0"/>
              </a:spcAft>
              <a:buClr>
                <a:schemeClr val="dk1"/>
              </a:buClr>
              <a:buSzPts val="2800"/>
              <a:buNone/>
            </a:pPr>
            <a:r>
              <a:rPr lang="en-US" b="1">
                <a:latin typeface="Avenir"/>
                <a:ea typeface="Avenir"/>
                <a:cs typeface="Avenir"/>
                <a:sym typeface="Avenir"/>
              </a:rPr>
              <a:t>Rationale: </a:t>
            </a:r>
            <a:r>
              <a:rPr lang="en-US"/>
              <a:t>Education equips moms to sustainably take control of their own lives, rather than the instability of relying on welfare programs and nonprofits. </a:t>
            </a:r>
            <a:endParaRPr/>
          </a:p>
          <a:p>
            <a:pPr marL="0" lvl="0" indent="0" algn="l" rtl="0">
              <a:lnSpc>
                <a:spcPct val="80000"/>
              </a:lnSpc>
              <a:spcBef>
                <a:spcPts val="1000"/>
              </a:spcBef>
              <a:spcAft>
                <a:spcPts val="0"/>
              </a:spcAft>
              <a:buClr>
                <a:schemeClr val="dk1"/>
              </a:buClr>
              <a:buSzPts val="2800"/>
              <a:buNone/>
            </a:pPr>
            <a:endParaRPr/>
          </a:p>
          <a:p>
            <a:pPr marL="0" lvl="0" indent="0" algn="l" rtl="0">
              <a:lnSpc>
                <a:spcPct val="80000"/>
              </a:lnSpc>
              <a:spcBef>
                <a:spcPts val="1000"/>
              </a:spcBef>
              <a:spcAft>
                <a:spcPts val="0"/>
              </a:spcAft>
              <a:buClr>
                <a:schemeClr val="dk1"/>
              </a:buClr>
              <a:buSzPts val="2800"/>
              <a:buNone/>
            </a:pPr>
            <a:r>
              <a:rPr lang="en-US" b="1">
                <a:latin typeface="Avenir"/>
                <a:ea typeface="Avenir"/>
                <a:cs typeface="Avenir"/>
                <a:sym typeface="Avenir"/>
              </a:rPr>
              <a:t>Goal: </a:t>
            </a:r>
            <a:r>
              <a:rPr lang="en-US"/>
              <a:t>Increase parenting self-efficacy and knowledge around emotional intelligence, coping skills, self-care, and practical daily life skills. </a:t>
            </a:r>
            <a:endParaRPr/>
          </a:p>
          <a:p>
            <a:pPr marL="0" lvl="0" indent="0" algn="l" rtl="0">
              <a:lnSpc>
                <a:spcPct val="80000"/>
              </a:lnSpc>
              <a:spcBef>
                <a:spcPts val="1000"/>
              </a:spcBef>
              <a:spcAft>
                <a:spcPts val="0"/>
              </a:spcAft>
              <a:buClr>
                <a:schemeClr val="dk1"/>
              </a:buClr>
              <a:buSzPts val="2800"/>
              <a:buNone/>
            </a:pPr>
            <a:endParaRPr/>
          </a:p>
          <a:p>
            <a:pPr marL="0" lvl="0" indent="0" algn="l" rtl="0">
              <a:lnSpc>
                <a:spcPct val="80000"/>
              </a:lnSpc>
              <a:spcBef>
                <a:spcPts val="1000"/>
              </a:spcBef>
              <a:spcAft>
                <a:spcPts val="0"/>
              </a:spcAft>
              <a:buClr>
                <a:schemeClr val="dk1"/>
              </a:buClr>
              <a:buSzPts val="2800"/>
              <a:buNone/>
            </a:pPr>
            <a:r>
              <a:rPr lang="en-US" b="1">
                <a:latin typeface="Avenir"/>
                <a:ea typeface="Avenir"/>
                <a:cs typeface="Avenir"/>
                <a:sym typeface="Avenir"/>
              </a:rPr>
              <a:t>Source: </a:t>
            </a:r>
            <a:r>
              <a:rPr lang="en-US"/>
              <a:t>SafeCare® parenting classes, financial workshops, interview tips and resume review, GED tutoring, goal setting.  </a:t>
            </a:r>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p3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4400"/>
              <a:buFont typeface="Avenir"/>
              <a:buNone/>
            </a:pPr>
            <a:r>
              <a:rPr lang="en-US"/>
              <a:t>Participatory Arts</a:t>
            </a:r>
            <a:endParaRPr/>
          </a:p>
        </p:txBody>
      </p:sp>
      <p:sp>
        <p:nvSpPr>
          <p:cNvPr id="312" name="Google Shape;312;p3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2800"/>
              <a:buNone/>
            </a:pPr>
            <a:r>
              <a:rPr lang="en-US" b="1">
                <a:latin typeface="Avenir"/>
                <a:ea typeface="Avenir"/>
                <a:cs typeface="Avenir"/>
                <a:sym typeface="Avenir"/>
              </a:rPr>
              <a:t>Rationale: </a:t>
            </a:r>
            <a:r>
              <a:rPr lang="en-US"/>
              <a:t>Body-based disciplines expedite the process of healing from trauma by sending messages of calm to the brain. </a:t>
            </a:r>
            <a:endParaRPr/>
          </a:p>
          <a:p>
            <a:pPr marL="0" lvl="0" indent="0" algn="l" rtl="0">
              <a:lnSpc>
                <a:spcPct val="90000"/>
              </a:lnSpc>
              <a:spcBef>
                <a:spcPts val="1000"/>
              </a:spcBef>
              <a:spcAft>
                <a:spcPts val="0"/>
              </a:spcAft>
              <a:buClr>
                <a:schemeClr val="dk1"/>
              </a:buClr>
              <a:buSzPts val="2800"/>
              <a:buNone/>
            </a:pPr>
            <a:endParaRPr/>
          </a:p>
          <a:p>
            <a:pPr marL="0" lvl="0" indent="0" algn="l" rtl="0">
              <a:lnSpc>
                <a:spcPct val="90000"/>
              </a:lnSpc>
              <a:spcBef>
                <a:spcPts val="1000"/>
              </a:spcBef>
              <a:spcAft>
                <a:spcPts val="0"/>
              </a:spcAft>
              <a:buClr>
                <a:schemeClr val="dk1"/>
              </a:buClr>
              <a:buSzPts val="2800"/>
              <a:buNone/>
            </a:pPr>
            <a:r>
              <a:rPr lang="en-US" b="1">
                <a:latin typeface="Avenir"/>
                <a:ea typeface="Avenir"/>
                <a:cs typeface="Avenir"/>
                <a:sym typeface="Avenir"/>
              </a:rPr>
              <a:t>Goal: </a:t>
            </a:r>
            <a:r>
              <a:rPr lang="en-US"/>
              <a:t>Reset the brain by resetting the body via the vagus nerve. </a:t>
            </a:r>
            <a:endParaRPr/>
          </a:p>
          <a:p>
            <a:pPr marL="0" lvl="0" indent="0" algn="l" rtl="0">
              <a:lnSpc>
                <a:spcPct val="90000"/>
              </a:lnSpc>
              <a:spcBef>
                <a:spcPts val="1000"/>
              </a:spcBef>
              <a:spcAft>
                <a:spcPts val="0"/>
              </a:spcAft>
              <a:buClr>
                <a:schemeClr val="dk1"/>
              </a:buClr>
              <a:buSzPts val="2800"/>
              <a:buNone/>
            </a:pPr>
            <a:endParaRPr/>
          </a:p>
          <a:p>
            <a:pPr marL="0" lvl="0" indent="0" algn="l" rtl="0">
              <a:lnSpc>
                <a:spcPct val="90000"/>
              </a:lnSpc>
              <a:spcBef>
                <a:spcPts val="1000"/>
              </a:spcBef>
              <a:spcAft>
                <a:spcPts val="0"/>
              </a:spcAft>
              <a:buClr>
                <a:schemeClr val="dk1"/>
              </a:buClr>
              <a:buSzPts val="2800"/>
              <a:buNone/>
            </a:pPr>
            <a:r>
              <a:rPr lang="en-US" b="1">
                <a:latin typeface="Avenir"/>
                <a:ea typeface="Avenir"/>
                <a:cs typeface="Avenir"/>
                <a:sym typeface="Avenir"/>
              </a:rPr>
              <a:t>Source: </a:t>
            </a:r>
            <a:r>
              <a:rPr lang="en-US"/>
              <a:t>scholarships to yoga, martial arts, or dance classes for the duration of the program.</a:t>
            </a:r>
            <a:endParaRPr/>
          </a:p>
          <a:p>
            <a:pPr marL="0" lvl="0" indent="0" algn="l" rtl="0">
              <a:lnSpc>
                <a:spcPct val="90000"/>
              </a:lnSpc>
              <a:spcBef>
                <a:spcPts val="1000"/>
              </a:spcBef>
              <a:spcAft>
                <a:spcPts val="0"/>
              </a:spcAft>
              <a:buClr>
                <a:schemeClr val="dk1"/>
              </a:buClr>
              <a:buSzPts val="2800"/>
              <a:buNone/>
            </a:pP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40031" y="3259911"/>
            <a:ext cx="9104222" cy="646331"/>
          </a:xfrm>
          <a:prstGeom prst="rect">
            <a:avLst/>
          </a:prstGeom>
          <a:noFill/>
        </p:spPr>
        <p:txBody>
          <a:bodyPr wrap="square" rtlCol="0">
            <a:spAutoFit/>
          </a:bodyPr>
          <a:lstStyle/>
          <a:p>
            <a:pPr algn="ctr"/>
            <a:r>
              <a:rPr lang="en-US" sz="3600" b="1" dirty="0">
                <a:latin typeface="Arial" panose="020B0604020202020204" pitchFamily="34" charset="0"/>
                <a:cs typeface="Arial" panose="020B0604020202020204" pitchFamily="34" charset="0"/>
              </a:rPr>
              <a:t>Approval of November 12, 2019 agenda</a:t>
            </a:r>
            <a:endParaRPr lang="en-US" sz="4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2775611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p36"/>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4400"/>
              <a:buFont typeface="Avenir"/>
              <a:buNone/>
            </a:pPr>
            <a:r>
              <a:rPr lang="en-US"/>
              <a:t>There’s More - Transportation/Childcare</a:t>
            </a:r>
            <a:endParaRPr/>
          </a:p>
        </p:txBody>
      </p:sp>
      <p:sp>
        <p:nvSpPr>
          <p:cNvPr id="319" name="Google Shape;319;p36"/>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2800"/>
              <a:buNone/>
            </a:pPr>
            <a:r>
              <a:rPr lang="en-US" b="1">
                <a:latin typeface="Avenir"/>
                <a:ea typeface="Avenir"/>
                <a:cs typeface="Avenir"/>
                <a:sym typeface="Avenir"/>
              </a:rPr>
              <a:t>Rationale: </a:t>
            </a:r>
            <a:r>
              <a:rPr lang="en-US"/>
              <a:t>With limited resources, unreliable transportation and limited support systems, there is a need for safe and reliable access to services and trauma informed care for their children.  </a:t>
            </a:r>
            <a:endParaRPr/>
          </a:p>
          <a:p>
            <a:pPr marL="0" lvl="0" indent="0" algn="l" rtl="0">
              <a:lnSpc>
                <a:spcPct val="90000"/>
              </a:lnSpc>
              <a:spcBef>
                <a:spcPts val="1000"/>
              </a:spcBef>
              <a:spcAft>
                <a:spcPts val="0"/>
              </a:spcAft>
              <a:buClr>
                <a:schemeClr val="dk1"/>
              </a:buClr>
              <a:buSzPts val="2800"/>
              <a:buNone/>
            </a:pPr>
            <a:endParaRPr/>
          </a:p>
          <a:p>
            <a:pPr marL="0" lvl="0" indent="0" algn="l" rtl="0">
              <a:lnSpc>
                <a:spcPct val="90000"/>
              </a:lnSpc>
              <a:spcBef>
                <a:spcPts val="1000"/>
              </a:spcBef>
              <a:spcAft>
                <a:spcPts val="0"/>
              </a:spcAft>
              <a:buClr>
                <a:schemeClr val="dk1"/>
              </a:buClr>
              <a:buSzPts val="2800"/>
              <a:buNone/>
            </a:pPr>
            <a:r>
              <a:rPr lang="en-US" b="1">
                <a:latin typeface="Avenir"/>
                <a:ea typeface="Avenir"/>
                <a:cs typeface="Avenir"/>
                <a:sym typeface="Avenir"/>
              </a:rPr>
              <a:t>Goal: </a:t>
            </a:r>
            <a:r>
              <a:rPr lang="en-US"/>
              <a:t>Increase our retention rate and be more accessible to families in need.  </a:t>
            </a:r>
            <a:endParaRPr/>
          </a:p>
          <a:p>
            <a:pPr marL="0" lvl="0" indent="0" algn="l" rtl="0">
              <a:lnSpc>
                <a:spcPct val="90000"/>
              </a:lnSpc>
              <a:spcBef>
                <a:spcPts val="1000"/>
              </a:spcBef>
              <a:spcAft>
                <a:spcPts val="0"/>
              </a:spcAft>
              <a:buClr>
                <a:schemeClr val="dk1"/>
              </a:buClr>
              <a:buSzPts val="2800"/>
              <a:buNone/>
            </a:pPr>
            <a:endParaRPr/>
          </a:p>
          <a:p>
            <a:pPr marL="0" lvl="0" indent="0" algn="l" rtl="0">
              <a:lnSpc>
                <a:spcPct val="90000"/>
              </a:lnSpc>
              <a:spcBef>
                <a:spcPts val="1000"/>
              </a:spcBef>
              <a:spcAft>
                <a:spcPts val="0"/>
              </a:spcAft>
              <a:buClr>
                <a:schemeClr val="dk1"/>
              </a:buClr>
              <a:buSzPts val="2800"/>
              <a:buNone/>
            </a:pPr>
            <a:r>
              <a:rPr lang="en-US" b="1">
                <a:latin typeface="Avenir"/>
                <a:ea typeface="Avenir"/>
                <a:cs typeface="Avenir"/>
                <a:sym typeface="Avenir"/>
              </a:rPr>
              <a:t>Source: </a:t>
            </a:r>
            <a:r>
              <a:rPr lang="en-US"/>
              <a:t>Lyft, Marta, on-site childcare to ALL requirements of our case plan. </a:t>
            </a:r>
            <a:endParaRPr/>
          </a:p>
          <a:p>
            <a:pPr marL="0" lvl="0" indent="0" algn="l" rtl="0">
              <a:lnSpc>
                <a:spcPct val="90000"/>
              </a:lnSpc>
              <a:spcBef>
                <a:spcPts val="1000"/>
              </a:spcBef>
              <a:spcAft>
                <a:spcPts val="0"/>
              </a:spcAft>
              <a:buClr>
                <a:schemeClr val="dk1"/>
              </a:buClr>
              <a:buSzPts val="2800"/>
              <a:buNone/>
            </a:pPr>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23"/>
        <p:cNvGrpSpPr/>
        <p:nvPr/>
      </p:nvGrpSpPr>
      <p:grpSpPr>
        <a:xfrm>
          <a:off x="0" y="0"/>
          <a:ext cx="0" cy="0"/>
          <a:chOff x="0" y="0"/>
          <a:chExt cx="0" cy="0"/>
        </a:xfrm>
      </p:grpSpPr>
      <p:sp>
        <p:nvSpPr>
          <p:cNvPr id="324" name="Google Shape;324;p37"/>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rgbClr val="3C5C78"/>
              </a:buClr>
              <a:buSzPts val="6000"/>
              <a:buFont typeface="Avenir"/>
              <a:buNone/>
            </a:pPr>
            <a:r>
              <a:rPr lang="en-US"/>
              <a:t>We go by Data, not Opinions.</a:t>
            </a:r>
            <a:endParaRPr/>
          </a:p>
        </p:txBody>
      </p:sp>
      <p:sp>
        <p:nvSpPr>
          <p:cNvPr id="325" name="Google Shape;325;p37"/>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2400"/>
              <a:buNone/>
            </a:pPr>
            <a:r>
              <a:rPr lang="en-US"/>
              <a:t>We know that cases can often go the direction of opinions, or arguments, but we want to see them directed by data. </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Google Shape;330;p38"/>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4400"/>
              <a:buFont typeface="Avenir"/>
              <a:buNone/>
            </a:pPr>
            <a:r>
              <a:rPr lang="en-US"/>
              <a:t>How Data becomes practice. </a:t>
            </a:r>
            <a:endParaRPr/>
          </a:p>
        </p:txBody>
      </p:sp>
      <p:sp>
        <p:nvSpPr>
          <p:cNvPr id="331" name="Google Shape;331;p38"/>
          <p:cNvSpPr txBox="1">
            <a:spLocks noGrp="1"/>
          </p:cNvSpPr>
          <p:nvPr>
            <p:ph type="body" idx="1"/>
          </p:nvPr>
        </p:nvSpPr>
        <p:spPr>
          <a:xfrm>
            <a:off x="6642763" y="1272763"/>
            <a:ext cx="5157900" cy="823800"/>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chemeClr val="dk1"/>
              </a:buClr>
              <a:buSzPts val="2400"/>
              <a:buNone/>
            </a:pPr>
            <a:r>
              <a:rPr lang="en-US">
                <a:latin typeface="Avenir"/>
                <a:ea typeface="Avenir"/>
                <a:cs typeface="Avenir"/>
                <a:sym typeface="Avenir"/>
              </a:rPr>
              <a:t>Pretest/ Posttest</a:t>
            </a:r>
            <a:endParaRPr/>
          </a:p>
        </p:txBody>
      </p:sp>
      <p:sp>
        <p:nvSpPr>
          <p:cNvPr id="332" name="Google Shape;332;p38"/>
          <p:cNvSpPr txBox="1">
            <a:spLocks noGrp="1"/>
          </p:cNvSpPr>
          <p:nvPr>
            <p:ph type="body" idx="2"/>
          </p:nvPr>
        </p:nvSpPr>
        <p:spPr>
          <a:xfrm>
            <a:off x="6642775" y="2096575"/>
            <a:ext cx="5157900" cy="3684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Clr>
                <a:schemeClr val="dk1"/>
              </a:buClr>
              <a:buSzPts val="2800"/>
              <a:buNone/>
            </a:pPr>
            <a:r>
              <a:rPr lang="en-US"/>
              <a:t>We do a battery of 8-11 assessments before and after 12 weeks of treatment, in order to determine family recommendations. </a:t>
            </a:r>
            <a:endParaRPr/>
          </a:p>
        </p:txBody>
      </p:sp>
      <p:sp>
        <p:nvSpPr>
          <p:cNvPr id="333" name="Google Shape;333;p38"/>
          <p:cNvSpPr txBox="1">
            <a:spLocks noGrp="1"/>
          </p:cNvSpPr>
          <p:nvPr>
            <p:ph type="body" idx="3"/>
          </p:nvPr>
        </p:nvSpPr>
        <p:spPr>
          <a:xfrm>
            <a:off x="827250" y="1272763"/>
            <a:ext cx="5183100" cy="823800"/>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chemeClr val="dk1"/>
              </a:buClr>
              <a:buSzPts val="2400"/>
              <a:buNone/>
            </a:pPr>
            <a:r>
              <a:rPr lang="en-US">
                <a:latin typeface="Avenir"/>
                <a:ea typeface="Avenir"/>
                <a:cs typeface="Avenir"/>
                <a:sym typeface="Avenir"/>
              </a:rPr>
              <a:t>Research Studies In Progress</a:t>
            </a:r>
            <a:endParaRPr/>
          </a:p>
        </p:txBody>
      </p:sp>
      <p:sp>
        <p:nvSpPr>
          <p:cNvPr id="334" name="Google Shape;334;p38"/>
          <p:cNvSpPr txBox="1">
            <a:spLocks noGrp="1"/>
          </p:cNvSpPr>
          <p:nvPr>
            <p:ph type="body" idx="4"/>
          </p:nvPr>
        </p:nvSpPr>
        <p:spPr>
          <a:xfrm>
            <a:off x="827250" y="2096575"/>
            <a:ext cx="5183100" cy="4710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Clr>
                <a:schemeClr val="dk1"/>
              </a:buClr>
              <a:buSzPts val="2800"/>
              <a:buNone/>
            </a:pPr>
            <a:r>
              <a:rPr lang="en-US"/>
              <a:t>We have been selected by Notre Dame University to study the impact of our S.T.E.P. model, over a 3 year period beginning Fall 2020. </a:t>
            </a:r>
            <a:endParaRPr/>
          </a:p>
          <a:p>
            <a:pPr marL="0" lvl="0" indent="0" algn="l" rtl="0">
              <a:lnSpc>
                <a:spcPct val="90000"/>
              </a:lnSpc>
              <a:spcBef>
                <a:spcPts val="1000"/>
              </a:spcBef>
              <a:spcAft>
                <a:spcPts val="0"/>
              </a:spcAft>
              <a:buClr>
                <a:schemeClr val="dk1"/>
              </a:buClr>
              <a:buSzPts val="2800"/>
              <a:buNone/>
            </a:pPr>
            <a:endParaRPr sz="1800"/>
          </a:p>
          <a:p>
            <a:pPr marL="0" lvl="0" indent="0" algn="l" rtl="0">
              <a:lnSpc>
                <a:spcPct val="90000"/>
              </a:lnSpc>
              <a:spcBef>
                <a:spcPts val="1000"/>
              </a:spcBef>
              <a:spcAft>
                <a:spcPts val="0"/>
              </a:spcAft>
              <a:buClr>
                <a:schemeClr val="dk1"/>
              </a:buClr>
              <a:buSzPts val="2800"/>
              <a:buNone/>
            </a:pPr>
            <a:r>
              <a:rPr lang="en-US"/>
              <a:t>We will be studying with Capella University over the next year, case manager bias and trauma and the impact on cases.</a:t>
            </a:r>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Google Shape;339;p39"/>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rgbClr val="3C5C78"/>
              </a:buClr>
              <a:buSzPts val="6000"/>
              <a:buFont typeface="Avenir"/>
              <a:buNone/>
            </a:pPr>
            <a:r>
              <a:rPr lang="en-US"/>
              <a:t>Current areas of service.</a:t>
            </a:r>
            <a:endParaRPr/>
          </a:p>
        </p:txBody>
      </p:sp>
      <p:sp>
        <p:nvSpPr>
          <p:cNvPr id="340" name="Google Shape;340;p39"/>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2400"/>
              <a:buNone/>
            </a:pPr>
            <a:r>
              <a:rPr lang="en-US"/>
              <a:t>We currently provide aid to moms and social workers in Cobb, DeKalb, Fulton, and Gwinnett counties. </a:t>
            </a:r>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344"/>
        <p:cNvGrpSpPr/>
        <p:nvPr/>
      </p:nvGrpSpPr>
      <p:grpSpPr>
        <a:xfrm>
          <a:off x="0" y="0"/>
          <a:ext cx="0" cy="0"/>
          <a:chOff x="0" y="0"/>
          <a:chExt cx="0" cy="0"/>
        </a:xfrm>
      </p:grpSpPr>
      <p:sp>
        <p:nvSpPr>
          <p:cNvPr id="345" name="Google Shape;345;p4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4400"/>
              <a:buFont typeface="Avenir"/>
              <a:buNone/>
            </a:pPr>
            <a:r>
              <a:rPr lang="en-US"/>
              <a:t>Current Criteria for Admission</a:t>
            </a:r>
            <a:endParaRPr/>
          </a:p>
        </p:txBody>
      </p:sp>
      <p:sp>
        <p:nvSpPr>
          <p:cNvPr id="346" name="Google Shape;346;p4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Autofit/>
          </a:bodyPr>
          <a:lstStyle/>
          <a:p>
            <a:pPr marL="514350" lvl="0" indent="-514350" algn="l" rtl="0">
              <a:lnSpc>
                <a:spcPct val="90000"/>
              </a:lnSpc>
              <a:spcBef>
                <a:spcPts val="0"/>
              </a:spcBef>
              <a:spcAft>
                <a:spcPts val="0"/>
              </a:spcAft>
              <a:buClr>
                <a:schemeClr val="dk1"/>
              </a:buClr>
              <a:buSzPts val="2800"/>
              <a:buAutoNum type="arabicPlain"/>
            </a:pPr>
            <a:r>
              <a:rPr lang="en-US"/>
              <a:t>Single mom. </a:t>
            </a:r>
            <a:endParaRPr/>
          </a:p>
          <a:p>
            <a:pPr marL="514350" lvl="0" indent="-514350" algn="l" rtl="0">
              <a:lnSpc>
                <a:spcPct val="90000"/>
              </a:lnSpc>
              <a:spcBef>
                <a:spcPts val="1000"/>
              </a:spcBef>
              <a:spcAft>
                <a:spcPts val="0"/>
              </a:spcAft>
              <a:buClr>
                <a:schemeClr val="dk1"/>
              </a:buClr>
              <a:buSzPts val="2800"/>
              <a:buAutoNum type="arabicPlain"/>
            </a:pPr>
            <a:r>
              <a:rPr lang="en-US"/>
              <a:t>Family preservation or reunification readiness tracks. </a:t>
            </a:r>
            <a:endParaRPr/>
          </a:p>
          <a:p>
            <a:pPr marL="514350" lvl="0" indent="-514350" algn="l" rtl="0">
              <a:lnSpc>
                <a:spcPct val="90000"/>
              </a:lnSpc>
              <a:spcBef>
                <a:spcPts val="1000"/>
              </a:spcBef>
              <a:spcAft>
                <a:spcPts val="0"/>
              </a:spcAft>
              <a:buClr>
                <a:schemeClr val="dk1"/>
              </a:buClr>
              <a:buSzPts val="2800"/>
              <a:buAutoNum type="arabicPlain"/>
            </a:pPr>
            <a:r>
              <a:rPr lang="en-US"/>
              <a:t>At least one child between 0– 6. </a:t>
            </a:r>
            <a:endParaRPr/>
          </a:p>
          <a:p>
            <a:pPr marL="514350" lvl="0" indent="-514350" algn="l" rtl="0">
              <a:lnSpc>
                <a:spcPct val="90000"/>
              </a:lnSpc>
              <a:spcBef>
                <a:spcPts val="1000"/>
              </a:spcBef>
              <a:spcAft>
                <a:spcPts val="0"/>
              </a:spcAft>
              <a:buClr>
                <a:schemeClr val="dk1"/>
              </a:buClr>
              <a:buSzPts val="2800"/>
              <a:buAutoNum type="arabicPlain"/>
            </a:pPr>
            <a:r>
              <a:rPr lang="en-US"/>
              <a:t>No substantiated/open child cruelty charge. </a:t>
            </a:r>
            <a:endParaRPr/>
          </a:p>
          <a:p>
            <a:pPr marL="514350" lvl="0" indent="-514350" algn="l" rtl="0">
              <a:lnSpc>
                <a:spcPct val="90000"/>
              </a:lnSpc>
              <a:spcBef>
                <a:spcPts val="1000"/>
              </a:spcBef>
              <a:spcAft>
                <a:spcPts val="0"/>
              </a:spcAft>
              <a:buClr>
                <a:schemeClr val="dk1"/>
              </a:buClr>
              <a:buSzPts val="2800"/>
              <a:buAutoNum type="arabicPlain"/>
            </a:pPr>
            <a:r>
              <a:rPr lang="en-US"/>
              <a:t>No violent criminal history. </a:t>
            </a:r>
            <a:endParaRPr/>
          </a:p>
          <a:p>
            <a:pPr marL="514350" lvl="0" indent="-514350" algn="l" rtl="0">
              <a:lnSpc>
                <a:spcPct val="90000"/>
              </a:lnSpc>
              <a:spcBef>
                <a:spcPts val="1000"/>
              </a:spcBef>
              <a:spcAft>
                <a:spcPts val="0"/>
              </a:spcAft>
              <a:buClr>
                <a:schemeClr val="dk1"/>
              </a:buClr>
              <a:buSzPts val="2800"/>
              <a:buAutoNum type="arabicPlain"/>
            </a:pPr>
            <a:r>
              <a:rPr lang="en-US"/>
              <a:t>If in foster care, children have been in custody &lt; 6 months. </a:t>
            </a:r>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350"/>
        <p:cNvGrpSpPr/>
        <p:nvPr/>
      </p:nvGrpSpPr>
      <p:grpSpPr>
        <a:xfrm>
          <a:off x="0" y="0"/>
          <a:ext cx="0" cy="0"/>
          <a:chOff x="0" y="0"/>
          <a:chExt cx="0" cy="0"/>
        </a:xfrm>
      </p:grpSpPr>
      <p:sp>
        <p:nvSpPr>
          <p:cNvPr id="351" name="Google Shape;351;p4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4400"/>
              <a:buFont typeface="Avenir"/>
              <a:buNone/>
            </a:pPr>
            <a:r>
              <a:rPr lang="en-US"/>
              <a:t>2 Tracks Fit All.</a:t>
            </a:r>
            <a:endParaRPr/>
          </a:p>
        </p:txBody>
      </p:sp>
      <p:sp>
        <p:nvSpPr>
          <p:cNvPr id="352" name="Google Shape;352;p4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1000"/>
              </a:spcBef>
              <a:spcAft>
                <a:spcPts val="0"/>
              </a:spcAft>
              <a:buClr>
                <a:schemeClr val="dk1"/>
              </a:buClr>
              <a:buSzPts val="2800"/>
              <a:buChar char="•"/>
            </a:pPr>
            <a:r>
              <a:rPr lang="en-US"/>
              <a:t>Reunification Readiness - referred by case managers with the intention of addressing trauma and providing wrap around services with mothers whose children are placed in Foster Care.</a:t>
            </a:r>
            <a:endParaRPr/>
          </a:p>
          <a:p>
            <a:pPr marL="228600" lvl="0" indent="0" algn="l" rtl="0">
              <a:lnSpc>
                <a:spcPct val="90000"/>
              </a:lnSpc>
              <a:spcBef>
                <a:spcPts val="1000"/>
              </a:spcBef>
              <a:spcAft>
                <a:spcPts val="0"/>
              </a:spcAft>
              <a:buNone/>
            </a:pPr>
            <a:endParaRPr/>
          </a:p>
          <a:p>
            <a:pPr marL="228600" lvl="0" indent="-228600" algn="l" rtl="0">
              <a:lnSpc>
                <a:spcPct val="90000"/>
              </a:lnSpc>
              <a:spcBef>
                <a:spcPts val="1000"/>
              </a:spcBef>
              <a:spcAft>
                <a:spcPts val="0"/>
              </a:spcAft>
              <a:buClr>
                <a:schemeClr val="dk1"/>
              </a:buClr>
              <a:buSzPts val="2800"/>
              <a:buChar char="•"/>
            </a:pPr>
            <a:r>
              <a:rPr lang="en-US"/>
              <a:t>Family Preservation - referred by case managers, community partners or peers with the intention of preventing out-of-home placement.</a:t>
            </a:r>
            <a:endParaRPr/>
          </a:p>
          <a:p>
            <a:pPr marL="0" lvl="0" indent="0" algn="l" rtl="0">
              <a:lnSpc>
                <a:spcPct val="90000"/>
              </a:lnSpc>
              <a:spcBef>
                <a:spcPts val="1000"/>
              </a:spcBef>
              <a:spcAft>
                <a:spcPts val="0"/>
              </a:spcAft>
              <a:buNone/>
            </a:pPr>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sp>
        <p:nvSpPr>
          <p:cNvPr id="357" name="Google Shape;357;p42"/>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rgbClr val="3C5C78"/>
              </a:buClr>
              <a:buSzPts val="5800"/>
              <a:buFont typeface="Avenir"/>
              <a:buNone/>
            </a:pPr>
            <a:r>
              <a:rPr lang="en-US" sz="5800"/>
              <a:t>Foster Care Alliance + DFCS. </a:t>
            </a:r>
            <a:endParaRPr/>
          </a:p>
        </p:txBody>
      </p:sp>
      <p:sp>
        <p:nvSpPr>
          <p:cNvPr id="358" name="Google Shape;358;p42"/>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2400"/>
              <a:buNone/>
            </a:pPr>
            <a:r>
              <a:rPr lang="en-US"/>
              <a:t>How we can help you. </a:t>
            </a:r>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362"/>
        <p:cNvGrpSpPr/>
        <p:nvPr/>
      </p:nvGrpSpPr>
      <p:grpSpPr>
        <a:xfrm>
          <a:off x="0" y="0"/>
          <a:ext cx="0" cy="0"/>
          <a:chOff x="0" y="0"/>
          <a:chExt cx="0" cy="0"/>
        </a:xfrm>
      </p:grpSpPr>
      <p:sp>
        <p:nvSpPr>
          <p:cNvPr id="363" name="Google Shape;363;p4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4400"/>
              <a:buFont typeface="Avenir"/>
              <a:buNone/>
            </a:pPr>
            <a:r>
              <a:rPr lang="en-US"/>
              <a:t>Case Manager Support</a:t>
            </a:r>
            <a:endParaRPr/>
          </a:p>
        </p:txBody>
      </p:sp>
      <p:sp>
        <p:nvSpPr>
          <p:cNvPr id="364" name="Google Shape;364;p4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Autofit/>
          </a:bodyPr>
          <a:lstStyle/>
          <a:p>
            <a:pPr marL="228600" lvl="0" indent="-228600" algn="l" rtl="0">
              <a:lnSpc>
                <a:spcPct val="140000"/>
              </a:lnSpc>
              <a:spcBef>
                <a:spcPts val="0"/>
              </a:spcBef>
              <a:spcAft>
                <a:spcPts val="0"/>
              </a:spcAft>
              <a:buClr>
                <a:schemeClr val="dk1"/>
              </a:buClr>
              <a:buSzPts val="2800"/>
              <a:buChar char="•"/>
            </a:pPr>
            <a:r>
              <a:rPr lang="en-US"/>
              <a:t>Monthly progress summary. </a:t>
            </a:r>
            <a:endParaRPr/>
          </a:p>
          <a:p>
            <a:pPr marL="228600" lvl="0" indent="-228600" algn="l" rtl="0">
              <a:lnSpc>
                <a:spcPct val="140000"/>
              </a:lnSpc>
              <a:spcBef>
                <a:spcPts val="1000"/>
              </a:spcBef>
              <a:spcAft>
                <a:spcPts val="0"/>
              </a:spcAft>
              <a:buClr>
                <a:schemeClr val="dk1"/>
              </a:buClr>
              <a:buSzPts val="2800"/>
              <a:buChar char="•"/>
            </a:pPr>
            <a:r>
              <a:rPr lang="en-US"/>
              <a:t>Attend FTM, panels, or court if needed. </a:t>
            </a:r>
            <a:endParaRPr/>
          </a:p>
          <a:p>
            <a:pPr marL="228600" lvl="0" indent="-228600" algn="l" rtl="0">
              <a:lnSpc>
                <a:spcPct val="140000"/>
              </a:lnSpc>
              <a:spcBef>
                <a:spcPts val="1000"/>
              </a:spcBef>
              <a:spcAft>
                <a:spcPts val="0"/>
              </a:spcAft>
              <a:buClr>
                <a:schemeClr val="dk1"/>
              </a:buClr>
              <a:buSzPts val="2800"/>
              <a:buChar char="•"/>
            </a:pPr>
            <a:r>
              <a:rPr lang="en-US"/>
              <a:t>Coordinate between services needed for the client. </a:t>
            </a:r>
            <a:endParaRPr/>
          </a:p>
          <a:p>
            <a:pPr marL="228600" lvl="0" indent="-228600" algn="l" rtl="0">
              <a:lnSpc>
                <a:spcPct val="140000"/>
              </a:lnSpc>
              <a:spcBef>
                <a:spcPts val="1000"/>
              </a:spcBef>
              <a:spcAft>
                <a:spcPts val="0"/>
              </a:spcAft>
              <a:buClr>
                <a:schemeClr val="dk1"/>
              </a:buClr>
              <a:buSzPts val="2800"/>
              <a:buChar char="•"/>
            </a:pPr>
            <a:r>
              <a:rPr lang="en-US"/>
              <a:t>Self-care resources to protect against vicarious traumatization and social worker burnout. </a:t>
            </a:r>
            <a:endParaRPr/>
          </a:p>
          <a:p>
            <a:pPr marL="228600" lvl="0" indent="-228600" algn="l" rtl="0">
              <a:lnSpc>
                <a:spcPct val="140000"/>
              </a:lnSpc>
              <a:spcBef>
                <a:spcPts val="1000"/>
              </a:spcBef>
              <a:spcAft>
                <a:spcPts val="0"/>
              </a:spcAft>
              <a:buClr>
                <a:schemeClr val="dk1"/>
              </a:buClr>
              <a:buSzPts val="2800"/>
              <a:buChar char="•"/>
            </a:pPr>
            <a:r>
              <a:rPr lang="en-US"/>
              <a:t>Access to our team for any additional needs. </a:t>
            </a:r>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369"/>
        <p:cNvGrpSpPr/>
        <p:nvPr/>
      </p:nvGrpSpPr>
      <p:grpSpPr>
        <a:xfrm>
          <a:off x="0" y="0"/>
          <a:ext cx="0" cy="0"/>
          <a:chOff x="0" y="0"/>
          <a:chExt cx="0" cy="0"/>
        </a:xfrm>
      </p:grpSpPr>
      <p:sp>
        <p:nvSpPr>
          <p:cNvPr id="370" name="Google Shape;370;p44"/>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a:t>State of Hope</a:t>
            </a:r>
            <a:endParaRPr/>
          </a:p>
        </p:txBody>
      </p:sp>
      <p:sp>
        <p:nvSpPr>
          <p:cNvPr id="371" name="Google Shape;371;p44"/>
          <p:cNvSpPr txBox="1">
            <a:spLocks noGrp="1"/>
          </p:cNvSpPr>
          <p:nvPr>
            <p:ph type="body" idx="1"/>
          </p:nvPr>
        </p:nvSpPr>
        <p:spPr>
          <a:xfrm>
            <a:off x="838200" y="1825625"/>
            <a:ext cx="10515600" cy="43512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en-US"/>
              <a:t>As a SOH site, we have the privilege of access to others doing good work as a resource to our families. </a:t>
            </a:r>
            <a:endParaRPr/>
          </a:p>
          <a:p>
            <a:pPr marL="0" lvl="0" indent="0" algn="l" rtl="0">
              <a:spcBef>
                <a:spcPts val="1000"/>
              </a:spcBef>
              <a:spcAft>
                <a:spcPts val="0"/>
              </a:spcAft>
              <a:buNone/>
            </a:pPr>
            <a:endParaRPr/>
          </a:p>
          <a:p>
            <a:pPr marL="0" lvl="0" indent="0" algn="l" rtl="0">
              <a:spcBef>
                <a:spcPts val="1000"/>
              </a:spcBef>
              <a:spcAft>
                <a:spcPts val="0"/>
              </a:spcAft>
              <a:buNone/>
            </a:pPr>
            <a:r>
              <a:rPr lang="en-US"/>
              <a:t>As a SOH site, we have the ability to learn new/best practices and integrate them into our business model. </a:t>
            </a:r>
            <a:endParaRPr/>
          </a:p>
          <a:p>
            <a:pPr marL="0" lvl="0" indent="0" algn="l" rtl="0">
              <a:spcBef>
                <a:spcPts val="1000"/>
              </a:spcBef>
              <a:spcAft>
                <a:spcPts val="0"/>
              </a:spcAft>
              <a:buNone/>
            </a:pPr>
            <a:endParaRPr/>
          </a:p>
          <a:p>
            <a:pPr marL="0" lvl="0" indent="0" algn="l" rtl="0">
              <a:spcBef>
                <a:spcPts val="1000"/>
              </a:spcBef>
              <a:spcAft>
                <a:spcPts val="0"/>
              </a:spcAft>
              <a:buNone/>
            </a:pPr>
            <a:r>
              <a:rPr lang="en-US"/>
              <a:t>As a SOH site, we have access to leaders in the industry who can give advice and connections for growth. </a:t>
            </a:r>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44978" y="3259911"/>
            <a:ext cx="9979378" cy="1200329"/>
          </a:xfrm>
          <a:prstGeom prst="rect">
            <a:avLst/>
          </a:prstGeom>
          <a:noFill/>
        </p:spPr>
        <p:txBody>
          <a:bodyPr wrap="square" rtlCol="0">
            <a:spAutoFit/>
          </a:bodyPr>
          <a:lstStyle/>
          <a:p>
            <a:pPr algn="ctr"/>
            <a:r>
              <a:rPr lang="en-US" sz="3600" b="1" dirty="0">
                <a:latin typeface="Arial" panose="020B0604020202020204" pitchFamily="34" charset="0"/>
                <a:cs typeface="Arial" panose="020B0604020202020204" pitchFamily="34" charset="0"/>
              </a:rPr>
              <a:t>Approval of September 10, 2019 meeting minutes</a:t>
            </a:r>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0771627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CDC53CD-2A13-419F-B6DC-4AE19DF2EB44}"/>
              </a:ext>
            </a:extLst>
          </p:cNvPr>
          <p:cNvSpPr txBox="1"/>
          <p:nvPr/>
        </p:nvSpPr>
        <p:spPr>
          <a:xfrm rot="10800000" flipV="1">
            <a:off x="2683051" y="2737286"/>
            <a:ext cx="6825898" cy="2123658"/>
          </a:xfrm>
          <a:prstGeom prst="rect">
            <a:avLst/>
          </a:prstGeom>
          <a:noFill/>
        </p:spPr>
        <p:txBody>
          <a:bodyPr wrap="square" rtlCol="0">
            <a:spAutoFit/>
          </a:bodyPr>
          <a:lstStyle/>
          <a:p>
            <a:pPr algn="ctr"/>
            <a:r>
              <a:rPr lang="en-US" sz="4800" b="1" dirty="0">
                <a:latin typeface="Arial" panose="020B0604020202020204" pitchFamily="34" charset="0"/>
                <a:cs typeface="Arial" panose="020B0604020202020204" pitchFamily="34" charset="0"/>
              </a:rPr>
              <a:t>LUNCH –</a:t>
            </a:r>
          </a:p>
          <a:p>
            <a:pPr algn="ctr"/>
            <a:endParaRPr lang="en-US" sz="4800" b="1" dirty="0">
              <a:latin typeface="Arial" panose="020B0604020202020204" pitchFamily="34" charset="0"/>
              <a:cs typeface="Arial" panose="020B0604020202020204" pitchFamily="34" charset="0"/>
            </a:endParaRPr>
          </a:p>
          <a:p>
            <a:pPr algn="ctr"/>
            <a:r>
              <a:rPr lang="en-US" sz="3600" b="1" dirty="0">
                <a:latin typeface="Arial" panose="020B0604020202020204" pitchFamily="34" charset="0"/>
                <a:cs typeface="Arial" panose="020B0604020202020204" pitchFamily="34" charset="0"/>
              </a:rPr>
              <a:t>Board Committee Discussion</a:t>
            </a:r>
          </a:p>
        </p:txBody>
      </p:sp>
    </p:spTree>
    <p:extLst>
      <p:ext uri="{BB962C8B-B14F-4D97-AF65-F5344CB8AC3E}">
        <p14:creationId xmlns:p14="http://schemas.microsoft.com/office/powerpoint/2010/main" val="53477046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682CD47-3A06-4210-90F0-AD63F4807BCA}"/>
              </a:ext>
            </a:extLst>
          </p:cNvPr>
          <p:cNvSpPr txBox="1"/>
          <p:nvPr/>
        </p:nvSpPr>
        <p:spPr>
          <a:xfrm>
            <a:off x="1745673" y="2660074"/>
            <a:ext cx="8146472" cy="1200329"/>
          </a:xfrm>
          <a:prstGeom prst="rect">
            <a:avLst/>
          </a:prstGeom>
          <a:noFill/>
        </p:spPr>
        <p:txBody>
          <a:bodyPr wrap="square" rtlCol="0">
            <a:spAutoFit/>
          </a:bodyPr>
          <a:lstStyle/>
          <a:p>
            <a:pPr algn="ctr"/>
            <a:r>
              <a:rPr lang="en-US" sz="3600" b="1" dirty="0">
                <a:latin typeface="Arial" panose="020B0604020202020204" pitchFamily="34" charset="0"/>
                <a:cs typeface="Arial" panose="020B0604020202020204" pitchFamily="34" charset="0"/>
              </a:rPr>
              <a:t>Community Relations Committee Presentation</a:t>
            </a:r>
          </a:p>
        </p:txBody>
      </p:sp>
    </p:spTree>
    <p:extLst>
      <p:ext uri="{BB962C8B-B14F-4D97-AF65-F5344CB8AC3E}">
        <p14:creationId xmlns:p14="http://schemas.microsoft.com/office/powerpoint/2010/main" val="110258113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682CD47-3A06-4210-90F0-AD63F4807BCA}"/>
              </a:ext>
            </a:extLst>
          </p:cNvPr>
          <p:cNvSpPr txBox="1"/>
          <p:nvPr/>
        </p:nvSpPr>
        <p:spPr>
          <a:xfrm>
            <a:off x="2223911" y="1830103"/>
            <a:ext cx="7664443" cy="3416320"/>
          </a:xfrm>
          <a:prstGeom prst="rect">
            <a:avLst/>
          </a:prstGeom>
          <a:noFill/>
        </p:spPr>
        <p:txBody>
          <a:bodyPr wrap="square" rtlCol="0">
            <a:spAutoFit/>
          </a:bodyPr>
          <a:lstStyle/>
          <a:p>
            <a:pPr algn="ctr"/>
            <a:r>
              <a:rPr lang="en-US" sz="3600" b="1" dirty="0">
                <a:latin typeface="Arial" panose="020B0604020202020204" pitchFamily="34" charset="0"/>
                <a:cs typeface="Arial" panose="020B0604020202020204" pitchFamily="34" charset="0"/>
              </a:rPr>
              <a:t>Board Member Regional Reports</a:t>
            </a:r>
          </a:p>
          <a:p>
            <a:pPr algn="ctr"/>
            <a:endParaRPr lang="en-US" sz="3600" b="1" dirty="0">
              <a:latin typeface="Arial" panose="020B0604020202020204" pitchFamily="34" charset="0"/>
              <a:cs typeface="Arial" panose="020B0604020202020204" pitchFamily="34" charset="0"/>
            </a:endParaRPr>
          </a:p>
          <a:p>
            <a:pPr algn="ctr"/>
            <a:r>
              <a:rPr lang="en-US" sz="2400" b="1" dirty="0">
                <a:latin typeface="Arial" panose="020B0604020202020204" pitchFamily="34" charset="0"/>
                <a:cs typeface="Arial" panose="020B0604020202020204" pitchFamily="34" charset="0"/>
              </a:rPr>
              <a:t>Please briefly address the following:</a:t>
            </a:r>
          </a:p>
          <a:p>
            <a:pPr algn="ctr"/>
            <a:endParaRPr lang="en-US" sz="2400" b="1" dirty="0">
              <a:latin typeface="Arial" panose="020B0604020202020204" pitchFamily="34" charset="0"/>
              <a:cs typeface="Arial" panose="020B0604020202020204" pitchFamily="34" charset="0"/>
            </a:endParaRPr>
          </a:p>
          <a:p>
            <a:pPr algn="ctr"/>
            <a:endParaRPr lang="en-US" sz="2400" b="1" dirty="0">
              <a:latin typeface="Arial" panose="020B0604020202020204" pitchFamily="34" charset="0"/>
              <a:cs typeface="Arial" panose="020B0604020202020204" pitchFamily="34" charset="0"/>
            </a:endParaRPr>
          </a:p>
          <a:p>
            <a:pPr algn="ctr"/>
            <a:endParaRPr lang="en-US" sz="3600" b="1" dirty="0">
              <a:latin typeface="Arial" panose="020B0604020202020204" pitchFamily="34" charset="0"/>
              <a:cs typeface="Arial" panose="020B0604020202020204" pitchFamily="34" charset="0"/>
            </a:endParaRPr>
          </a:p>
          <a:p>
            <a:pPr algn="ctr"/>
            <a:endParaRPr lang="en-US" sz="3600" b="1" dirty="0">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34E69E0B-4A6F-4C0B-9A6F-029F628432B8}"/>
              </a:ext>
            </a:extLst>
          </p:cNvPr>
          <p:cNvSpPr txBox="1"/>
          <p:nvPr/>
        </p:nvSpPr>
        <p:spPr>
          <a:xfrm>
            <a:off x="2223911" y="3228622"/>
            <a:ext cx="1140178" cy="369332"/>
          </a:xfrm>
          <a:prstGeom prst="rect">
            <a:avLst/>
          </a:prstGeom>
          <a:noFill/>
        </p:spPr>
        <p:txBody>
          <a:bodyPr wrap="square" rtlCol="0">
            <a:spAutoFit/>
          </a:bodyPr>
          <a:lstStyle/>
          <a:p>
            <a:r>
              <a:rPr lang="en-US" dirty="0"/>
              <a:t>- </a:t>
            </a:r>
          </a:p>
        </p:txBody>
      </p:sp>
      <p:pic>
        <p:nvPicPr>
          <p:cNvPr id="4" name="Picture 3">
            <a:extLst>
              <a:ext uri="{FF2B5EF4-FFF2-40B4-BE49-F238E27FC236}">
                <a16:creationId xmlns:a16="http://schemas.microsoft.com/office/drawing/2014/main" id="{CB00F9B7-8320-42CF-9671-8818CB6D3CC6}"/>
              </a:ext>
            </a:extLst>
          </p:cNvPr>
          <p:cNvPicPr>
            <a:picLocks noChangeAspect="1"/>
          </p:cNvPicPr>
          <p:nvPr/>
        </p:nvPicPr>
        <p:blipFill>
          <a:blip r:embed="rId2"/>
          <a:stretch>
            <a:fillRect/>
          </a:stretch>
        </p:blipFill>
        <p:spPr>
          <a:xfrm>
            <a:off x="246183" y="3597954"/>
            <a:ext cx="12590585" cy="1466415"/>
          </a:xfrm>
          <a:prstGeom prst="rect">
            <a:avLst/>
          </a:prstGeom>
        </p:spPr>
      </p:pic>
    </p:spTree>
    <p:extLst>
      <p:ext uri="{BB962C8B-B14F-4D97-AF65-F5344CB8AC3E}">
        <p14:creationId xmlns:p14="http://schemas.microsoft.com/office/powerpoint/2010/main" val="117159467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3BCDEAC-9045-4ADC-9032-4AAD658A75E9}"/>
              </a:ext>
            </a:extLst>
          </p:cNvPr>
          <p:cNvSpPr txBox="1"/>
          <p:nvPr/>
        </p:nvSpPr>
        <p:spPr>
          <a:xfrm flipH="1">
            <a:off x="1235034" y="973778"/>
            <a:ext cx="9773392" cy="5632311"/>
          </a:xfrm>
          <a:prstGeom prst="rect">
            <a:avLst/>
          </a:prstGeom>
          <a:noFill/>
        </p:spPr>
        <p:txBody>
          <a:bodyPr wrap="square" rtlCol="0">
            <a:spAutoFit/>
          </a:bodyPr>
          <a:lstStyle/>
          <a:p>
            <a:r>
              <a:rPr lang="en-US" sz="4800" dirty="0"/>
              <a:t>             Board Officer Elections</a:t>
            </a:r>
          </a:p>
          <a:p>
            <a:r>
              <a:rPr lang="en-US" sz="4400" dirty="0"/>
              <a:t>Candidates</a:t>
            </a:r>
          </a:p>
          <a:p>
            <a:endParaRPr lang="en-US" sz="4400" dirty="0"/>
          </a:p>
          <a:p>
            <a:r>
              <a:rPr lang="en-US" sz="2800" dirty="0"/>
              <a:t>Chair:</a:t>
            </a:r>
          </a:p>
          <a:p>
            <a:r>
              <a:rPr lang="en-US" sz="2800" b="1" i="1" dirty="0"/>
              <a:t>Dr. Michele Zeanah</a:t>
            </a:r>
          </a:p>
          <a:p>
            <a:endParaRPr lang="en-US" sz="2800" dirty="0"/>
          </a:p>
          <a:p>
            <a:r>
              <a:rPr lang="en-US" sz="2800" dirty="0"/>
              <a:t>Vice Chair:</a:t>
            </a:r>
          </a:p>
          <a:p>
            <a:r>
              <a:rPr lang="en-US" sz="2800" b="1" i="1" dirty="0"/>
              <a:t>Belva Dorsey</a:t>
            </a:r>
          </a:p>
          <a:p>
            <a:endParaRPr lang="en-US" sz="2800" dirty="0"/>
          </a:p>
          <a:p>
            <a:r>
              <a:rPr lang="en-US" sz="2800" dirty="0"/>
              <a:t>Secretary:</a:t>
            </a:r>
          </a:p>
          <a:p>
            <a:r>
              <a:rPr lang="en-US" sz="2800" b="1" i="1" dirty="0"/>
              <a:t>DeLaine Hunter</a:t>
            </a:r>
          </a:p>
        </p:txBody>
      </p:sp>
    </p:spTree>
    <p:extLst>
      <p:ext uri="{BB962C8B-B14F-4D97-AF65-F5344CB8AC3E}">
        <p14:creationId xmlns:p14="http://schemas.microsoft.com/office/powerpoint/2010/main" val="33810063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30057" y="2924255"/>
            <a:ext cx="7928657" cy="646331"/>
          </a:xfrm>
          <a:prstGeom prst="rect">
            <a:avLst/>
          </a:prstGeom>
          <a:noFill/>
        </p:spPr>
        <p:txBody>
          <a:bodyPr wrap="square" rtlCol="0">
            <a:spAutoFit/>
          </a:bodyPr>
          <a:lstStyle/>
          <a:p>
            <a:pPr algn="ctr"/>
            <a:r>
              <a:rPr lang="en-US" sz="3600" b="1" dirty="0">
                <a:latin typeface="Arial" panose="020B0604020202020204" pitchFamily="34" charset="0"/>
                <a:cs typeface="Arial" panose="020B0604020202020204" pitchFamily="34" charset="0"/>
              </a:rPr>
              <a:t>Closing Remarks and Adjournment</a:t>
            </a:r>
          </a:p>
        </p:txBody>
      </p:sp>
      <p:sp>
        <p:nvSpPr>
          <p:cNvPr id="3" name="TextBox 2"/>
          <p:cNvSpPr txBox="1"/>
          <p:nvPr/>
        </p:nvSpPr>
        <p:spPr>
          <a:xfrm>
            <a:off x="3267739" y="3887226"/>
            <a:ext cx="5864972" cy="461665"/>
          </a:xfrm>
          <a:prstGeom prst="rect">
            <a:avLst/>
          </a:prstGeom>
          <a:noFill/>
        </p:spPr>
        <p:txBody>
          <a:bodyPr wrap="square" rtlCol="0">
            <a:spAutoFit/>
          </a:bodyPr>
          <a:lstStyle/>
          <a:p>
            <a:pPr algn="ctr"/>
            <a:r>
              <a:rPr lang="en-US" sz="2400" i="1" dirty="0">
                <a:latin typeface="Arial" panose="020B0604020202020204" pitchFamily="34" charset="0"/>
                <a:cs typeface="Arial" panose="020B0604020202020204" pitchFamily="34" charset="0"/>
              </a:rPr>
              <a:t>Next board meeting: January 14, 2020</a:t>
            </a:r>
          </a:p>
        </p:txBody>
      </p:sp>
    </p:spTree>
    <p:extLst>
      <p:ext uri="{BB962C8B-B14F-4D97-AF65-F5344CB8AC3E}">
        <p14:creationId xmlns:p14="http://schemas.microsoft.com/office/powerpoint/2010/main" val="2439823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33153" y="2921331"/>
            <a:ext cx="10391203" cy="1200329"/>
          </a:xfrm>
          <a:prstGeom prst="rect">
            <a:avLst/>
          </a:prstGeom>
          <a:noFill/>
        </p:spPr>
        <p:txBody>
          <a:bodyPr wrap="square" rtlCol="0">
            <a:spAutoFit/>
          </a:bodyPr>
          <a:lstStyle/>
          <a:p>
            <a:pPr algn="ctr"/>
            <a:r>
              <a:rPr lang="en-US" sz="3600" dirty="0">
                <a:latin typeface="Arial" panose="020B0604020202020204" pitchFamily="34" charset="0"/>
                <a:cs typeface="Arial" panose="020B0604020202020204" pitchFamily="34" charset="0"/>
              </a:rPr>
              <a:t>Year in Review: 2019 Charter Goal Accomplishments</a:t>
            </a:r>
          </a:p>
        </p:txBody>
      </p:sp>
    </p:spTree>
    <p:extLst>
      <p:ext uri="{BB962C8B-B14F-4D97-AF65-F5344CB8AC3E}">
        <p14:creationId xmlns:p14="http://schemas.microsoft.com/office/powerpoint/2010/main" val="415785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DD6E1F-57B2-4216-879D-9F1FDB0712BD}"/>
              </a:ext>
            </a:extLst>
          </p:cNvPr>
          <p:cNvSpPr>
            <a:spLocks noGrp="1"/>
          </p:cNvSpPr>
          <p:nvPr>
            <p:ph type="title"/>
          </p:nvPr>
        </p:nvSpPr>
        <p:spPr>
          <a:xfrm>
            <a:off x="1805048" y="1709738"/>
            <a:ext cx="9542401" cy="2852737"/>
          </a:xfrm>
        </p:spPr>
        <p:txBody>
          <a:bodyPr>
            <a:normAutofit/>
          </a:bodyPr>
          <a:lstStyle/>
          <a:p>
            <a:r>
              <a:rPr lang="en-US" dirty="0"/>
              <a:t>HR/DFCS Operations Updates</a:t>
            </a:r>
            <a:br>
              <a:rPr lang="en-US" dirty="0"/>
            </a:br>
            <a:br>
              <a:rPr lang="en-US" dirty="0"/>
            </a:br>
            <a:br>
              <a:rPr lang="en-US" sz="3100" b="1" i="1" dirty="0"/>
            </a:br>
            <a:r>
              <a:rPr lang="en-US" sz="3100" b="1" i="1" dirty="0"/>
              <a:t>Darrell Braswell, DFCS Senior Director of Operations</a:t>
            </a:r>
          </a:p>
        </p:txBody>
      </p:sp>
      <p:sp>
        <p:nvSpPr>
          <p:cNvPr id="3" name="Text Placeholder 2">
            <a:extLst>
              <a:ext uri="{FF2B5EF4-FFF2-40B4-BE49-F238E27FC236}">
                <a16:creationId xmlns:a16="http://schemas.microsoft.com/office/drawing/2014/main" id="{CAC7BEC5-D410-4976-A3AD-839307C28BED}"/>
              </a:ext>
            </a:extLst>
          </p:cNvPr>
          <p:cNvSpPr>
            <a:spLocks noGrp="1"/>
          </p:cNvSpPr>
          <p:nvPr>
            <p:ph type="body" idx="1"/>
          </p:nvPr>
        </p:nvSpPr>
        <p:spPr>
          <a:xfrm flipH="1" flipV="1">
            <a:off x="12813476" y="6244028"/>
            <a:ext cx="47502" cy="133020"/>
          </a:xfrm>
        </p:spPr>
        <p:txBody>
          <a:bodyPr>
            <a:normAutofit fontScale="25000" lnSpcReduction="20000"/>
          </a:bodyPr>
          <a:lstStyle/>
          <a:p>
            <a:endParaRPr lang="en-US" dirty="0"/>
          </a:p>
        </p:txBody>
      </p:sp>
    </p:spTree>
    <p:extLst>
      <p:ext uri="{BB962C8B-B14F-4D97-AF65-F5344CB8AC3E}">
        <p14:creationId xmlns:p14="http://schemas.microsoft.com/office/powerpoint/2010/main" val="356996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03943-9486-41F9-9D33-E25E5EB59120}"/>
              </a:ext>
            </a:extLst>
          </p:cNvPr>
          <p:cNvSpPr>
            <a:spLocks noGrp="1"/>
          </p:cNvSpPr>
          <p:nvPr>
            <p:ph type="title"/>
          </p:nvPr>
        </p:nvSpPr>
        <p:spPr/>
        <p:txBody>
          <a:bodyPr/>
          <a:lstStyle/>
          <a:p>
            <a:pPr algn="ctr"/>
            <a:r>
              <a:rPr lang="en-US" dirty="0">
                <a:latin typeface="Arial" panose="020B0604020202020204" pitchFamily="34" charset="0"/>
                <a:cs typeface="Arial" panose="020B0604020202020204" pitchFamily="34" charset="0"/>
              </a:rPr>
              <a:t>Chief Operating Officer</a:t>
            </a:r>
          </a:p>
        </p:txBody>
      </p:sp>
      <p:graphicFrame>
        <p:nvGraphicFramePr>
          <p:cNvPr id="6" name="Content Placeholder 5">
            <a:extLst>
              <a:ext uri="{FF2B5EF4-FFF2-40B4-BE49-F238E27FC236}">
                <a16:creationId xmlns:a16="http://schemas.microsoft.com/office/drawing/2014/main" id="{503CBAD7-4AEE-49D0-80DC-BC205B49E711}"/>
              </a:ext>
            </a:extLst>
          </p:cNvPr>
          <p:cNvGraphicFramePr>
            <a:graphicFrameLocks noGrp="1"/>
          </p:cNvGraphicFramePr>
          <p:nvPr>
            <p:ph idx="1"/>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918754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481837-1733-460A-8F99-40009AA9CC3C}"/>
              </a:ext>
            </a:extLst>
          </p:cNvPr>
          <p:cNvSpPr>
            <a:spLocks noGrp="1"/>
          </p:cNvSpPr>
          <p:nvPr>
            <p:ph type="title"/>
          </p:nvPr>
        </p:nvSpPr>
        <p:spPr/>
        <p:txBody>
          <a:bodyPr/>
          <a:lstStyle/>
          <a:p>
            <a:pPr algn="ctr"/>
            <a:r>
              <a:rPr lang="en-US" dirty="0">
                <a:latin typeface="Arial" panose="020B0604020202020204" pitchFamily="34" charset="0"/>
                <a:cs typeface="Arial" panose="020B0604020202020204" pitchFamily="34" charset="0"/>
              </a:rPr>
              <a:t>HR PASS</a:t>
            </a:r>
          </a:p>
        </p:txBody>
      </p:sp>
      <p:sp>
        <p:nvSpPr>
          <p:cNvPr id="3" name="Content Placeholder 2">
            <a:extLst>
              <a:ext uri="{FF2B5EF4-FFF2-40B4-BE49-F238E27FC236}">
                <a16:creationId xmlns:a16="http://schemas.microsoft.com/office/drawing/2014/main" id="{0D8109DD-AF8C-4A24-BE98-E28E512907FD}"/>
              </a:ext>
            </a:extLst>
          </p:cNvPr>
          <p:cNvSpPr>
            <a:spLocks noGrp="1"/>
          </p:cNvSpPr>
          <p:nvPr>
            <p:ph idx="1"/>
          </p:nvPr>
        </p:nvSpPr>
        <p:spPr>
          <a:xfrm>
            <a:off x="228600" y="1446548"/>
            <a:ext cx="10789920" cy="4537869"/>
          </a:xfrm>
        </p:spPr>
        <p:txBody>
          <a:bodyPr>
            <a:normAutofit fontScale="55000" lnSpcReduction="20000"/>
          </a:bodyPr>
          <a:lstStyle/>
          <a:p>
            <a:r>
              <a:rPr lang="en-US" sz="3800" dirty="0">
                <a:latin typeface="Arial" panose="020B0604020202020204" pitchFamily="34" charset="0"/>
                <a:cs typeface="Arial" panose="020B0604020202020204" pitchFamily="34" charset="0"/>
              </a:rPr>
              <a:t>All  HR activities are the responsibility of DHS, Office of Human Resources (OHR)</a:t>
            </a:r>
          </a:p>
          <a:p>
            <a:pPr marL="0" indent="0">
              <a:buNone/>
            </a:pPr>
            <a:endParaRPr lang="en-US" sz="3800" dirty="0">
              <a:latin typeface="Arial" panose="020B0604020202020204" pitchFamily="34" charset="0"/>
              <a:cs typeface="Arial" panose="020B0604020202020204" pitchFamily="34" charset="0"/>
            </a:endParaRPr>
          </a:p>
          <a:p>
            <a:r>
              <a:rPr lang="en-US" sz="3800" dirty="0">
                <a:latin typeface="Arial" panose="020B0604020202020204" pitchFamily="34" charset="0"/>
                <a:cs typeface="Arial" panose="020B0604020202020204" pitchFamily="34" charset="0"/>
              </a:rPr>
              <a:t>Previously, HR activities were completed manually via paper</a:t>
            </a:r>
          </a:p>
          <a:p>
            <a:pPr marL="0" indent="0">
              <a:buNone/>
            </a:pPr>
            <a:endParaRPr lang="en-US" sz="3800" dirty="0">
              <a:latin typeface="Arial" panose="020B0604020202020204" pitchFamily="34" charset="0"/>
              <a:cs typeface="Arial" panose="020B0604020202020204" pitchFamily="34" charset="0"/>
            </a:endParaRPr>
          </a:p>
          <a:p>
            <a:r>
              <a:rPr lang="en-US" sz="3800" dirty="0">
                <a:latin typeface="Arial" panose="020B0604020202020204" pitchFamily="34" charset="0"/>
                <a:cs typeface="Arial" panose="020B0604020202020204" pitchFamily="34" charset="0"/>
              </a:rPr>
              <a:t>OHR implemented HR PASS July 2018 which was to automate the paper process for hiring, promotions and provide tracking</a:t>
            </a:r>
          </a:p>
          <a:p>
            <a:pPr marL="0" indent="0">
              <a:buNone/>
            </a:pPr>
            <a:endParaRPr lang="en-US" sz="3800" dirty="0">
              <a:latin typeface="Arial" panose="020B0604020202020204" pitchFamily="34" charset="0"/>
              <a:cs typeface="Arial" panose="020B0604020202020204" pitchFamily="34" charset="0"/>
            </a:endParaRPr>
          </a:p>
          <a:p>
            <a:r>
              <a:rPr lang="en-US" sz="3800" dirty="0">
                <a:latin typeface="Arial" panose="020B0604020202020204" pitchFamily="34" charset="0"/>
                <a:cs typeface="Arial" panose="020B0604020202020204" pitchFamily="34" charset="0"/>
              </a:rPr>
              <a:t>Required to provide data that hiring managers were not accustom to providing</a:t>
            </a:r>
          </a:p>
          <a:p>
            <a:pPr marL="0" indent="0">
              <a:buNone/>
            </a:pPr>
            <a:endParaRPr lang="en-US" sz="3800" dirty="0">
              <a:latin typeface="Arial" panose="020B0604020202020204" pitchFamily="34" charset="0"/>
              <a:cs typeface="Arial" panose="020B0604020202020204" pitchFamily="34" charset="0"/>
            </a:endParaRPr>
          </a:p>
          <a:p>
            <a:r>
              <a:rPr lang="en-US" sz="3800" dirty="0">
                <a:latin typeface="Arial" panose="020B0604020202020204" pitchFamily="34" charset="0"/>
                <a:cs typeface="Arial" panose="020B0604020202020204" pitchFamily="34" charset="0"/>
              </a:rPr>
              <a:t>Approval process initially was confusing due to how DFCS/CW staff are budgeted</a:t>
            </a:r>
          </a:p>
          <a:p>
            <a:pPr marL="0" indent="0">
              <a:buNone/>
            </a:pPr>
            <a:endParaRPr lang="en-US" sz="3800" dirty="0">
              <a:latin typeface="Arial" panose="020B0604020202020204" pitchFamily="34" charset="0"/>
              <a:cs typeface="Arial" panose="020B0604020202020204" pitchFamily="34" charset="0"/>
            </a:endParaRPr>
          </a:p>
          <a:p>
            <a:r>
              <a:rPr lang="en-US" sz="3800" dirty="0">
                <a:latin typeface="Arial" panose="020B0604020202020204" pitchFamily="34" charset="0"/>
                <a:cs typeface="Arial" panose="020B0604020202020204" pitchFamily="34" charset="0"/>
              </a:rPr>
              <a:t>Per DFCS hiring managers, HR PASS training was challenging</a:t>
            </a:r>
          </a:p>
          <a:p>
            <a:pPr marL="0" indent="0">
              <a:buNone/>
            </a:pPr>
            <a:endParaRPr lang="en-US" dirty="0"/>
          </a:p>
        </p:txBody>
      </p:sp>
    </p:spTree>
    <p:extLst>
      <p:ext uri="{BB962C8B-B14F-4D97-AF65-F5344CB8AC3E}">
        <p14:creationId xmlns:p14="http://schemas.microsoft.com/office/powerpoint/2010/main" val="2108424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16518</TotalTime>
  <Words>2021</Words>
  <Application>Microsoft Office PowerPoint</Application>
  <PresentationFormat>Widescreen</PresentationFormat>
  <Paragraphs>302</Paragraphs>
  <Slides>54</Slides>
  <Notes>37</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54</vt:i4>
      </vt:variant>
    </vt:vector>
  </HeadingPairs>
  <TitlesOfParts>
    <vt:vector size="63" baseType="lpstr">
      <vt:lpstr>Arial</vt:lpstr>
      <vt:lpstr>Avenir</vt:lpstr>
      <vt:lpstr>Calibri</vt:lpstr>
      <vt:lpstr>Calibri Light</vt:lpstr>
      <vt:lpstr>Libre Baskerville</vt:lpstr>
      <vt:lpstr>Museo Sans 500</vt:lpstr>
      <vt:lpstr>Museo Sans 900</vt:lpstr>
      <vt:lpstr>1_Office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HR/DFCS Operations Updates   Darrell Braswell, DFCS Senior Director of Operations</vt:lpstr>
      <vt:lpstr>Chief Operating Officer</vt:lpstr>
      <vt:lpstr>HR PASS</vt:lpstr>
      <vt:lpstr>Mitigation Strategies</vt:lpstr>
      <vt:lpstr>Mitigation Strategies </vt:lpstr>
      <vt:lpstr>Mitigation Strategies </vt:lpstr>
      <vt:lpstr>Accountability/Engagement</vt:lpstr>
      <vt:lpstr>PowerPoint Presentation</vt:lpstr>
      <vt:lpstr>PowerPoint Presentation</vt:lpstr>
      <vt:lpstr>PowerPoint Presentation</vt:lpstr>
      <vt:lpstr>PowerPoint Presentation</vt:lpstr>
      <vt:lpstr>PowerPoint Presentation</vt:lpstr>
      <vt:lpstr>Questions?  Contact me: Tom Rawlings, Division Director Tom.Rawlings@dhs.ga.gov </vt:lpstr>
      <vt:lpstr>PowerPoint Presentation</vt:lpstr>
      <vt:lpstr>2019 Partnerships</vt:lpstr>
      <vt:lpstr>About Foster Care Alliance. </vt:lpstr>
      <vt:lpstr>The FCA Way. </vt:lpstr>
      <vt:lpstr>We Believe…</vt:lpstr>
      <vt:lpstr>Our Initiatives</vt:lpstr>
      <vt:lpstr>Evidence-based practices.</vt:lpstr>
      <vt:lpstr>Adverse Childhood Experiences (ACE)</vt:lpstr>
      <vt:lpstr>Intergenerational Maltreatment</vt:lpstr>
      <vt:lpstr>Out-of-Home Placements</vt:lpstr>
      <vt:lpstr>Post-Traumatic Growth</vt:lpstr>
      <vt:lpstr>Psychological Resilience</vt:lpstr>
      <vt:lpstr>Research-Based Conclusions</vt:lpstr>
      <vt:lpstr>The S.T.E.P. Model ©. </vt:lpstr>
      <vt:lpstr>The S.T.E.P. Model ©</vt:lpstr>
      <vt:lpstr>Key Outcomes</vt:lpstr>
      <vt:lpstr>Social Support</vt:lpstr>
      <vt:lpstr>Trauma-Focused Intervention</vt:lpstr>
      <vt:lpstr>Education</vt:lpstr>
      <vt:lpstr>Participatory Arts</vt:lpstr>
      <vt:lpstr>There’s More - Transportation/Childcare</vt:lpstr>
      <vt:lpstr>We go by Data, not Opinions.</vt:lpstr>
      <vt:lpstr>How Data becomes practice. </vt:lpstr>
      <vt:lpstr>Current areas of service.</vt:lpstr>
      <vt:lpstr>Current Criteria for Admission</vt:lpstr>
      <vt:lpstr>2 Tracks Fit All.</vt:lpstr>
      <vt:lpstr>Foster Care Alliance + DFCS. </vt:lpstr>
      <vt:lpstr>Case Manager Support</vt:lpstr>
      <vt:lpstr>State of Hope</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Brown, Ellen</dc:creator>
  <cp:lastModifiedBy>Ivory, LaMarva E</cp:lastModifiedBy>
  <cp:revision>59</cp:revision>
  <cp:lastPrinted>2019-09-06T18:57:53Z</cp:lastPrinted>
  <dcterms:created xsi:type="dcterms:W3CDTF">2019-05-13T15:08:17Z</dcterms:created>
  <dcterms:modified xsi:type="dcterms:W3CDTF">2019-11-08T04:12:03Z</dcterms:modified>
</cp:coreProperties>
</file>