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xml" ContentType="application/vnd.openxmlformats-officedocument.presentationml.tags+xml"/>
  <Override PartName="/ppt/notesSlides/notesSlide19.xml" ContentType="application/vnd.openxmlformats-officedocument.presentationml.notesSlide+xml"/>
  <Override PartName="/ppt/tags/tag3.xml" ContentType="application/vnd.openxmlformats-officedocument.presentationml.tags+xml"/>
  <Override PartName="/ppt/notesSlides/notesSlide20.xml" ContentType="application/vnd.openxmlformats-officedocument.presentationml.notesSlide+xml"/>
  <Override PartName="/ppt/tags/tag4.xml" ContentType="application/vnd.openxmlformats-officedocument.presentationml.tags+xml"/>
  <Override PartName="/ppt/notesSlides/notesSlide21.xml" ContentType="application/vnd.openxmlformats-officedocument.presentationml.notesSlide+xml"/>
  <Override PartName="/ppt/tags/tag5.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omments/comment1.xml" ContentType="application/vnd.openxmlformats-officedocument.presentationml.comment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746" r:id="rId2"/>
    <p:sldMasterId id="2147483788" r:id="rId3"/>
  </p:sldMasterIdLst>
  <p:notesMasterIdLst>
    <p:notesMasterId r:id="rId72"/>
  </p:notesMasterIdLst>
  <p:sldIdLst>
    <p:sldId id="286" r:id="rId4"/>
    <p:sldId id="285" r:id="rId5"/>
    <p:sldId id="284" r:id="rId6"/>
    <p:sldId id="565" r:id="rId7"/>
    <p:sldId id="283" r:id="rId8"/>
    <p:sldId id="569" r:id="rId9"/>
    <p:sldId id="256" r:id="rId10"/>
    <p:sldId id="263" r:id="rId11"/>
    <p:sldId id="570" r:id="rId12"/>
    <p:sldId id="571" r:id="rId13"/>
    <p:sldId id="267" r:id="rId14"/>
    <p:sldId id="572" r:id="rId15"/>
    <p:sldId id="573" r:id="rId16"/>
    <p:sldId id="568" r:id="rId17"/>
    <p:sldId id="305" r:id="rId18"/>
    <p:sldId id="317" r:id="rId19"/>
    <p:sldId id="318" r:id="rId20"/>
    <p:sldId id="319" r:id="rId21"/>
    <p:sldId id="350" r:id="rId22"/>
    <p:sldId id="320" r:id="rId23"/>
    <p:sldId id="321" r:id="rId24"/>
    <p:sldId id="322" r:id="rId25"/>
    <p:sldId id="1085" r:id="rId26"/>
    <p:sldId id="309" r:id="rId27"/>
    <p:sldId id="311" r:id="rId28"/>
    <p:sldId id="312" r:id="rId29"/>
    <p:sldId id="574" r:id="rId30"/>
    <p:sldId id="575" r:id="rId31"/>
    <p:sldId id="576" r:id="rId32"/>
    <p:sldId id="577" r:id="rId33"/>
    <p:sldId id="298" r:id="rId34"/>
    <p:sldId id="302" r:id="rId35"/>
    <p:sldId id="297" r:id="rId36"/>
    <p:sldId id="578" r:id="rId37"/>
    <p:sldId id="579" r:id="rId38"/>
    <p:sldId id="271" r:id="rId39"/>
    <p:sldId id="580" r:id="rId40"/>
    <p:sldId id="292" r:id="rId41"/>
    <p:sldId id="581" r:id="rId42"/>
    <p:sldId id="308" r:id="rId43"/>
    <p:sldId id="313" r:id="rId44"/>
    <p:sldId id="549" r:id="rId45"/>
    <p:sldId id="538" r:id="rId46"/>
    <p:sldId id="257" r:id="rId47"/>
    <p:sldId id="1077" r:id="rId48"/>
    <p:sldId id="258" r:id="rId49"/>
    <p:sldId id="280" r:id="rId50"/>
    <p:sldId id="279" r:id="rId51"/>
    <p:sldId id="281" r:id="rId52"/>
    <p:sldId id="260" r:id="rId53"/>
    <p:sldId id="1078" r:id="rId54"/>
    <p:sldId id="261" r:id="rId55"/>
    <p:sldId id="1075" r:id="rId56"/>
    <p:sldId id="1076" r:id="rId57"/>
    <p:sldId id="1071" r:id="rId58"/>
    <p:sldId id="1073" r:id="rId59"/>
    <p:sldId id="1079" r:id="rId60"/>
    <p:sldId id="1072" r:id="rId61"/>
    <p:sldId id="1074" r:id="rId62"/>
    <p:sldId id="1080" r:id="rId63"/>
    <p:sldId id="1081" r:id="rId64"/>
    <p:sldId id="1082" r:id="rId65"/>
    <p:sldId id="1083" r:id="rId66"/>
    <p:sldId id="262" r:id="rId67"/>
    <p:sldId id="1084" r:id="rId68"/>
    <p:sldId id="547" r:id="rId69"/>
    <p:sldId id="334" r:id="rId70"/>
    <p:sldId id="331" r:id="rId71"/>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nds, Shannon" initials="HS" lastIdx="11" clrIdx="0">
    <p:extLst>
      <p:ext uri="{19B8F6BF-5375-455C-9EA6-DF929625EA0E}">
        <p15:presenceInfo xmlns:p15="http://schemas.microsoft.com/office/powerpoint/2012/main" userId="Hinds, Shannon" providerId="None"/>
      </p:ext>
    </p:extLst>
  </p:cmAuthor>
  <p:cmAuthor id="2" name="Jones, Walter" initials="JW" lastIdx="1" clrIdx="1">
    <p:extLst>
      <p:ext uri="{19B8F6BF-5375-455C-9EA6-DF929625EA0E}">
        <p15:presenceInfo xmlns:p15="http://schemas.microsoft.com/office/powerpoint/2012/main" userId="Jones, Walter" providerId="None"/>
      </p:ext>
    </p:extLst>
  </p:cmAuthor>
  <p:cmAuthor id="3" name="Zeanah Intern" initials="ZI" lastIdx="2" clrIdx="2">
    <p:extLst>
      <p:ext uri="{19B8F6BF-5375-455C-9EA6-DF929625EA0E}">
        <p15:presenceInfo xmlns:p15="http://schemas.microsoft.com/office/powerpoint/2012/main" userId="Zeanah Inter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7" autoAdjust="0"/>
    <p:restoredTop sz="94660"/>
  </p:normalViewPr>
  <p:slideViewPr>
    <p:cSldViewPr snapToGrid="0">
      <p:cViewPr>
        <p:scale>
          <a:sx n="90" d="100"/>
          <a:sy n="90" d="100"/>
        </p:scale>
        <p:origin x="-60" y="-22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s>
</file>

<file path=ppt/comments/comment1.xml><?xml version="1.0" encoding="utf-8"?>
<p:cmLst xmlns:a="http://schemas.openxmlformats.org/drawingml/2006/main" xmlns:r="http://schemas.openxmlformats.org/officeDocument/2006/relationships" xmlns:p="http://schemas.openxmlformats.org/presentationml/2006/main">
  <p:cm authorId="3" dt="2019-08-15T16:02:26.394" idx="1">
    <p:pos x="6551" y="1123"/>
    <p:text>Broken Poptart - inflexibility</p:text>
    <p:extLst>
      <p:ext uri="{C676402C-5697-4E1C-873F-D02D1690AC5C}">
        <p15:threadingInfo xmlns:p15="http://schemas.microsoft.com/office/powerpoint/2012/main" timeZoneBias="240"/>
      </p:ext>
    </p:extLst>
  </p:cm>
  <p:cm authorId="3" dt="2019-08-15T16:02:48.442" idx="2">
    <p:pos x="6828" y="2331"/>
    <p:text>running away - poor comunicators</p:text>
    <p:extLst>
      <p:ext uri="{C676402C-5697-4E1C-873F-D02D1690AC5C}">
        <p15:threadingInfo xmlns:p15="http://schemas.microsoft.com/office/powerpoint/2012/main" timeZoneBias="240"/>
      </p:ext>
    </p:extLst>
  </p:cm>
</p:cmLst>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1DD7F86-7407-47F1-A4A0-6AF320A48780}" type="doc">
      <dgm:prSet loTypeId="urn:microsoft.com/office/officeart/2016/7/layout/VerticalDownArrowProcess" loCatId="process" qsTypeId="urn:microsoft.com/office/officeart/2005/8/quickstyle/simple1" qsCatId="simple" csTypeId="urn:microsoft.com/office/officeart/2005/8/colors/accent5_2" csCatId="accent5" phldr="1"/>
      <dgm:spPr/>
      <dgm:t>
        <a:bodyPr/>
        <a:lstStyle/>
        <a:p>
          <a:endParaRPr lang="en-US"/>
        </a:p>
      </dgm:t>
    </dgm:pt>
    <dgm:pt modelId="{750A50AC-3063-4EA5-8ED8-EC9515F248B3}">
      <dgm:prSet/>
      <dgm:spPr/>
      <dgm:t>
        <a:bodyPr/>
        <a:lstStyle/>
        <a:p>
          <a:r>
            <a:rPr lang="en-US" b="1" dirty="0">
              <a:latin typeface="Georgia" panose="02040502050405020303" pitchFamily="18" charset="0"/>
            </a:rPr>
            <a:t>State of Hope Funding Supports</a:t>
          </a:r>
        </a:p>
      </dgm:t>
    </dgm:pt>
    <dgm:pt modelId="{284D9A07-2853-478B-97D7-4FE075C54D2B}" type="parTrans" cxnId="{6EAA0C13-24F2-44BB-81B1-EAF1A04741B4}">
      <dgm:prSet/>
      <dgm:spPr/>
      <dgm:t>
        <a:bodyPr/>
        <a:lstStyle/>
        <a:p>
          <a:endParaRPr lang="en-US"/>
        </a:p>
      </dgm:t>
    </dgm:pt>
    <dgm:pt modelId="{628BA821-BFD3-47B3-8023-A4750F1A1524}" type="sibTrans" cxnId="{6EAA0C13-24F2-44BB-81B1-EAF1A04741B4}">
      <dgm:prSet/>
      <dgm:spPr/>
      <dgm:t>
        <a:bodyPr/>
        <a:lstStyle/>
        <a:p>
          <a:endParaRPr lang="en-US"/>
        </a:p>
      </dgm:t>
    </dgm:pt>
    <dgm:pt modelId="{46CB34B0-698E-473E-855C-09983F1EB9DD}">
      <dgm:prSet custT="1"/>
      <dgm:spPr/>
      <dgm:t>
        <a:bodyPr/>
        <a:lstStyle/>
        <a:p>
          <a:pPr>
            <a:lnSpc>
              <a:spcPct val="100000"/>
            </a:lnSpc>
            <a:spcAft>
              <a:spcPts val="1200"/>
            </a:spcAft>
            <a:buFont typeface="Arial" panose="020B0604020202020204" pitchFamily="34" charset="0"/>
            <a:buNone/>
          </a:pPr>
          <a:r>
            <a:rPr lang="en-US" sz="2000" dirty="0">
              <a:latin typeface="Georgia"/>
            </a:rPr>
            <a:t>Training and facilitation by CQI experts </a:t>
          </a:r>
          <a:endParaRPr lang="en-US" sz="2000" dirty="0">
            <a:solidFill>
              <a:srgbClr val="FF0000"/>
            </a:solidFill>
            <a:latin typeface="Georgia"/>
          </a:endParaRPr>
        </a:p>
      </dgm:t>
    </dgm:pt>
    <dgm:pt modelId="{0D650E58-1D0B-4A9E-AFE8-5E0FC7E817E4}" type="parTrans" cxnId="{DCBF81D8-2FDC-43CF-B4F7-0C5A6075689B}">
      <dgm:prSet/>
      <dgm:spPr/>
      <dgm:t>
        <a:bodyPr/>
        <a:lstStyle/>
        <a:p>
          <a:endParaRPr lang="en-US"/>
        </a:p>
      </dgm:t>
    </dgm:pt>
    <dgm:pt modelId="{206ABDF3-EC7B-4F6D-AEFD-3B00130BCC72}" type="sibTrans" cxnId="{DCBF81D8-2FDC-43CF-B4F7-0C5A6075689B}">
      <dgm:prSet/>
      <dgm:spPr/>
      <dgm:t>
        <a:bodyPr/>
        <a:lstStyle/>
        <a:p>
          <a:endParaRPr lang="en-US"/>
        </a:p>
      </dgm:t>
    </dgm:pt>
    <dgm:pt modelId="{D603ADEA-F2BD-48E0-A86F-3203B356E1A1}">
      <dgm:prSet custT="1"/>
      <dgm:spPr/>
      <dgm:t>
        <a:bodyPr/>
        <a:lstStyle/>
        <a:p>
          <a:pPr>
            <a:lnSpc>
              <a:spcPct val="100000"/>
            </a:lnSpc>
            <a:spcAft>
              <a:spcPts val="1200"/>
            </a:spcAft>
            <a:buFont typeface="Arial" panose="020B0604020202020204" pitchFamily="34" charset="0"/>
            <a:buNone/>
          </a:pPr>
          <a:r>
            <a:rPr lang="en-US" sz="2000" dirty="0">
              <a:latin typeface="Georgia" panose="02040502050405020303" pitchFamily="18" charset="0"/>
            </a:rPr>
            <a:t>Planning and monitoring of Plan-Do-Check-Act cycles</a:t>
          </a:r>
        </a:p>
      </dgm:t>
    </dgm:pt>
    <dgm:pt modelId="{7447466E-B98D-4D60-A88B-E0790585D33E}" type="parTrans" cxnId="{46F71037-5875-4D8F-836B-5E94AB356D0D}">
      <dgm:prSet/>
      <dgm:spPr/>
      <dgm:t>
        <a:bodyPr/>
        <a:lstStyle/>
        <a:p>
          <a:endParaRPr lang="en-US"/>
        </a:p>
      </dgm:t>
    </dgm:pt>
    <dgm:pt modelId="{3EEE96C0-AAE3-4A99-AD77-722D67E5A9F7}" type="sibTrans" cxnId="{46F71037-5875-4D8F-836B-5E94AB356D0D}">
      <dgm:prSet/>
      <dgm:spPr/>
      <dgm:t>
        <a:bodyPr/>
        <a:lstStyle/>
        <a:p>
          <a:endParaRPr lang="en-US"/>
        </a:p>
      </dgm:t>
    </dgm:pt>
    <dgm:pt modelId="{BCF020A6-C8C4-461A-9735-E5C41596CFAB}">
      <dgm:prSet custT="1"/>
      <dgm:spPr/>
      <dgm:t>
        <a:bodyPr/>
        <a:lstStyle/>
        <a:p>
          <a:pPr>
            <a:lnSpc>
              <a:spcPct val="100000"/>
            </a:lnSpc>
            <a:spcAft>
              <a:spcPts val="1200"/>
            </a:spcAft>
            <a:buFont typeface="Arial" panose="020B0604020202020204" pitchFamily="34" charset="0"/>
            <a:buNone/>
          </a:pPr>
          <a:r>
            <a:rPr lang="en-US" sz="2000" dirty="0">
              <a:latin typeface="Georgia" panose="02040502050405020303" pitchFamily="18" charset="0"/>
            </a:rPr>
            <a:t>Participation in a PRL Community of Practice through Circles USA</a:t>
          </a:r>
        </a:p>
      </dgm:t>
    </dgm:pt>
    <dgm:pt modelId="{4E1BF331-C0BE-4C2E-B314-35117E8FE628}" type="parTrans" cxnId="{F6C0E766-1D2F-4A85-8FFE-6FD7220A2233}">
      <dgm:prSet/>
      <dgm:spPr/>
      <dgm:t>
        <a:bodyPr/>
        <a:lstStyle/>
        <a:p>
          <a:endParaRPr lang="en-US"/>
        </a:p>
      </dgm:t>
    </dgm:pt>
    <dgm:pt modelId="{3BBF3767-F63D-43A9-9319-900324A9EBC9}" type="sibTrans" cxnId="{F6C0E766-1D2F-4A85-8FFE-6FD7220A2233}">
      <dgm:prSet/>
      <dgm:spPr/>
      <dgm:t>
        <a:bodyPr/>
        <a:lstStyle/>
        <a:p>
          <a:endParaRPr lang="en-US"/>
        </a:p>
      </dgm:t>
    </dgm:pt>
    <dgm:pt modelId="{7112F4D2-4265-4FA4-AB73-C7E3F2EB951A}">
      <dgm:prSet custT="1"/>
      <dgm:spPr/>
      <dgm:t>
        <a:bodyPr/>
        <a:lstStyle/>
        <a:p>
          <a:pPr>
            <a:lnSpc>
              <a:spcPct val="100000"/>
            </a:lnSpc>
            <a:spcAft>
              <a:spcPts val="1200"/>
            </a:spcAft>
            <a:buFont typeface="Arial" panose="020B0604020202020204" pitchFamily="34" charset="0"/>
            <a:buNone/>
          </a:pPr>
          <a:r>
            <a:rPr lang="en-US" sz="2000" dirty="0">
              <a:latin typeface="Georgia" panose="02040502050405020303" pitchFamily="18" charset="0"/>
            </a:rPr>
            <a:t>Evaluation of the PRL, with real-time feedback and improvement</a:t>
          </a:r>
        </a:p>
      </dgm:t>
    </dgm:pt>
    <dgm:pt modelId="{423D325F-AE42-4FDC-9BC4-8FBB822712C7}" type="parTrans" cxnId="{F1D4E3E4-1D3D-4566-87E1-4B3C10E913B7}">
      <dgm:prSet/>
      <dgm:spPr/>
      <dgm:t>
        <a:bodyPr/>
        <a:lstStyle/>
        <a:p>
          <a:endParaRPr lang="en-US"/>
        </a:p>
      </dgm:t>
    </dgm:pt>
    <dgm:pt modelId="{B6F60290-D8EB-4AC4-8E21-01160D33493D}" type="sibTrans" cxnId="{F1D4E3E4-1D3D-4566-87E1-4B3C10E913B7}">
      <dgm:prSet/>
      <dgm:spPr/>
      <dgm:t>
        <a:bodyPr/>
        <a:lstStyle/>
        <a:p>
          <a:endParaRPr lang="en-US"/>
        </a:p>
      </dgm:t>
    </dgm:pt>
    <dgm:pt modelId="{711A63E7-D62C-42F4-B01E-8E3DC761BE97}">
      <dgm:prSet custT="1"/>
      <dgm:spPr/>
      <dgm:t>
        <a:bodyPr/>
        <a:lstStyle/>
        <a:p>
          <a:r>
            <a:rPr lang="en-US" sz="2400" b="1" kern="1200" dirty="0">
              <a:latin typeface="Georgia" panose="02040502050405020303" pitchFamily="18" charset="0"/>
              <a:ea typeface="+mn-ea"/>
              <a:cs typeface="+mn-cs"/>
            </a:rPr>
            <a:t>PRL Activities </a:t>
          </a:r>
          <a:r>
            <a:rPr lang="en-US" sz="1600" b="1" kern="1200" dirty="0">
              <a:latin typeface="Georgia" panose="02040502050405020303" pitchFamily="18" charset="0"/>
              <a:ea typeface="+mn-ea"/>
              <a:cs typeface="+mn-cs"/>
            </a:rPr>
            <a:t>1/1/2019 – 6/30/2019</a:t>
          </a:r>
        </a:p>
      </dgm:t>
    </dgm:pt>
    <dgm:pt modelId="{D44FAC8C-BC08-4767-95F5-5ABBDB23B728}" type="parTrans" cxnId="{5104B855-A26C-457E-A4CC-003751238689}">
      <dgm:prSet/>
      <dgm:spPr/>
      <dgm:t>
        <a:bodyPr/>
        <a:lstStyle/>
        <a:p>
          <a:endParaRPr lang="en-US"/>
        </a:p>
      </dgm:t>
    </dgm:pt>
    <dgm:pt modelId="{C07A54F5-DE97-46BC-ADE3-FDC7CD7E880A}" type="sibTrans" cxnId="{5104B855-A26C-457E-A4CC-003751238689}">
      <dgm:prSet/>
      <dgm:spPr/>
      <dgm:t>
        <a:bodyPr/>
        <a:lstStyle/>
        <a:p>
          <a:endParaRPr lang="en-US"/>
        </a:p>
      </dgm:t>
    </dgm:pt>
    <dgm:pt modelId="{C64B781B-B52F-4F67-90A7-4E83A201B2F0}">
      <dgm:prSet custT="1"/>
      <dgm:spPr/>
      <dgm:t>
        <a:bodyPr/>
        <a:lstStyle/>
        <a:p>
          <a:pPr marL="0" lvl="0" indent="0" algn="l" defTabSz="889000">
            <a:lnSpc>
              <a:spcPct val="100000"/>
            </a:lnSpc>
            <a:spcBef>
              <a:spcPct val="0"/>
            </a:spcBef>
            <a:spcAft>
              <a:spcPts val="1200"/>
            </a:spcAft>
            <a:buFont typeface="Arial" panose="020B0604020202020204" pitchFamily="34" charset="0"/>
            <a:buNone/>
          </a:pPr>
          <a:r>
            <a:rPr lang="en-US" sz="2000" kern="1200" dirty="0">
              <a:solidFill>
                <a:prstClr val="black">
                  <a:hueOff val="0"/>
                  <a:satOff val="0"/>
                  <a:lumOff val="0"/>
                  <a:alphaOff val="0"/>
                </a:prstClr>
              </a:solidFill>
              <a:latin typeface="Georgia" panose="02040502050405020303" pitchFamily="18" charset="0"/>
              <a:ea typeface="+mn-ea"/>
              <a:cs typeface="+mn-cs"/>
            </a:rPr>
            <a:t>Nine in-person learning sessions and meetings conducted with PRL participants</a:t>
          </a:r>
          <a:r>
            <a:rPr lang="en-US" sz="1600" kern="1200" dirty="0">
              <a:solidFill>
                <a:prstClr val="black">
                  <a:hueOff val="0"/>
                  <a:satOff val="0"/>
                  <a:lumOff val="0"/>
                  <a:alphaOff val="0"/>
                </a:prstClr>
              </a:solidFill>
              <a:latin typeface="Georgia" panose="02040502050405020303" pitchFamily="18" charset="0"/>
              <a:ea typeface="+mn-ea"/>
              <a:cs typeface="+mn-cs"/>
            </a:rPr>
            <a:t>*</a:t>
          </a:r>
        </a:p>
        <a:p>
          <a:pPr marL="0" lvl="0" indent="0" algn="l" defTabSz="889000">
            <a:lnSpc>
              <a:spcPct val="100000"/>
            </a:lnSpc>
            <a:spcBef>
              <a:spcPct val="0"/>
            </a:spcBef>
            <a:spcAft>
              <a:spcPts val="1200"/>
            </a:spcAft>
            <a:buFont typeface="Arial" panose="020B0604020202020204" pitchFamily="34" charset="0"/>
            <a:buNone/>
          </a:pPr>
          <a:r>
            <a:rPr lang="en-US" sz="1600" kern="1200" dirty="0">
              <a:solidFill>
                <a:prstClr val="black">
                  <a:hueOff val="0"/>
                  <a:satOff val="0"/>
                  <a:lumOff val="0"/>
                  <a:alphaOff val="0"/>
                </a:prstClr>
              </a:solidFill>
              <a:latin typeface="Georgia" panose="02040502050405020303" pitchFamily="18" charset="0"/>
              <a:ea typeface="+mn-ea"/>
              <a:cs typeface="+mn-cs"/>
            </a:rPr>
            <a:t>A</a:t>
          </a:r>
          <a:r>
            <a:rPr lang="en-US" sz="2000" kern="1200" dirty="0">
              <a:solidFill>
                <a:prstClr val="black">
                  <a:hueOff val="0"/>
                  <a:satOff val="0"/>
                  <a:lumOff val="0"/>
                  <a:alphaOff val="0"/>
                </a:prstClr>
              </a:solidFill>
              <a:latin typeface="Georgia" panose="02040502050405020303" pitchFamily="18" charset="0"/>
              <a:ea typeface="+mn-ea"/>
              <a:cs typeface="+mn-cs"/>
            </a:rPr>
            <a:t>dditional conference calls and webinars in months where in-person meetings were not conducted</a:t>
          </a:r>
        </a:p>
      </dgm:t>
    </dgm:pt>
    <dgm:pt modelId="{A388275C-49E3-4581-AE72-42A7CAB1299F}" type="parTrans" cxnId="{5CEC37D3-5CBD-4B14-BDF7-CBF4C97C7DD3}">
      <dgm:prSet/>
      <dgm:spPr/>
      <dgm:t>
        <a:bodyPr/>
        <a:lstStyle/>
        <a:p>
          <a:endParaRPr lang="en-US"/>
        </a:p>
      </dgm:t>
    </dgm:pt>
    <dgm:pt modelId="{28D1B24E-7ECF-49C2-9F2F-365DF216D180}" type="sibTrans" cxnId="{5CEC37D3-5CBD-4B14-BDF7-CBF4C97C7DD3}">
      <dgm:prSet/>
      <dgm:spPr/>
      <dgm:t>
        <a:bodyPr/>
        <a:lstStyle/>
        <a:p>
          <a:endParaRPr lang="en-US"/>
        </a:p>
      </dgm:t>
    </dgm:pt>
    <dgm:pt modelId="{3FC3F628-BB06-436A-8B34-F257DC3004FC}">
      <dgm:prSet custT="1"/>
      <dgm:spPr/>
      <dgm:t>
        <a:bodyPr/>
        <a:lstStyle/>
        <a:p>
          <a:pPr marL="0" lvl="0" indent="0" algn="l" defTabSz="889000">
            <a:lnSpc>
              <a:spcPct val="100000"/>
            </a:lnSpc>
            <a:spcBef>
              <a:spcPct val="0"/>
            </a:spcBef>
            <a:spcAft>
              <a:spcPts val="1200"/>
            </a:spcAft>
            <a:buFont typeface="Arial" panose="020B0604020202020204" pitchFamily="34" charset="0"/>
            <a:buNone/>
          </a:pPr>
          <a:r>
            <a:rPr lang="en-US" sz="2000" kern="1200" dirty="0">
              <a:solidFill>
                <a:prstClr val="black">
                  <a:hueOff val="0"/>
                  <a:satOff val="0"/>
                  <a:lumOff val="0"/>
                  <a:alphaOff val="0"/>
                </a:prstClr>
              </a:solidFill>
              <a:latin typeface="Georgia" panose="02040502050405020303" pitchFamily="18" charset="0"/>
              <a:ea typeface="+mn-ea"/>
              <a:cs typeface="+mn-cs"/>
            </a:rPr>
            <a:t>Nine Plan-Do-Check-Act cycles started during this period</a:t>
          </a:r>
        </a:p>
      </dgm:t>
    </dgm:pt>
    <dgm:pt modelId="{A61B48DD-9814-416D-876A-534D0C3DD3FA}" type="parTrans" cxnId="{B931D142-D624-4B9E-AAE4-DFEB67597009}">
      <dgm:prSet/>
      <dgm:spPr/>
      <dgm:t>
        <a:bodyPr/>
        <a:lstStyle/>
        <a:p>
          <a:endParaRPr lang="en-US"/>
        </a:p>
      </dgm:t>
    </dgm:pt>
    <dgm:pt modelId="{F9A5111F-955F-4AE8-BD72-BBC72C408DE7}" type="sibTrans" cxnId="{B931D142-D624-4B9E-AAE4-DFEB67597009}">
      <dgm:prSet/>
      <dgm:spPr/>
      <dgm:t>
        <a:bodyPr/>
        <a:lstStyle/>
        <a:p>
          <a:endParaRPr lang="en-US"/>
        </a:p>
      </dgm:t>
    </dgm:pt>
    <dgm:pt modelId="{5265FB09-A6BD-4D4A-BF7B-DBB5D8DFF14A}" type="pres">
      <dgm:prSet presAssocID="{F1DD7F86-7407-47F1-A4A0-6AF320A48780}" presName="Name0" presStyleCnt="0">
        <dgm:presLayoutVars>
          <dgm:dir/>
          <dgm:animLvl val="lvl"/>
          <dgm:resizeHandles val="exact"/>
        </dgm:presLayoutVars>
      </dgm:prSet>
      <dgm:spPr/>
    </dgm:pt>
    <dgm:pt modelId="{6CD7CA56-EF33-4287-9BE3-74A5F887D77F}" type="pres">
      <dgm:prSet presAssocID="{711A63E7-D62C-42F4-B01E-8E3DC761BE97}" presName="boxAndChildren" presStyleCnt="0"/>
      <dgm:spPr/>
    </dgm:pt>
    <dgm:pt modelId="{CA4C8B25-A4AB-43E0-9D01-5C5058137F3C}" type="pres">
      <dgm:prSet presAssocID="{711A63E7-D62C-42F4-B01E-8E3DC761BE97}" presName="parentTextBox" presStyleLbl="alignNode1" presStyleIdx="0" presStyleCnt="2"/>
      <dgm:spPr/>
    </dgm:pt>
    <dgm:pt modelId="{A7F6BB89-0F3F-45AC-85FD-91687B267402}" type="pres">
      <dgm:prSet presAssocID="{711A63E7-D62C-42F4-B01E-8E3DC761BE97}" presName="descendantBox" presStyleLbl="bgAccFollowNode1" presStyleIdx="0" presStyleCnt="2"/>
      <dgm:spPr/>
    </dgm:pt>
    <dgm:pt modelId="{C8D47C0E-A388-4A1F-9244-CA83D5212A09}" type="pres">
      <dgm:prSet presAssocID="{628BA821-BFD3-47B3-8023-A4750F1A1524}" presName="sp" presStyleCnt="0"/>
      <dgm:spPr/>
    </dgm:pt>
    <dgm:pt modelId="{E1E3B158-99A9-428E-9545-C7C906E9FB4E}" type="pres">
      <dgm:prSet presAssocID="{750A50AC-3063-4EA5-8ED8-EC9515F248B3}" presName="arrowAndChildren" presStyleCnt="0"/>
      <dgm:spPr/>
    </dgm:pt>
    <dgm:pt modelId="{23CB9615-894E-4ACB-9500-1AA4B66425DF}" type="pres">
      <dgm:prSet presAssocID="{750A50AC-3063-4EA5-8ED8-EC9515F248B3}" presName="parentTextArrow" presStyleLbl="node1" presStyleIdx="0" presStyleCnt="0"/>
      <dgm:spPr/>
    </dgm:pt>
    <dgm:pt modelId="{2E27C3F7-4850-4023-8EB4-8CAF917EE98B}" type="pres">
      <dgm:prSet presAssocID="{750A50AC-3063-4EA5-8ED8-EC9515F248B3}" presName="arrow" presStyleLbl="alignNode1" presStyleIdx="1" presStyleCnt="2"/>
      <dgm:spPr/>
    </dgm:pt>
    <dgm:pt modelId="{0DEF6DF1-F33B-4553-B177-58CDD4016A01}" type="pres">
      <dgm:prSet presAssocID="{750A50AC-3063-4EA5-8ED8-EC9515F248B3}" presName="descendantArrow" presStyleLbl="bgAccFollowNode1" presStyleIdx="1" presStyleCnt="2" custScaleY="98023"/>
      <dgm:spPr/>
    </dgm:pt>
  </dgm:ptLst>
  <dgm:cxnLst>
    <dgm:cxn modelId="{6EAA0C13-24F2-44BB-81B1-EAF1A04741B4}" srcId="{F1DD7F86-7407-47F1-A4A0-6AF320A48780}" destId="{750A50AC-3063-4EA5-8ED8-EC9515F248B3}" srcOrd="0" destOrd="0" parTransId="{284D9A07-2853-478B-97D7-4FE075C54D2B}" sibTransId="{628BA821-BFD3-47B3-8023-A4750F1A1524}"/>
    <dgm:cxn modelId="{46F71037-5875-4D8F-836B-5E94AB356D0D}" srcId="{750A50AC-3063-4EA5-8ED8-EC9515F248B3}" destId="{D603ADEA-F2BD-48E0-A86F-3203B356E1A1}" srcOrd="1" destOrd="0" parTransId="{7447466E-B98D-4D60-A88B-E0790585D33E}" sibTransId="{3EEE96C0-AAE3-4A99-AD77-722D67E5A9F7}"/>
    <dgm:cxn modelId="{92FDFA5F-5544-438A-8824-BAE7C08E7306}" type="presOf" srcId="{750A50AC-3063-4EA5-8ED8-EC9515F248B3}" destId="{23CB9615-894E-4ACB-9500-1AA4B66425DF}" srcOrd="0" destOrd="0" presId="urn:microsoft.com/office/officeart/2016/7/layout/VerticalDownArrowProcess"/>
    <dgm:cxn modelId="{B931D142-D624-4B9E-AAE4-DFEB67597009}" srcId="{711A63E7-D62C-42F4-B01E-8E3DC761BE97}" destId="{3FC3F628-BB06-436A-8B34-F257DC3004FC}" srcOrd="1" destOrd="0" parTransId="{A61B48DD-9814-416D-876A-534D0C3DD3FA}" sibTransId="{F9A5111F-955F-4AE8-BD72-BBC72C408DE7}"/>
    <dgm:cxn modelId="{880F2D64-42C2-480E-9F7C-A8DBA9DF4C0F}" type="presOf" srcId="{BCF020A6-C8C4-461A-9735-E5C41596CFAB}" destId="{0DEF6DF1-F33B-4553-B177-58CDD4016A01}" srcOrd="0" destOrd="2" presId="urn:microsoft.com/office/officeart/2016/7/layout/VerticalDownArrowProcess"/>
    <dgm:cxn modelId="{F6C0E766-1D2F-4A85-8FFE-6FD7220A2233}" srcId="{750A50AC-3063-4EA5-8ED8-EC9515F248B3}" destId="{BCF020A6-C8C4-461A-9735-E5C41596CFAB}" srcOrd="2" destOrd="0" parTransId="{4E1BF331-C0BE-4C2E-B314-35117E8FE628}" sibTransId="{3BBF3767-F63D-43A9-9319-900324A9EBC9}"/>
    <dgm:cxn modelId="{6D9A464D-6D3D-4DF9-BCF3-1533500CAA94}" type="presOf" srcId="{711A63E7-D62C-42F4-B01E-8E3DC761BE97}" destId="{CA4C8B25-A4AB-43E0-9D01-5C5058137F3C}" srcOrd="0" destOrd="0" presId="urn:microsoft.com/office/officeart/2016/7/layout/VerticalDownArrowProcess"/>
    <dgm:cxn modelId="{BB602E72-0B05-40C1-99FC-44CBFC6E5863}" type="presOf" srcId="{F1DD7F86-7407-47F1-A4A0-6AF320A48780}" destId="{5265FB09-A6BD-4D4A-BF7B-DBB5D8DFF14A}" srcOrd="0" destOrd="0" presId="urn:microsoft.com/office/officeart/2016/7/layout/VerticalDownArrowProcess"/>
    <dgm:cxn modelId="{E2400453-AD47-440B-8FA1-79908463B752}" type="presOf" srcId="{3FC3F628-BB06-436A-8B34-F257DC3004FC}" destId="{A7F6BB89-0F3F-45AC-85FD-91687B267402}" srcOrd="0" destOrd="1" presId="urn:microsoft.com/office/officeart/2016/7/layout/VerticalDownArrowProcess"/>
    <dgm:cxn modelId="{5104B855-A26C-457E-A4CC-003751238689}" srcId="{F1DD7F86-7407-47F1-A4A0-6AF320A48780}" destId="{711A63E7-D62C-42F4-B01E-8E3DC761BE97}" srcOrd="1" destOrd="0" parTransId="{D44FAC8C-BC08-4767-95F5-5ABBDB23B728}" sibTransId="{C07A54F5-DE97-46BC-ADE3-FDC7CD7E880A}"/>
    <dgm:cxn modelId="{3087047C-57A8-4597-8516-78C406191B12}" type="presOf" srcId="{D603ADEA-F2BD-48E0-A86F-3203B356E1A1}" destId="{0DEF6DF1-F33B-4553-B177-58CDD4016A01}" srcOrd="0" destOrd="1" presId="urn:microsoft.com/office/officeart/2016/7/layout/VerticalDownArrowProcess"/>
    <dgm:cxn modelId="{F937087F-C103-4F3A-B575-098D13E2D3D9}" type="presOf" srcId="{7112F4D2-4265-4FA4-AB73-C7E3F2EB951A}" destId="{0DEF6DF1-F33B-4553-B177-58CDD4016A01}" srcOrd="0" destOrd="3" presId="urn:microsoft.com/office/officeart/2016/7/layout/VerticalDownArrowProcess"/>
    <dgm:cxn modelId="{723BBD85-6E29-40ED-B114-FFFECCA697F1}" type="presOf" srcId="{46CB34B0-698E-473E-855C-09983F1EB9DD}" destId="{0DEF6DF1-F33B-4553-B177-58CDD4016A01}" srcOrd="0" destOrd="0" presId="urn:microsoft.com/office/officeart/2016/7/layout/VerticalDownArrowProcess"/>
    <dgm:cxn modelId="{51A487A3-86AD-482A-870A-91035E063A75}" type="presOf" srcId="{750A50AC-3063-4EA5-8ED8-EC9515F248B3}" destId="{2E27C3F7-4850-4023-8EB4-8CAF917EE98B}" srcOrd="1" destOrd="0" presId="urn:microsoft.com/office/officeart/2016/7/layout/VerticalDownArrowProcess"/>
    <dgm:cxn modelId="{78AC0ABE-3178-4B4E-8B4D-5CE171390490}" type="presOf" srcId="{C64B781B-B52F-4F67-90A7-4E83A201B2F0}" destId="{A7F6BB89-0F3F-45AC-85FD-91687B267402}" srcOrd="0" destOrd="0" presId="urn:microsoft.com/office/officeart/2016/7/layout/VerticalDownArrowProcess"/>
    <dgm:cxn modelId="{5CEC37D3-5CBD-4B14-BDF7-CBF4C97C7DD3}" srcId="{711A63E7-D62C-42F4-B01E-8E3DC761BE97}" destId="{C64B781B-B52F-4F67-90A7-4E83A201B2F0}" srcOrd="0" destOrd="0" parTransId="{A388275C-49E3-4581-AE72-42A7CAB1299F}" sibTransId="{28D1B24E-7ECF-49C2-9F2F-365DF216D180}"/>
    <dgm:cxn modelId="{DCBF81D8-2FDC-43CF-B4F7-0C5A6075689B}" srcId="{750A50AC-3063-4EA5-8ED8-EC9515F248B3}" destId="{46CB34B0-698E-473E-855C-09983F1EB9DD}" srcOrd="0" destOrd="0" parTransId="{0D650E58-1D0B-4A9E-AFE8-5E0FC7E817E4}" sibTransId="{206ABDF3-EC7B-4F6D-AEFD-3B00130BCC72}"/>
    <dgm:cxn modelId="{F1D4E3E4-1D3D-4566-87E1-4B3C10E913B7}" srcId="{750A50AC-3063-4EA5-8ED8-EC9515F248B3}" destId="{7112F4D2-4265-4FA4-AB73-C7E3F2EB951A}" srcOrd="3" destOrd="0" parTransId="{423D325F-AE42-4FDC-9BC4-8FBB822712C7}" sibTransId="{B6F60290-D8EB-4AC4-8E21-01160D33493D}"/>
    <dgm:cxn modelId="{7FC087F0-2AF2-4CD3-97A0-5381976ADAB5}" type="presParOf" srcId="{5265FB09-A6BD-4D4A-BF7B-DBB5D8DFF14A}" destId="{6CD7CA56-EF33-4287-9BE3-74A5F887D77F}" srcOrd="0" destOrd="0" presId="urn:microsoft.com/office/officeart/2016/7/layout/VerticalDownArrowProcess"/>
    <dgm:cxn modelId="{3E643262-EF62-40EA-8041-221CFE070BAF}" type="presParOf" srcId="{6CD7CA56-EF33-4287-9BE3-74A5F887D77F}" destId="{CA4C8B25-A4AB-43E0-9D01-5C5058137F3C}" srcOrd="0" destOrd="0" presId="urn:microsoft.com/office/officeart/2016/7/layout/VerticalDownArrowProcess"/>
    <dgm:cxn modelId="{9784B783-AA32-46F1-9979-9748C2921AEB}" type="presParOf" srcId="{6CD7CA56-EF33-4287-9BE3-74A5F887D77F}" destId="{A7F6BB89-0F3F-45AC-85FD-91687B267402}" srcOrd="1" destOrd="0" presId="urn:microsoft.com/office/officeart/2016/7/layout/VerticalDownArrowProcess"/>
    <dgm:cxn modelId="{29EBD865-6497-4845-850F-E0ADC40CA8AF}" type="presParOf" srcId="{5265FB09-A6BD-4D4A-BF7B-DBB5D8DFF14A}" destId="{C8D47C0E-A388-4A1F-9244-CA83D5212A09}" srcOrd="1" destOrd="0" presId="urn:microsoft.com/office/officeart/2016/7/layout/VerticalDownArrowProcess"/>
    <dgm:cxn modelId="{54722B30-DBF5-4279-A106-588FAB1BB9C9}" type="presParOf" srcId="{5265FB09-A6BD-4D4A-BF7B-DBB5D8DFF14A}" destId="{E1E3B158-99A9-428E-9545-C7C906E9FB4E}" srcOrd="2" destOrd="0" presId="urn:microsoft.com/office/officeart/2016/7/layout/VerticalDownArrowProcess"/>
    <dgm:cxn modelId="{7C2074DA-8B65-4E4B-BAEE-FC6D5EE6D59F}" type="presParOf" srcId="{E1E3B158-99A9-428E-9545-C7C906E9FB4E}" destId="{23CB9615-894E-4ACB-9500-1AA4B66425DF}" srcOrd="0" destOrd="0" presId="urn:microsoft.com/office/officeart/2016/7/layout/VerticalDownArrowProcess"/>
    <dgm:cxn modelId="{DC7FBD16-BA7A-40EA-A021-2719E15F53D4}" type="presParOf" srcId="{E1E3B158-99A9-428E-9545-C7C906E9FB4E}" destId="{2E27C3F7-4850-4023-8EB4-8CAF917EE98B}" srcOrd="1" destOrd="0" presId="urn:microsoft.com/office/officeart/2016/7/layout/VerticalDownArrowProcess"/>
    <dgm:cxn modelId="{D5817A40-DBB2-4AC3-BAD4-8215E75895D5}" type="presParOf" srcId="{E1E3B158-99A9-428E-9545-C7C906E9FB4E}" destId="{0DEF6DF1-F33B-4553-B177-58CDD4016A01}" srcOrd="2" destOrd="0" presId="urn:microsoft.com/office/officeart/2016/7/layout/VerticalDown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4C8B25-A4AB-43E0-9D01-5C5058137F3C}">
      <dsp:nvSpPr>
        <dsp:cNvPr id="0" name=""/>
        <dsp:cNvSpPr/>
      </dsp:nvSpPr>
      <dsp:spPr>
        <a:xfrm>
          <a:off x="0" y="2718308"/>
          <a:ext cx="2838450" cy="1783504"/>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871" tIns="170688" rIns="201871" bIns="170688" numCol="1" spcCol="1270" anchor="ctr" anchorCtr="0">
          <a:noAutofit/>
        </a:bodyPr>
        <a:lstStyle/>
        <a:p>
          <a:pPr marL="0" lvl="0" indent="0" algn="ctr" defTabSz="1066800">
            <a:lnSpc>
              <a:spcPct val="90000"/>
            </a:lnSpc>
            <a:spcBef>
              <a:spcPct val="0"/>
            </a:spcBef>
            <a:spcAft>
              <a:spcPct val="35000"/>
            </a:spcAft>
            <a:buNone/>
          </a:pPr>
          <a:r>
            <a:rPr lang="en-US" sz="2400" b="1" kern="1200" dirty="0">
              <a:latin typeface="Georgia" panose="02040502050405020303" pitchFamily="18" charset="0"/>
              <a:ea typeface="+mn-ea"/>
              <a:cs typeface="+mn-cs"/>
            </a:rPr>
            <a:t>PRL Activities </a:t>
          </a:r>
          <a:r>
            <a:rPr lang="en-US" sz="1600" b="1" kern="1200" dirty="0">
              <a:latin typeface="Georgia" panose="02040502050405020303" pitchFamily="18" charset="0"/>
              <a:ea typeface="+mn-ea"/>
              <a:cs typeface="+mn-cs"/>
            </a:rPr>
            <a:t>1/1/2019 – 6/30/2019</a:t>
          </a:r>
        </a:p>
      </dsp:txBody>
      <dsp:txXfrm>
        <a:off x="0" y="2718308"/>
        <a:ext cx="2838450" cy="1783504"/>
      </dsp:txXfrm>
    </dsp:sp>
    <dsp:sp modelId="{A7F6BB89-0F3F-45AC-85FD-91687B267402}">
      <dsp:nvSpPr>
        <dsp:cNvPr id="0" name=""/>
        <dsp:cNvSpPr/>
      </dsp:nvSpPr>
      <dsp:spPr>
        <a:xfrm>
          <a:off x="2838450" y="2718308"/>
          <a:ext cx="8515350" cy="1783504"/>
        </a:xfrm>
        <a:prstGeom prst="rect">
          <a:avLst/>
        </a:prstGeom>
        <a:solidFill>
          <a:schemeClr val="accent5">
            <a:alpha val="90000"/>
            <a:tint val="40000"/>
            <a:hueOff val="0"/>
            <a:satOff val="0"/>
            <a:lumOff val="0"/>
            <a:alphaOff val="0"/>
          </a:schemeClr>
        </a:solidFill>
        <a:ln w="12700" cap="flat" cmpd="sng" algn="ctr">
          <a:solidFill>
            <a:schemeClr val="accent5">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2732" tIns="254000" rIns="172732" bIns="254000" numCol="1" spcCol="1270" anchor="ctr" anchorCtr="0">
          <a:noAutofit/>
        </a:bodyPr>
        <a:lstStyle/>
        <a:p>
          <a:pPr marL="0" lvl="0" indent="0" algn="l" defTabSz="889000">
            <a:lnSpc>
              <a:spcPct val="100000"/>
            </a:lnSpc>
            <a:spcBef>
              <a:spcPct val="0"/>
            </a:spcBef>
            <a:spcAft>
              <a:spcPts val="1200"/>
            </a:spcAft>
            <a:buFont typeface="Arial" panose="020B0604020202020204" pitchFamily="34" charset="0"/>
            <a:buNone/>
          </a:pPr>
          <a:r>
            <a:rPr lang="en-US" sz="2000" kern="1200" dirty="0">
              <a:solidFill>
                <a:prstClr val="black">
                  <a:hueOff val="0"/>
                  <a:satOff val="0"/>
                  <a:lumOff val="0"/>
                  <a:alphaOff val="0"/>
                </a:prstClr>
              </a:solidFill>
              <a:latin typeface="Georgia" panose="02040502050405020303" pitchFamily="18" charset="0"/>
              <a:ea typeface="+mn-ea"/>
              <a:cs typeface="+mn-cs"/>
            </a:rPr>
            <a:t>Nine in-person learning sessions and meetings conducted with PRL participants</a:t>
          </a:r>
          <a:r>
            <a:rPr lang="en-US" sz="1600" kern="1200" dirty="0">
              <a:solidFill>
                <a:prstClr val="black">
                  <a:hueOff val="0"/>
                  <a:satOff val="0"/>
                  <a:lumOff val="0"/>
                  <a:alphaOff val="0"/>
                </a:prstClr>
              </a:solidFill>
              <a:latin typeface="Georgia" panose="02040502050405020303" pitchFamily="18" charset="0"/>
              <a:ea typeface="+mn-ea"/>
              <a:cs typeface="+mn-cs"/>
            </a:rPr>
            <a:t>*</a:t>
          </a:r>
        </a:p>
        <a:p>
          <a:pPr marL="0" lvl="0" indent="0" algn="l" defTabSz="889000">
            <a:lnSpc>
              <a:spcPct val="100000"/>
            </a:lnSpc>
            <a:spcBef>
              <a:spcPct val="0"/>
            </a:spcBef>
            <a:spcAft>
              <a:spcPts val="1200"/>
            </a:spcAft>
            <a:buFont typeface="Arial" panose="020B0604020202020204" pitchFamily="34" charset="0"/>
            <a:buNone/>
          </a:pPr>
          <a:r>
            <a:rPr lang="en-US" sz="1600" kern="1200" dirty="0">
              <a:solidFill>
                <a:prstClr val="black">
                  <a:hueOff val="0"/>
                  <a:satOff val="0"/>
                  <a:lumOff val="0"/>
                  <a:alphaOff val="0"/>
                </a:prstClr>
              </a:solidFill>
              <a:latin typeface="Georgia" panose="02040502050405020303" pitchFamily="18" charset="0"/>
              <a:ea typeface="+mn-ea"/>
              <a:cs typeface="+mn-cs"/>
            </a:rPr>
            <a:t>A</a:t>
          </a:r>
          <a:r>
            <a:rPr lang="en-US" sz="2000" kern="1200" dirty="0">
              <a:solidFill>
                <a:prstClr val="black">
                  <a:hueOff val="0"/>
                  <a:satOff val="0"/>
                  <a:lumOff val="0"/>
                  <a:alphaOff val="0"/>
                </a:prstClr>
              </a:solidFill>
              <a:latin typeface="Georgia" panose="02040502050405020303" pitchFamily="18" charset="0"/>
              <a:ea typeface="+mn-ea"/>
              <a:cs typeface="+mn-cs"/>
            </a:rPr>
            <a:t>dditional conference calls and webinars in months where in-person meetings were not conducted</a:t>
          </a:r>
        </a:p>
        <a:p>
          <a:pPr marL="0" lvl="0" indent="0" algn="l" defTabSz="889000">
            <a:lnSpc>
              <a:spcPct val="100000"/>
            </a:lnSpc>
            <a:spcBef>
              <a:spcPct val="0"/>
            </a:spcBef>
            <a:spcAft>
              <a:spcPts val="1200"/>
            </a:spcAft>
            <a:buFont typeface="Arial" panose="020B0604020202020204" pitchFamily="34" charset="0"/>
            <a:buNone/>
          </a:pPr>
          <a:r>
            <a:rPr lang="en-US" sz="2000" kern="1200" dirty="0">
              <a:solidFill>
                <a:prstClr val="black">
                  <a:hueOff val="0"/>
                  <a:satOff val="0"/>
                  <a:lumOff val="0"/>
                  <a:alphaOff val="0"/>
                </a:prstClr>
              </a:solidFill>
              <a:latin typeface="Georgia" panose="02040502050405020303" pitchFamily="18" charset="0"/>
              <a:ea typeface="+mn-ea"/>
              <a:cs typeface="+mn-cs"/>
            </a:rPr>
            <a:t>Nine Plan-Do-Check-Act cycles started during this period</a:t>
          </a:r>
        </a:p>
      </dsp:txBody>
      <dsp:txXfrm>
        <a:off x="2838450" y="2718308"/>
        <a:ext cx="8515350" cy="1783504"/>
      </dsp:txXfrm>
    </dsp:sp>
    <dsp:sp modelId="{2E27C3F7-4850-4023-8EB4-8CAF917EE98B}">
      <dsp:nvSpPr>
        <dsp:cNvPr id="0" name=""/>
        <dsp:cNvSpPr/>
      </dsp:nvSpPr>
      <dsp:spPr>
        <a:xfrm rot="10800000">
          <a:off x="0" y="2030"/>
          <a:ext cx="2838450" cy="2743030"/>
        </a:xfrm>
        <a:prstGeom prst="upArrowCallout">
          <a:avLst>
            <a:gd name="adj1" fmla="val 5000"/>
            <a:gd name="adj2" fmla="val 10000"/>
            <a:gd name="adj3" fmla="val 15000"/>
            <a:gd name="adj4" fmla="val 64977"/>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871" tIns="192024" rIns="201871" bIns="192024" numCol="1" spcCol="1270" anchor="ctr" anchorCtr="0">
          <a:noAutofit/>
        </a:bodyPr>
        <a:lstStyle/>
        <a:p>
          <a:pPr marL="0" lvl="0" indent="0" algn="ctr" defTabSz="1200150">
            <a:lnSpc>
              <a:spcPct val="90000"/>
            </a:lnSpc>
            <a:spcBef>
              <a:spcPct val="0"/>
            </a:spcBef>
            <a:spcAft>
              <a:spcPct val="35000"/>
            </a:spcAft>
            <a:buNone/>
          </a:pPr>
          <a:r>
            <a:rPr lang="en-US" sz="2700" b="1" kern="1200" dirty="0">
              <a:latin typeface="Georgia" panose="02040502050405020303" pitchFamily="18" charset="0"/>
            </a:rPr>
            <a:t>State of Hope Funding Supports</a:t>
          </a:r>
        </a:p>
      </dsp:txBody>
      <dsp:txXfrm rot="-10800000">
        <a:off x="0" y="2030"/>
        <a:ext cx="2838450" cy="1782969"/>
      </dsp:txXfrm>
    </dsp:sp>
    <dsp:sp modelId="{0DEF6DF1-F33B-4553-B177-58CDD4016A01}">
      <dsp:nvSpPr>
        <dsp:cNvPr id="0" name=""/>
        <dsp:cNvSpPr/>
      </dsp:nvSpPr>
      <dsp:spPr>
        <a:xfrm>
          <a:off x="2838450" y="19655"/>
          <a:ext cx="8515350" cy="1747720"/>
        </a:xfrm>
        <a:prstGeom prst="rect">
          <a:avLst/>
        </a:prstGeom>
        <a:solidFill>
          <a:schemeClr val="accent5">
            <a:alpha val="90000"/>
            <a:tint val="40000"/>
            <a:hueOff val="0"/>
            <a:satOff val="0"/>
            <a:lumOff val="0"/>
            <a:alphaOff val="0"/>
          </a:schemeClr>
        </a:solidFill>
        <a:ln w="12700" cap="flat" cmpd="sng" algn="ctr">
          <a:solidFill>
            <a:schemeClr val="accent5">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2732" tIns="254000" rIns="172732" bIns="254000" numCol="1" spcCol="1270" anchor="ctr" anchorCtr="0">
          <a:noAutofit/>
        </a:bodyPr>
        <a:lstStyle/>
        <a:p>
          <a:pPr marL="0" lvl="0" indent="0" algn="l" defTabSz="889000">
            <a:lnSpc>
              <a:spcPct val="100000"/>
            </a:lnSpc>
            <a:spcBef>
              <a:spcPct val="0"/>
            </a:spcBef>
            <a:spcAft>
              <a:spcPts val="1200"/>
            </a:spcAft>
            <a:buFont typeface="Arial" panose="020B0604020202020204" pitchFamily="34" charset="0"/>
            <a:buNone/>
          </a:pPr>
          <a:r>
            <a:rPr lang="en-US" sz="2000" kern="1200" dirty="0">
              <a:latin typeface="Georgia"/>
            </a:rPr>
            <a:t>Training and facilitation by CQI experts </a:t>
          </a:r>
          <a:endParaRPr lang="en-US" sz="2000" kern="1200" dirty="0">
            <a:solidFill>
              <a:srgbClr val="FF0000"/>
            </a:solidFill>
            <a:latin typeface="Georgia"/>
          </a:endParaRPr>
        </a:p>
        <a:p>
          <a:pPr marL="0" lvl="0" indent="0" algn="l" defTabSz="889000">
            <a:lnSpc>
              <a:spcPct val="100000"/>
            </a:lnSpc>
            <a:spcBef>
              <a:spcPct val="0"/>
            </a:spcBef>
            <a:spcAft>
              <a:spcPts val="1200"/>
            </a:spcAft>
            <a:buFont typeface="Arial" panose="020B0604020202020204" pitchFamily="34" charset="0"/>
            <a:buNone/>
          </a:pPr>
          <a:r>
            <a:rPr lang="en-US" sz="2000" kern="1200" dirty="0">
              <a:latin typeface="Georgia" panose="02040502050405020303" pitchFamily="18" charset="0"/>
            </a:rPr>
            <a:t>Planning and monitoring of Plan-Do-Check-Act cycles</a:t>
          </a:r>
        </a:p>
        <a:p>
          <a:pPr marL="0" lvl="0" indent="0" algn="l" defTabSz="889000">
            <a:lnSpc>
              <a:spcPct val="100000"/>
            </a:lnSpc>
            <a:spcBef>
              <a:spcPct val="0"/>
            </a:spcBef>
            <a:spcAft>
              <a:spcPts val="1200"/>
            </a:spcAft>
            <a:buFont typeface="Arial" panose="020B0604020202020204" pitchFamily="34" charset="0"/>
            <a:buNone/>
          </a:pPr>
          <a:r>
            <a:rPr lang="en-US" sz="2000" kern="1200" dirty="0">
              <a:latin typeface="Georgia" panose="02040502050405020303" pitchFamily="18" charset="0"/>
            </a:rPr>
            <a:t>Participation in a PRL Community of Practice through Circles USA</a:t>
          </a:r>
        </a:p>
        <a:p>
          <a:pPr marL="0" lvl="0" indent="0" algn="l" defTabSz="889000">
            <a:lnSpc>
              <a:spcPct val="100000"/>
            </a:lnSpc>
            <a:spcBef>
              <a:spcPct val="0"/>
            </a:spcBef>
            <a:spcAft>
              <a:spcPts val="1200"/>
            </a:spcAft>
            <a:buFont typeface="Arial" panose="020B0604020202020204" pitchFamily="34" charset="0"/>
            <a:buNone/>
          </a:pPr>
          <a:r>
            <a:rPr lang="en-US" sz="2000" kern="1200" dirty="0">
              <a:latin typeface="Georgia" panose="02040502050405020303" pitchFamily="18" charset="0"/>
            </a:rPr>
            <a:t>Evaluation of the PRL, with real-time feedback and improvement</a:t>
          </a:r>
        </a:p>
      </dsp:txBody>
      <dsp:txXfrm>
        <a:off x="2838450" y="19655"/>
        <a:ext cx="8515350" cy="1747720"/>
      </dsp:txXfrm>
    </dsp:sp>
  </dsp:spTree>
</dsp:drawing>
</file>

<file path=ppt/diagrams/layout1.xml><?xml version="1.0" encoding="utf-8"?>
<dgm:layoutDef xmlns:dgm="http://schemas.openxmlformats.org/drawingml/2006/diagram" xmlns:a="http://schemas.openxmlformats.org/drawingml/2006/main" uniqueId="urn:microsoft.com/office/officeart/2016/7/layout/VerticalDownArrowProcess">
  <dgm:title val="Vertical Down Arrow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36"/>
      <dgm:constr type="primFontSz" for="des" forName="parentTextArrow" refType="primFontSz" refFor="des" refForName="parentTextBox" op="equ"/>
      <dgm:constr type="primFontSz" for="des" forName="descendantArrow" val="24"/>
      <dgm:constr type="primFontSz" for="des" forName="descendantArrow" refType="primFontSz" refFor="des" refForName="parentTextArrow" op="lte"/>
      <dgm:constr type="primFontSz" for="des" forName="descendantBox" refType="primFontSz" refFor="des" refForName="parentTextArrow" op="lte"/>
      <dgm:constr type="primFontSz" for="des" forName="descendantBox" refType="primFontSz" refFor="des" refForName="parentTextBox" op="lte"/>
      <dgm:constr type="primFontSz" for="des" forName="descendantArrow" refType="primFontSz" refFor="des" refForName="parentTextBox" op="lte"/>
      <dgm:constr type="primFontSz" for="des" forName="descendantBox" refType="primFontSz" refFor="des" refForName="descendan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onstrLst>
              <dgm:constr type="w" for="ch" forName="parentTextBox" refType="w" fact="0.25"/>
              <dgm:constr type="h" for="ch" forName="parentTextBox" refType="h"/>
              <dgm:constr type="t" for="ch" forName="parentTextBox"/>
              <dgm:constr type="w" for="ch" forName="descendantBox" refType="w" fact="0.75"/>
              <dgm:constr type="l" for="ch" forName="descendantBox" refType="w" fact="0.25"/>
              <dgm:constr type="b" for="ch" forName="descendantBox" refType="h"/>
              <dgm:constr type="h" for="ch" forName="descendantBox" refType="h"/>
            </dgm:constrLst>
            <dgm:ruleLst/>
            <dgm:layoutNode name="parentTextBox" styleLbl="alignNode1">
              <dgm:alg type="tx"/>
              <dgm:shape xmlns:r="http://schemas.openxmlformats.org/officeDocument/2006/relationships" type="rect" r:blip="">
                <dgm:adjLst/>
              </dgm:shape>
              <dgm:presOf axis="self"/>
              <dgm:constrLst>
                <dgm:constr type="primFontSz" refType="h" op="lte" fact="0.5"/>
                <dgm:constr type="lMarg" refType="w" fact="0.2016"/>
                <dgm:constr type="rMarg" refType="w" fact="0.2016"/>
              </dgm:constrLst>
              <dgm:ruleLst>
                <dgm:rule type="primFontSz" val="13" fact="NaN" max="NaN"/>
              </dgm:ruleLst>
            </dgm:layoutNode>
            <dgm:layoutNode name="descendantBox" styleLbl="bgAccFollowNode1">
              <dgm:alg type="tx">
                <dgm:param type="stBulletLvl" val="0"/>
                <dgm:param type="parTxLTRAlign" val="l"/>
              </dgm:alg>
              <dgm:shape xmlns:r="http://schemas.openxmlformats.org/officeDocument/2006/relationships" type="rect" r:blip="">
                <dgm:adjLst/>
              </dgm:shape>
              <dgm:presOf/>
              <dgm:constrLst>
                <dgm:constr type="tMarg" refType="primFontSz"/>
                <dgm:constr type="bMarg" refType="primFontSz"/>
                <dgm:constr type="lMarg" refType="w" fact="0.0575"/>
                <dgm:constr type="rMarg" refType="w" fact="0.0575"/>
              </dgm:constrLst>
              <dgm:presOf axis="des" ptType="node"/>
              <dgm:ruleLst>
                <dgm:rule type="primFontSz" val="11" fact="NaN" max="NaN"/>
              </dgm:ruleLst>
            </dgm:layoutNode>
          </dgm:layoutNode>
        </dgm:if>
        <dgm:else name="Name17">
          <dgm:layoutNode name="arrowAndChildren">
            <dgm:alg type="composite"/>
            <dgm:shape xmlns:r="http://schemas.openxmlformats.org/officeDocument/2006/relationships" r:blip="">
              <dgm:adjLst/>
            </dgm:shape>
            <dgm:presOf/>
            <dgm:constrLst>
              <dgm:constr type="w" for="ch" forName="parentTextArrow" refType="w" fact="0.25"/>
              <dgm:constr type="t" for="ch" forName="parentTextArrow"/>
              <dgm:constr type="h" for="ch" forName="parentTextArrow" refType="h" fact="0.65"/>
              <dgm:constr type="w" for="ch" forName="arrow" refType="w" fact="0.25"/>
              <dgm:constr type="h" for="ch" forName="arrow" refType="h"/>
              <dgm:constr type="l" for="ch" forName="descendantArrow" refType="w" fact="0.25"/>
              <dgm:constr type="w" for="ch" forName="descendantArrow" refType="w" fact="0.75"/>
              <dgm:constr type="b" for="ch" forName="descendantArrow" refType="h" fact="0.65"/>
              <dgm:constr type="h" for="ch" forName="descendantArrow" refType="h" fact="0.65"/>
            </dgm:constrLst>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constr type="primFontSz" refType="h" op="lte" fact="0.5"/>
                <dgm:constr type="lMarg" refType="w" fact="0.2016"/>
                <dgm:constr type="rMarg" refType="w" fact="0.2016"/>
              </dgm:constrLst>
              <dgm:ruleLst>
                <dgm:rule type="primFontSz" val="13" fact="NaN" max="NaN"/>
              </dgm:ruleLst>
            </dgm:layoutNode>
            <dgm:layoutNode name="arrow" styleLbl="alignNode1">
              <dgm:alg type="sp"/>
              <dgm:shape xmlns:r="http://schemas.openxmlformats.org/officeDocument/2006/relationships" rot="180" type="upArrowCallout" r:blip="">
                <dgm:adjLst>
                  <dgm:adj idx="1" val="0.05"/>
                  <dgm:adj idx="2" val="0.1"/>
                  <dgm:adj idx="3" val="0.15"/>
                </dgm:adjLst>
              </dgm:shape>
              <dgm:presOf axis="self"/>
              <dgm:constrLst/>
              <dgm:ruleLst/>
            </dgm:layoutNode>
            <dgm:layoutNode name="descendantArrow" styleLbl="bgAccFollowNode1">
              <dgm:alg type="tx">
                <dgm:param type="stBulletLvl" val="0"/>
                <dgm:param type="parTxLTRAlign" val="l"/>
              </dgm:alg>
              <dgm:shape xmlns:r="http://schemas.openxmlformats.org/officeDocument/2006/relationships" type="rect" r:blip="">
                <dgm:adjLst/>
              </dgm:shape>
              <dgm:presOf axis="des" ptType="node"/>
              <dgm:constrLst>
                <dgm:constr type="tMarg" refType="primFontSz"/>
                <dgm:constr type="bMarg" refType="primFontSz"/>
                <dgm:constr type="lMarg" refType="w" fact="0.0575"/>
                <dgm:constr type="rMarg" refType="w" fact="0.0575"/>
              </dgm:constrLst>
              <dgm:ruleLst>
                <dgm:rule type="primFontSz" val="11" fact="NaN" max="NaN"/>
              </dgm:ruleLst>
            </dgm:layoutNod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097E9CE7-1D41-4A54-B231-3548EB9683F6}" type="datetimeFigureOut">
              <a:rPr lang="en-US" smtClean="0"/>
              <a:t>9/5/2019</a:t>
            </a:fld>
            <a:endParaRPr lang="en-US"/>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F2E195D-D296-482F-97A0-E8B954272962}" type="slidenum">
              <a:rPr lang="en-US" smtClean="0"/>
              <a:t>‹#›</a:t>
            </a:fld>
            <a:endParaRPr lang="en-US"/>
          </a:p>
        </p:txBody>
      </p:sp>
    </p:spTree>
    <p:extLst>
      <p:ext uri="{BB962C8B-B14F-4D97-AF65-F5344CB8AC3E}">
        <p14:creationId xmlns:p14="http://schemas.microsoft.com/office/powerpoint/2010/main" val="2351288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defTabSz="924916">
              <a:defRPr/>
            </a:pPr>
            <a:fld id="{A0BC01F3-F991-485A-8650-C32CA8B2A927}" type="slidenum">
              <a:rPr lang="en-US">
                <a:solidFill>
                  <a:prstClr val="black"/>
                </a:solidFill>
                <a:latin typeface="Calibri" panose="020F0502020204030204"/>
              </a:rPr>
              <a:pPr defTabSz="924916">
                <a:defRPr/>
              </a:pPr>
              <a:t>1</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8638244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3119" y="4479691"/>
            <a:ext cx="5618480" cy="4362051"/>
          </a:xfrm>
        </p:spPr>
        <p:txBody>
          <a:bodyPr/>
          <a:lstStyle/>
          <a:p>
            <a:endParaRPr lang="en-US" dirty="0"/>
          </a:p>
        </p:txBody>
      </p:sp>
      <p:sp>
        <p:nvSpPr>
          <p:cNvPr id="4" name="Slide Number Placeholder 3"/>
          <p:cNvSpPr>
            <a:spLocks noGrp="1"/>
          </p:cNvSpPr>
          <p:nvPr>
            <p:ph type="sldNum" sz="quarter" idx="10"/>
          </p:nvPr>
        </p:nvSpPr>
        <p:spPr/>
        <p:txBody>
          <a:bodyPr/>
          <a:lstStyle/>
          <a:p>
            <a:fld id="{D4B337C3-DBA4-4BF7-BAD1-BFA09688607E}" type="slidenum">
              <a:rPr lang="en-US" smtClean="0"/>
              <a:t>17</a:t>
            </a:fld>
            <a:endParaRPr lang="en-US" dirty="0"/>
          </a:p>
        </p:txBody>
      </p:sp>
    </p:spTree>
    <p:extLst>
      <p:ext uri="{BB962C8B-B14F-4D97-AF65-F5344CB8AC3E}">
        <p14:creationId xmlns:p14="http://schemas.microsoft.com/office/powerpoint/2010/main" val="31135812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3119" y="4479691"/>
            <a:ext cx="5618480" cy="4362051"/>
          </a:xfrm>
        </p:spPr>
        <p:txBody>
          <a:bodyPr/>
          <a:lstStyle/>
          <a:p>
            <a:endParaRPr lang="en-US" dirty="0"/>
          </a:p>
        </p:txBody>
      </p:sp>
      <p:sp>
        <p:nvSpPr>
          <p:cNvPr id="4" name="Slide Number Placeholder 3"/>
          <p:cNvSpPr>
            <a:spLocks noGrp="1"/>
          </p:cNvSpPr>
          <p:nvPr>
            <p:ph type="sldNum" sz="quarter" idx="10"/>
          </p:nvPr>
        </p:nvSpPr>
        <p:spPr/>
        <p:txBody>
          <a:bodyPr/>
          <a:lstStyle/>
          <a:p>
            <a:fld id="{D4B337C3-DBA4-4BF7-BAD1-BFA09688607E}" type="slidenum">
              <a:rPr lang="en-US" smtClean="0"/>
              <a:t>18</a:t>
            </a:fld>
            <a:endParaRPr lang="en-US" dirty="0"/>
          </a:p>
        </p:txBody>
      </p:sp>
    </p:spTree>
    <p:extLst>
      <p:ext uri="{BB962C8B-B14F-4D97-AF65-F5344CB8AC3E}">
        <p14:creationId xmlns:p14="http://schemas.microsoft.com/office/powerpoint/2010/main" val="17957112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20441" y="4479691"/>
            <a:ext cx="5583809" cy="4562345"/>
          </a:xfrm>
        </p:spPr>
        <p:txBody>
          <a:bodyPr/>
          <a:lstStyle/>
          <a:p>
            <a:pPr>
              <a:lnSpc>
                <a:spcPct val="107000"/>
              </a:lnSpc>
              <a:spcAft>
                <a:spcPts val="801"/>
              </a:spcAft>
            </a:pPr>
            <a:endParaRPr lang="en-US" sz="1400" dirty="0">
              <a:highlight>
                <a:srgbClr val="FFFF00"/>
              </a:highlight>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D4B337C3-DBA4-4BF7-BAD1-BFA09688607E}" type="slidenum">
              <a:rPr lang="en-US" smtClean="0"/>
              <a:t>19</a:t>
            </a:fld>
            <a:endParaRPr lang="en-US" dirty="0"/>
          </a:p>
        </p:txBody>
      </p:sp>
    </p:spTree>
    <p:extLst>
      <p:ext uri="{BB962C8B-B14F-4D97-AF65-F5344CB8AC3E}">
        <p14:creationId xmlns:p14="http://schemas.microsoft.com/office/powerpoint/2010/main" val="2408595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3119" y="4479691"/>
            <a:ext cx="5618480" cy="4362051"/>
          </a:xfrm>
        </p:spPr>
        <p:txBody>
          <a:bodyPr/>
          <a:lstStyle/>
          <a:p>
            <a:endParaRPr lang="en-US" dirty="0"/>
          </a:p>
        </p:txBody>
      </p:sp>
      <p:sp>
        <p:nvSpPr>
          <p:cNvPr id="4" name="Slide Number Placeholder 3"/>
          <p:cNvSpPr>
            <a:spLocks noGrp="1"/>
          </p:cNvSpPr>
          <p:nvPr>
            <p:ph type="sldNum" sz="quarter" idx="10"/>
          </p:nvPr>
        </p:nvSpPr>
        <p:spPr/>
        <p:txBody>
          <a:bodyPr/>
          <a:lstStyle/>
          <a:p>
            <a:fld id="{D4B337C3-DBA4-4BF7-BAD1-BFA09688607E}" type="slidenum">
              <a:rPr lang="en-US" smtClean="0"/>
              <a:t>20</a:t>
            </a:fld>
            <a:endParaRPr lang="en-US" dirty="0"/>
          </a:p>
        </p:txBody>
      </p:sp>
    </p:spTree>
    <p:extLst>
      <p:ext uri="{BB962C8B-B14F-4D97-AF65-F5344CB8AC3E}">
        <p14:creationId xmlns:p14="http://schemas.microsoft.com/office/powerpoint/2010/main" val="42835101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3119" y="4479691"/>
            <a:ext cx="5618480" cy="4362051"/>
          </a:xfrm>
        </p:spPr>
        <p:txBody>
          <a:bodyPr/>
          <a:lstStyle/>
          <a:p>
            <a:endParaRPr lang="en-US" dirty="0"/>
          </a:p>
        </p:txBody>
      </p:sp>
      <p:sp>
        <p:nvSpPr>
          <p:cNvPr id="4" name="Slide Number Placeholder 3"/>
          <p:cNvSpPr>
            <a:spLocks noGrp="1"/>
          </p:cNvSpPr>
          <p:nvPr>
            <p:ph type="sldNum" sz="quarter" idx="10"/>
          </p:nvPr>
        </p:nvSpPr>
        <p:spPr/>
        <p:txBody>
          <a:bodyPr/>
          <a:lstStyle/>
          <a:p>
            <a:fld id="{D4B337C3-DBA4-4BF7-BAD1-BFA09688607E}" type="slidenum">
              <a:rPr lang="en-US" smtClean="0"/>
              <a:t>21</a:t>
            </a:fld>
            <a:endParaRPr lang="en-US" dirty="0"/>
          </a:p>
        </p:txBody>
      </p:sp>
    </p:spTree>
    <p:extLst>
      <p:ext uri="{BB962C8B-B14F-4D97-AF65-F5344CB8AC3E}">
        <p14:creationId xmlns:p14="http://schemas.microsoft.com/office/powerpoint/2010/main" val="26977266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3119" y="4479691"/>
            <a:ext cx="5618480" cy="4362051"/>
          </a:xfrm>
        </p:spPr>
        <p:txBody>
          <a:bodyPr/>
          <a:lstStyle/>
          <a:p>
            <a:endParaRPr lang="en-US" dirty="0"/>
          </a:p>
        </p:txBody>
      </p:sp>
      <p:sp>
        <p:nvSpPr>
          <p:cNvPr id="4" name="Slide Number Placeholder 3"/>
          <p:cNvSpPr>
            <a:spLocks noGrp="1"/>
          </p:cNvSpPr>
          <p:nvPr>
            <p:ph type="sldNum" sz="quarter" idx="10"/>
          </p:nvPr>
        </p:nvSpPr>
        <p:spPr/>
        <p:txBody>
          <a:bodyPr/>
          <a:lstStyle/>
          <a:p>
            <a:fld id="{D4B337C3-DBA4-4BF7-BAD1-BFA09688607E}" type="slidenum">
              <a:rPr lang="en-US" smtClean="0"/>
              <a:t>22</a:t>
            </a:fld>
            <a:endParaRPr lang="en-US" dirty="0"/>
          </a:p>
        </p:txBody>
      </p:sp>
    </p:spTree>
    <p:extLst>
      <p:ext uri="{BB962C8B-B14F-4D97-AF65-F5344CB8AC3E}">
        <p14:creationId xmlns:p14="http://schemas.microsoft.com/office/powerpoint/2010/main" val="8932250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B337C3-DBA4-4BF7-BAD1-BFA09688607E}" type="slidenum">
              <a:rPr lang="en-US" smtClean="0"/>
              <a:t>23</a:t>
            </a:fld>
            <a:endParaRPr lang="en-US" dirty="0"/>
          </a:p>
        </p:txBody>
      </p:sp>
    </p:spTree>
    <p:extLst>
      <p:ext uri="{BB962C8B-B14F-4D97-AF65-F5344CB8AC3E}">
        <p14:creationId xmlns:p14="http://schemas.microsoft.com/office/powerpoint/2010/main" val="21298188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am thrilled to announce that after a competitive Request</a:t>
            </a:r>
            <a:r>
              <a:rPr lang="en-US" baseline="0" dirty="0"/>
              <a:t> for Proposal and review process we have selected Eight Workforce Excellence Sites that we will support in implementing changes to improve the health of their child welfare workforce. </a:t>
            </a:r>
          </a:p>
          <a:p>
            <a:endParaRPr lang="en-US" baseline="0" dirty="0"/>
          </a:p>
          <a:p>
            <a:r>
              <a:rPr lang="en-US" baseline="0" dirty="0"/>
              <a:t>We will be working with three tribal/university partnerships that include:   the Leech Lake Band of </a:t>
            </a:r>
            <a:r>
              <a:rPr lang="en-US" baseline="0" dirty="0" err="1"/>
              <a:t>Ojbwe</a:t>
            </a:r>
            <a:r>
              <a:rPr lang="en-US" baseline="0" dirty="0"/>
              <a:t> partnership with the University of Minnesota Duluth, Muscogee Creek Nation partnering with the University of Oklahoma and the Mandan, Hidatsa and </a:t>
            </a:r>
            <a:r>
              <a:rPr lang="en-US" baseline="0" dirty="0" err="1"/>
              <a:t>Arikara</a:t>
            </a:r>
            <a:r>
              <a:rPr lang="en-US" baseline="0" dirty="0"/>
              <a:t> tribes partnering with the University of North Dakota.  </a:t>
            </a:r>
          </a:p>
          <a:p>
            <a:endParaRPr lang="en-US" baseline="0" dirty="0"/>
          </a:p>
          <a:p>
            <a:r>
              <a:rPr lang="en-US" baseline="0" dirty="0"/>
              <a:t>Our County jurisdictions include Allegheny County Department of Human Services </a:t>
            </a:r>
            <a:r>
              <a:rPr lang="en-US" baseline="0" dirty="0" err="1"/>
              <a:t>partnerhip</a:t>
            </a:r>
            <a:r>
              <a:rPr lang="en-US" baseline="0" dirty="0"/>
              <a:t> with the University of Pittsburgh and Erie County Department of Social Services partnering with the University of Buffalo NY. </a:t>
            </a:r>
          </a:p>
          <a:p>
            <a:endParaRPr lang="en-US" baseline="0" dirty="0"/>
          </a:p>
          <a:p>
            <a:r>
              <a:rPr lang="en-US" baseline="0" dirty="0"/>
              <a:t>Our state sites include Arkansas Department of Children and Family Services partnering with the University of Arkansas, Little Rock, Georgia Department of Children and Family Services partnering with the University of Georgia and Georgia State University, and Utah Department of Human Services partnering with the University of Utah. </a:t>
            </a:r>
          </a:p>
          <a:p>
            <a:endParaRPr lang="en-US" baseline="0"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B78F9CC-F061-4F23-8632-7454968C48E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32280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B78F9CC-F061-4F23-8632-7454968C48E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66752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NCWWI Workforce Development Framework describes the</a:t>
            </a:r>
            <a:r>
              <a:rPr lang="en-US" baseline="0" dirty="0"/>
              <a:t> critical elements that contribute to a healthy workforce on the outside of the wheel.  We could spend an entire day exploring these components and their importance and interactions with each other (and I encourage you to explore the Framework on our MYNCWWI website). There are some important things about it now that I want to point out.  The first is that assessing and building a health workforce is not just recruitment and selection, or training.  It’s ensuring that you build and organizational culture and climate that is safe and supportive of staff, and that encourages learning and innovations.  Agencies must monitor and regulate workload, provide strong leadership and supervision, and benefits and compensation for staff.  And they must ensure racial equity within the organization and support a diverse workforce that represents the communities that they serve.  </a:t>
            </a:r>
          </a:p>
          <a:p>
            <a:endParaRPr lang="en-US" baseline="0" dirty="0"/>
          </a:p>
          <a:p>
            <a:r>
              <a:rPr lang="en-US" baseline="0" dirty="0"/>
              <a:t>These components are inter-related and often compensatory.  For example, when we were working with one state agency to implement a new trauma-informed practice model, they had to re-tool all of their training, as well as their job descriptions and competencies for front-line caseworkers and supervisors. </a:t>
            </a:r>
          </a:p>
          <a:p>
            <a:endParaRPr lang="en-US" baseline="0" dirty="0"/>
          </a:p>
          <a:p>
            <a:r>
              <a:rPr lang="en-US" baseline="0" dirty="0"/>
              <a:t>The middle of the circle describes a phased process for implementing workforce change.  This model is based on other implementation science frameworks from the NIRN (National Implementation Research Network) and the Children’s Bureau Change and Implementation Process and Permanency Innovations Initiative. </a:t>
            </a:r>
          </a:p>
          <a:p>
            <a:endParaRPr lang="en-US" baseline="0" dirty="0"/>
          </a:p>
          <a:p>
            <a:r>
              <a:rPr lang="en-US" baseline="0" dirty="0"/>
              <a:t>I will talk about each of the phases in the implementation process that we will be using with all of our selected Workforce Excellence sites.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B78F9CC-F061-4F23-8632-7454968C48E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84536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924916">
              <a:defRPr/>
            </a:pPr>
            <a:fld id="{9CF8037D-CB2C-4299-9E2B-BDC0008FDD35}" type="slidenum">
              <a:rPr lang="en-US">
                <a:solidFill>
                  <a:prstClr val="black"/>
                </a:solidFill>
                <a:latin typeface="Calibri" panose="020F0502020204030204"/>
              </a:rPr>
              <a:pPr defTabSz="924916">
                <a:defRPr/>
              </a:pPr>
              <a:t>2</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36251245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NCWWI developed the Leadership Model and associated  Competency model, based on the principles of Adaptive Leadership.   Adaptive leadership is all about leading change in a complex environment. </a:t>
            </a:r>
          </a:p>
          <a:p>
            <a:endParaRPr lang="en-US" dirty="0"/>
          </a:p>
          <a:p>
            <a:r>
              <a:rPr lang="en-US" dirty="0"/>
              <a:t>The Leadership Framework focuses on 4 Quadrants:  Leading in Context, Leading People, Leading for Results and Leading Change.  It requires balance between control and flexibility, and being responsive to external and internal forces.  And it requires that leaders take the time in the midst of constant action for self-reflection to gain a clear perspective on complex challenges.   The Leadership framework rests on 6 key principles that form the pillars of the model.  These require that strong leaders be adaptive, collaborative, distributive, inclusive, outcome-focused and maintain a racial equity lens.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B78F9CC-F061-4F23-8632-7454968C48E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33034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Story (use Real Story example)</a:t>
            </a:r>
          </a:p>
          <a:p>
            <a:endParaRPr lang="en-US" dirty="0"/>
          </a:p>
          <a:p>
            <a:pPr defTabSz="939363">
              <a:defRPr/>
            </a:pPr>
            <a:r>
              <a:rPr lang="en-US" dirty="0"/>
              <a:t>All of the university partners will administer traineeship</a:t>
            </a:r>
            <a:r>
              <a:rPr lang="en-US" baseline="0" dirty="0"/>
              <a:t> programs that will provide BSW and MSW </a:t>
            </a:r>
            <a:r>
              <a:rPr lang="en-US" baseline="0" dirty="0" err="1"/>
              <a:t>stipents</a:t>
            </a:r>
            <a:r>
              <a:rPr lang="en-US" baseline="0" dirty="0"/>
              <a:t> for 4-7 students each year.  In addition, schools will enhance their curriculum to ensure that they are teaching </a:t>
            </a:r>
            <a:r>
              <a:rPr lang="en-US" dirty="0"/>
              <a:t>cultural/linguistic responsiveness, evidence-based and trauma informed practice, ICWA, and</a:t>
            </a:r>
            <a:r>
              <a:rPr lang="en-US" baseline="0" dirty="0"/>
              <a:t> leadership </a:t>
            </a:r>
            <a:r>
              <a:rPr lang="en-US" dirty="0" err="1"/>
              <a:t>leadership</a:t>
            </a:r>
            <a:r>
              <a:rPr lang="en-US" dirty="0"/>
              <a:t> </a:t>
            </a:r>
          </a:p>
          <a:p>
            <a:pPr defTabSz="939363">
              <a:defRPr/>
            </a:pPr>
            <a:endParaRPr lang="en-US" dirty="0"/>
          </a:p>
          <a:p>
            <a:pPr defTabSz="939363">
              <a:defRPr/>
            </a:pPr>
            <a:r>
              <a:rPr lang="en-US" dirty="0"/>
              <a:t>Our evaluation</a:t>
            </a:r>
            <a:r>
              <a:rPr lang="en-US" baseline="0" dirty="0"/>
              <a:t> results consistently shows that students struggle with their transition from school to work, and need more supports to help with this adjustment.  For new workers, this can mean a gradual transition from being a student intern to a worker with a full caseload.  One agency that we worked with developed a new training unit with dedicated supervisors to support interns, graduates and new workers during their first year on the job.  New staff in the training unit had the support of a supervisor dedicated to onboarding, support from a cohort of peers, and fewer cases and more clinical supervision.  When we interviewed the supervisor of the training unit, she talked about how rewarding it was being able to provide supports to students that she wished she had received as a new worker.  </a:t>
            </a:r>
          </a:p>
          <a:p>
            <a:pPr defTabSz="939363">
              <a:defRPr/>
            </a:pPr>
            <a:endParaRPr lang="en-US" baseline="0" dirty="0"/>
          </a:p>
          <a:p>
            <a:pPr defTabSz="939363">
              <a:defRPr/>
            </a:pPr>
            <a:r>
              <a:rPr lang="en-US" baseline="0" dirty="0"/>
              <a:t>Even staff who return to school to get their MSW spoke about transition supports.  Many find that they now look at agency policies and procedures through a new lens after their education, and want opportunities for leadership and growth and increased responsibility.  It’s important for their to be a pathway for advancement for staff who go back to school and return to the agency. </a:t>
            </a:r>
          </a:p>
          <a:p>
            <a:pPr defTabSz="939363">
              <a:defRPr/>
            </a:pPr>
            <a:endParaRPr lang="en-US" baseline="0" dirty="0"/>
          </a:p>
          <a:p>
            <a:r>
              <a:rPr lang="en-US" dirty="0"/>
              <a:t>Through NCWWI,</a:t>
            </a:r>
            <a:r>
              <a:rPr lang="en-US" baseline="0" dirty="0"/>
              <a:t> partnerships will also need to provide increased supports for field instructors at the agency who supervise interns.  Some of the strategies that have been effective are increased pay, reduced workload, and learning opportunities for supervisors to better understand the curriculum content and engage with students. </a:t>
            </a:r>
          </a:p>
          <a:p>
            <a:endParaRPr lang="en-US" baseline="0" dirty="0"/>
          </a:p>
          <a:p>
            <a:r>
              <a:rPr lang="en-US" baseline="0" dirty="0"/>
              <a:t>Finally, university faculty will be a part of the agency implementation team, which I will talk about in a minute, and a key part of the change process. </a:t>
            </a:r>
            <a:endParaRPr lang="en-US" dirty="0"/>
          </a:p>
          <a:p>
            <a:endParaRPr lang="en-US" dirty="0"/>
          </a:p>
          <a:p>
            <a:r>
              <a:rPr lang="en-US" i="1" dirty="0"/>
              <a:t>Min</a:t>
            </a:r>
            <a:r>
              <a:rPr lang="en-US" i="1" baseline="0" dirty="0"/>
              <a:t> of $97,500 65% of total funding for stipends, annually</a:t>
            </a:r>
          </a:p>
        </p:txBody>
      </p:sp>
    </p:spTree>
    <p:extLst>
      <p:ext uri="{BB962C8B-B14F-4D97-AF65-F5344CB8AC3E}">
        <p14:creationId xmlns:p14="http://schemas.microsoft.com/office/powerpoint/2010/main" val="29070883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t>
            </a:r>
            <a:r>
              <a:rPr lang="en-US" baseline="0" dirty="0"/>
              <a:t> going to walk you through the Phased Implementation Approach that all of our WE sites will be using improve the health of their workforce over the next 4 years.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B78F9CC-F061-4F23-8632-7454968C48E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84451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B78F9CC-F061-4F23-8632-7454968C48E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72249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D5A520-AEDE-4ED9-8A9F-9EC2C2A7D48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32066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Inflexibility – Broken </a:t>
            </a:r>
            <a:r>
              <a:rPr lang="en-US" dirty="0" err="1"/>
              <a:t>Poptart</a:t>
            </a:r>
            <a:endParaRPr lang="en-US" dirty="0"/>
          </a:p>
          <a:p>
            <a:r>
              <a:rPr lang="en-US" dirty="0"/>
              <a:t>Poor communicators – Running away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D5A520-AEDE-4ED9-8A9F-9EC2C2A7D48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5943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Picking battles – green shirts only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D5A520-AEDE-4ED9-8A9F-9EC2C2A7D48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28211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ASD is a spectrum – fat analogy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D5A520-AEDE-4ED9-8A9F-9EC2C2A7D48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606140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0BC01F3-F991-485A-8650-C32CA8B2A927}" type="slidenum">
              <a:rPr lang="en-US" smtClean="0"/>
              <a:t>68</a:t>
            </a:fld>
            <a:endParaRPr lang="en-US" dirty="0"/>
          </a:p>
        </p:txBody>
      </p:sp>
    </p:spTree>
    <p:extLst>
      <p:ext uri="{BB962C8B-B14F-4D97-AF65-F5344CB8AC3E}">
        <p14:creationId xmlns:p14="http://schemas.microsoft.com/office/powerpoint/2010/main" val="2880101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924916">
              <a:defRPr/>
            </a:pPr>
            <a:fld id="{9CF8037D-CB2C-4299-9E2B-BDC0008FDD35}" type="slidenum">
              <a:rPr lang="en-US">
                <a:solidFill>
                  <a:prstClr val="black"/>
                </a:solidFill>
                <a:latin typeface="Calibri" panose="020F0502020204030204"/>
              </a:rPr>
              <a:pPr defTabSz="924916">
                <a:defRPr/>
              </a:pPr>
              <a:t>3</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42056948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924916">
              <a:defRPr/>
            </a:pPr>
            <a:fld id="{9CF8037D-CB2C-4299-9E2B-BDC0008FDD35}" type="slidenum">
              <a:rPr lang="en-US">
                <a:solidFill>
                  <a:prstClr val="black"/>
                </a:solidFill>
                <a:latin typeface="Calibri" panose="020F0502020204030204"/>
              </a:rPr>
              <a:pPr defTabSz="924916">
                <a:defRPr/>
              </a:pPr>
              <a:t>4</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29692723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924916">
              <a:defRPr/>
            </a:pPr>
            <a:fld id="{9CF8037D-CB2C-4299-9E2B-BDC0008FDD35}" type="slidenum">
              <a:rPr lang="en-US">
                <a:solidFill>
                  <a:prstClr val="black"/>
                </a:solidFill>
                <a:latin typeface="Calibri" panose="020F0502020204030204"/>
              </a:rPr>
              <a:pPr defTabSz="924916">
                <a:defRPr/>
              </a:pPr>
              <a:t>5</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26608963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24916" rtl="0" eaLnBrk="1" fontAlgn="auto" latinLnBrk="0" hangingPunct="1">
              <a:lnSpc>
                <a:spcPct val="100000"/>
              </a:lnSpc>
              <a:spcBef>
                <a:spcPts val="0"/>
              </a:spcBef>
              <a:spcAft>
                <a:spcPts val="0"/>
              </a:spcAft>
              <a:buClrTx/>
              <a:buSzTx/>
              <a:buFontTx/>
              <a:buNone/>
              <a:tabLst/>
              <a:defRPr/>
            </a:pPr>
            <a:fld id="{9CF8037D-CB2C-4299-9E2B-BDC0008FDD35}"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24916"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5106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924916">
              <a:defRPr/>
            </a:pPr>
            <a:fld id="{9CF8037D-CB2C-4299-9E2B-BDC0008FDD35}" type="slidenum">
              <a:rPr lang="en-US">
                <a:solidFill>
                  <a:prstClr val="black"/>
                </a:solidFill>
                <a:latin typeface="Calibri" panose="020F0502020204030204"/>
              </a:rPr>
              <a:pPr defTabSz="924916">
                <a:defRPr/>
              </a:pPr>
              <a:t>14</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7062242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B337C3-DBA4-4BF7-BAD1-BFA09688607E}" type="slidenum">
              <a:rPr lang="en-US" smtClean="0"/>
              <a:t>15</a:t>
            </a:fld>
            <a:endParaRPr lang="en-US" dirty="0"/>
          </a:p>
        </p:txBody>
      </p:sp>
    </p:spTree>
    <p:extLst>
      <p:ext uri="{BB962C8B-B14F-4D97-AF65-F5344CB8AC3E}">
        <p14:creationId xmlns:p14="http://schemas.microsoft.com/office/powerpoint/2010/main" val="1344371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3119" y="4479691"/>
            <a:ext cx="5618480" cy="4362051"/>
          </a:xfrm>
        </p:spPr>
        <p:txBody>
          <a:bodyPr/>
          <a:lstStyle/>
          <a:p>
            <a:endParaRPr lang="en-US" dirty="0"/>
          </a:p>
        </p:txBody>
      </p:sp>
      <p:sp>
        <p:nvSpPr>
          <p:cNvPr id="4" name="Slide Number Placeholder 3"/>
          <p:cNvSpPr>
            <a:spLocks noGrp="1"/>
          </p:cNvSpPr>
          <p:nvPr>
            <p:ph type="sldNum" sz="quarter" idx="10"/>
          </p:nvPr>
        </p:nvSpPr>
        <p:spPr/>
        <p:txBody>
          <a:bodyPr/>
          <a:lstStyle/>
          <a:p>
            <a:fld id="{D4B337C3-DBA4-4BF7-BAD1-BFA09688607E}" type="slidenum">
              <a:rPr lang="en-US" smtClean="0"/>
              <a:t>16</a:t>
            </a:fld>
            <a:endParaRPr lang="en-US" dirty="0"/>
          </a:p>
        </p:txBody>
      </p:sp>
    </p:spTree>
    <p:extLst>
      <p:ext uri="{BB962C8B-B14F-4D97-AF65-F5344CB8AC3E}">
        <p14:creationId xmlns:p14="http://schemas.microsoft.com/office/powerpoint/2010/main" val="9102929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553E2-1135-4C0D-94CD-A836DAD76E6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7A58128-6410-4366-8C86-324A55760B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7447725-B9D7-41EE-A56A-3D5AAF274AF1}"/>
              </a:ext>
            </a:extLst>
          </p:cNvPr>
          <p:cNvSpPr>
            <a:spLocks noGrp="1"/>
          </p:cNvSpPr>
          <p:nvPr>
            <p:ph type="dt" sz="half" idx="10"/>
          </p:nvPr>
        </p:nvSpPr>
        <p:spPr/>
        <p:txBody>
          <a:bodyPr/>
          <a:lstStyle/>
          <a:p>
            <a:fld id="{1699495A-AC86-4DA0-9B95-04CF73B2BD92}" type="datetimeFigureOut">
              <a:rPr lang="en-US" smtClean="0"/>
              <a:t>9/5/2019</a:t>
            </a:fld>
            <a:endParaRPr lang="en-US" dirty="0"/>
          </a:p>
        </p:txBody>
      </p:sp>
      <p:sp>
        <p:nvSpPr>
          <p:cNvPr id="5" name="Footer Placeholder 4">
            <a:extLst>
              <a:ext uri="{FF2B5EF4-FFF2-40B4-BE49-F238E27FC236}">
                <a16:creationId xmlns:a16="http://schemas.microsoft.com/office/drawing/2014/main" id="{940771C7-3870-4D8F-B8F3-284AB7A36DC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8143034-AA29-40B8-BC22-92459D07E9AC}"/>
              </a:ext>
            </a:extLst>
          </p:cNvPr>
          <p:cNvSpPr>
            <a:spLocks noGrp="1"/>
          </p:cNvSpPr>
          <p:nvPr>
            <p:ph type="sldNum" sz="quarter" idx="12"/>
          </p:nvPr>
        </p:nvSpPr>
        <p:spPr/>
        <p:txBody>
          <a:bodyPr/>
          <a:lstStyle/>
          <a:p>
            <a:fld id="{45362D63-6DE2-46E9-AE75-952879E173AD}" type="slidenum">
              <a:rPr lang="en-US" smtClean="0"/>
              <a:t>‹#›</a:t>
            </a:fld>
            <a:endParaRPr lang="en-US" dirty="0"/>
          </a:p>
        </p:txBody>
      </p:sp>
    </p:spTree>
    <p:extLst>
      <p:ext uri="{BB962C8B-B14F-4D97-AF65-F5344CB8AC3E}">
        <p14:creationId xmlns:p14="http://schemas.microsoft.com/office/powerpoint/2010/main" val="30972465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7AE71-C04E-4355-947D-16C20091134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646C3E6-550E-463E-A105-CABA77786F0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8CF205-065E-4906-888D-4E0B4C3682E2}"/>
              </a:ext>
            </a:extLst>
          </p:cNvPr>
          <p:cNvSpPr>
            <a:spLocks noGrp="1"/>
          </p:cNvSpPr>
          <p:nvPr>
            <p:ph type="dt" sz="half" idx="10"/>
          </p:nvPr>
        </p:nvSpPr>
        <p:spPr/>
        <p:txBody>
          <a:bodyPr/>
          <a:lstStyle/>
          <a:p>
            <a:fld id="{1699495A-AC86-4DA0-9B95-04CF73B2BD92}" type="datetimeFigureOut">
              <a:rPr lang="en-US" smtClean="0"/>
              <a:t>9/5/2019</a:t>
            </a:fld>
            <a:endParaRPr lang="en-US" dirty="0"/>
          </a:p>
        </p:txBody>
      </p:sp>
      <p:sp>
        <p:nvSpPr>
          <p:cNvPr id="5" name="Footer Placeholder 4">
            <a:extLst>
              <a:ext uri="{FF2B5EF4-FFF2-40B4-BE49-F238E27FC236}">
                <a16:creationId xmlns:a16="http://schemas.microsoft.com/office/drawing/2014/main" id="{DFA97897-A9D0-4E91-8B90-FC77D7B1C05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B056C38-3768-4107-8C94-AD85611E85F2}"/>
              </a:ext>
            </a:extLst>
          </p:cNvPr>
          <p:cNvSpPr>
            <a:spLocks noGrp="1"/>
          </p:cNvSpPr>
          <p:nvPr>
            <p:ph type="sldNum" sz="quarter" idx="12"/>
          </p:nvPr>
        </p:nvSpPr>
        <p:spPr/>
        <p:txBody>
          <a:bodyPr/>
          <a:lstStyle/>
          <a:p>
            <a:fld id="{45362D63-6DE2-46E9-AE75-952879E173AD}" type="slidenum">
              <a:rPr lang="en-US" smtClean="0"/>
              <a:t>‹#›</a:t>
            </a:fld>
            <a:endParaRPr lang="en-US" dirty="0"/>
          </a:p>
        </p:txBody>
      </p:sp>
    </p:spTree>
    <p:extLst>
      <p:ext uri="{BB962C8B-B14F-4D97-AF65-F5344CB8AC3E}">
        <p14:creationId xmlns:p14="http://schemas.microsoft.com/office/powerpoint/2010/main" val="1053568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66B2F70-8944-44D5-8689-3645FEA9E91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2DC8CA6-EB42-4EF0-8BB7-3D53C6A4CAE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225DA3-4B05-45C6-9968-E40610028CFF}"/>
              </a:ext>
            </a:extLst>
          </p:cNvPr>
          <p:cNvSpPr>
            <a:spLocks noGrp="1"/>
          </p:cNvSpPr>
          <p:nvPr>
            <p:ph type="dt" sz="half" idx="10"/>
          </p:nvPr>
        </p:nvSpPr>
        <p:spPr/>
        <p:txBody>
          <a:bodyPr/>
          <a:lstStyle/>
          <a:p>
            <a:fld id="{1699495A-AC86-4DA0-9B95-04CF73B2BD92}" type="datetimeFigureOut">
              <a:rPr lang="en-US" smtClean="0"/>
              <a:t>9/5/2019</a:t>
            </a:fld>
            <a:endParaRPr lang="en-US" dirty="0"/>
          </a:p>
        </p:txBody>
      </p:sp>
      <p:sp>
        <p:nvSpPr>
          <p:cNvPr id="5" name="Footer Placeholder 4">
            <a:extLst>
              <a:ext uri="{FF2B5EF4-FFF2-40B4-BE49-F238E27FC236}">
                <a16:creationId xmlns:a16="http://schemas.microsoft.com/office/drawing/2014/main" id="{5E2898B0-54A1-4AB7-9B64-5E2A6584083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DF421EF-2076-4233-83EB-2501D8C29335}"/>
              </a:ext>
            </a:extLst>
          </p:cNvPr>
          <p:cNvSpPr>
            <a:spLocks noGrp="1"/>
          </p:cNvSpPr>
          <p:nvPr>
            <p:ph type="sldNum" sz="quarter" idx="12"/>
          </p:nvPr>
        </p:nvSpPr>
        <p:spPr/>
        <p:txBody>
          <a:bodyPr/>
          <a:lstStyle/>
          <a:p>
            <a:fld id="{45362D63-6DE2-46E9-AE75-952879E173AD}" type="slidenum">
              <a:rPr lang="en-US" smtClean="0"/>
              <a:t>‹#›</a:t>
            </a:fld>
            <a:endParaRPr lang="en-US" dirty="0"/>
          </a:p>
        </p:txBody>
      </p:sp>
    </p:spTree>
    <p:extLst>
      <p:ext uri="{BB962C8B-B14F-4D97-AF65-F5344CB8AC3E}">
        <p14:creationId xmlns:p14="http://schemas.microsoft.com/office/powerpoint/2010/main" val="16212021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3403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ntent Slide 1 Column TEXT Multicolor">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149" y="6241153"/>
            <a:ext cx="584948" cy="584948"/>
          </a:xfrm>
          <a:prstGeom prst="rect">
            <a:avLst/>
          </a:prstGeom>
        </p:spPr>
      </p:pic>
      <p:sp>
        <p:nvSpPr>
          <p:cNvPr id="7" name="TextBox 6"/>
          <p:cNvSpPr txBox="1"/>
          <p:nvPr userDrawn="1"/>
        </p:nvSpPr>
        <p:spPr>
          <a:xfrm>
            <a:off x="642097" y="6492037"/>
            <a:ext cx="3976202" cy="292388"/>
          </a:xfrm>
          <a:prstGeom prst="rect">
            <a:avLst/>
          </a:prstGeom>
          <a:noFill/>
        </p:spPr>
        <p:txBody>
          <a:bodyPr wrap="square" rtlCol="0">
            <a:spAutoFit/>
          </a:bodyPr>
          <a:lstStyle/>
          <a:p>
            <a:r>
              <a:rPr lang="en-US" sz="1300" b="1" i="0" dirty="0">
                <a:solidFill>
                  <a:schemeClr val="bg1"/>
                </a:solidFill>
                <a:latin typeface="Arial Black" charset="0"/>
                <a:ea typeface="Arial Black" charset="0"/>
                <a:cs typeface="Arial Black" charset="0"/>
              </a:rPr>
              <a:t>Georgia Department of Human Services </a:t>
            </a:r>
            <a:r>
              <a:rPr lang="en-US" sz="1300" b="0" i="0" dirty="0">
                <a:solidFill>
                  <a:schemeClr val="bg1"/>
                </a:solidFill>
                <a:latin typeface="Arial Black" charset="0"/>
                <a:ea typeface="Arial Black" charset="0"/>
                <a:cs typeface="Arial Black" charset="0"/>
              </a:rPr>
              <a:t>| </a:t>
            </a:r>
            <a:endParaRPr lang="en-US" sz="1300" b="1" i="0" dirty="0">
              <a:solidFill>
                <a:schemeClr val="bg1"/>
              </a:solidFill>
              <a:latin typeface="Arial Black" charset="0"/>
              <a:ea typeface="Arial Black" charset="0"/>
              <a:cs typeface="Arial Black" charset="0"/>
            </a:endParaRPr>
          </a:p>
        </p:txBody>
      </p:sp>
      <p:cxnSp>
        <p:nvCxnSpPr>
          <p:cNvPr id="9" name="Straight Connector 8"/>
          <p:cNvCxnSpPr/>
          <p:nvPr userDrawn="1"/>
        </p:nvCxnSpPr>
        <p:spPr>
          <a:xfrm>
            <a:off x="11376837" y="6510940"/>
            <a:ext cx="0" cy="259972"/>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userDrawn="1"/>
        </p:nvSpPr>
        <p:spPr>
          <a:xfrm>
            <a:off x="11487150" y="6480462"/>
            <a:ext cx="585788" cy="307777"/>
          </a:xfrm>
          <a:prstGeom prst="rect">
            <a:avLst/>
          </a:prstGeom>
          <a:noFill/>
        </p:spPr>
        <p:txBody>
          <a:bodyPr wrap="square" rtlCol="0">
            <a:spAutoFit/>
          </a:bodyPr>
          <a:lstStyle/>
          <a:p>
            <a:fld id="{15209312-FEBA-6D4B-8361-CC24BE43BAEF}" type="slidenum">
              <a:rPr lang="en-US" sz="1400" smtClean="0">
                <a:solidFill>
                  <a:schemeClr val="bg1"/>
                </a:solidFill>
                <a:latin typeface="Arial" charset="0"/>
                <a:ea typeface="Arial" charset="0"/>
                <a:cs typeface="Arial" charset="0"/>
              </a:rPr>
              <a:t>‹#›</a:t>
            </a:fld>
            <a:endParaRPr lang="en-US" sz="1400" dirty="0">
              <a:solidFill>
                <a:schemeClr val="bg1"/>
              </a:solidFill>
              <a:latin typeface="Arial" charset="0"/>
              <a:ea typeface="Arial" charset="0"/>
              <a:cs typeface="Arial" charset="0"/>
            </a:endParaRPr>
          </a:p>
        </p:txBody>
      </p:sp>
      <p:sp>
        <p:nvSpPr>
          <p:cNvPr id="10" name="Title 1"/>
          <p:cNvSpPr>
            <a:spLocks noGrp="1"/>
          </p:cNvSpPr>
          <p:nvPr>
            <p:ph type="title" hasCustomPrompt="1"/>
          </p:nvPr>
        </p:nvSpPr>
        <p:spPr>
          <a:xfrm>
            <a:off x="349623" y="256185"/>
            <a:ext cx="11497235" cy="1033368"/>
          </a:xfrm>
        </p:spPr>
        <p:txBody>
          <a:bodyPr>
            <a:normAutofit/>
          </a:bodyPr>
          <a:lstStyle>
            <a:lvl1pPr algn="ctr">
              <a:defRPr sz="4000" b="1" i="0">
                <a:latin typeface="Arial Black" charset="0"/>
                <a:ea typeface="Arial Black" charset="0"/>
                <a:cs typeface="Arial Black" charset="0"/>
              </a:defRPr>
            </a:lvl1pPr>
          </a:lstStyle>
          <a:p>
            <a:r>
              <a:rPr lang="en-US" dirty="0"/>
              <a:t>Slide title goes here</a:t>
            </a:r>
          </a:p>
        </p:txBody>
      </p:sp>
      <p:sp>
        <p:nvSpPr>
          <p:cNvPr id="11" name="Content Placeholder 2"/>
          <p:cNvSpPr>
            <a:spLocks noGrp="1"/>
          </p:cNvSpPr>
          <p:nvPr>
            <p:ph sz="half" idx="1"/>
          </p:nvPr>
        </p:nvSpPr>
        <p:spPr>
          <a:xfrm>
            <a:off x="349623" y="1289553"/>
            <a:ext cx="11497235" cy="4913738"/>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ext Placeholder 2"/>
          <p:cNvSpPr>
            <a:spLocks noGrp="1"/>
          </p:cNvSpPr>
          <p:nvPr>
            <p:ph type="body" sz="quarter" idx="10" hasCustomPrompt="1"/>
          </p:nvPr>
        </p:nvSpPr>
        <p:spPr>
          <a:xfrm>
            <a:off x="4440823" y="6510338"/>
            <a:ext cx="5845175" cy="260350"/>
          </a:xfrm>
        </p:spPr>
        <p:txBody>
          <a:bodyPr>
            <a:noAutofit/>
          </a:bodyPr>
          <a:lstStyle>
            <a:lvl1pPr marL="0" indent="0">
              <a:buNone/>
              <a:defRPr sz="1300" baseline="0">
                <a:solidFill>
                  <a:schemeClr val="bg1"/>
                </a:solidFill>
              </a:defRPr>
            </a:lvl1pPr>
          </a:lstStyle>
          <a:p>
            <a:pPr lvl="0"/>
            <a:r>
              <a:rPr lang="en-US" sz="1300" dirty="0"/>
              <a:t>Office or Division Name goes </a:t>
            </a:r>
            <a:r>
              <a:rPr lang="en-US" sz="1300" dirty="0" err="1"/>
              <a:t>herey</a:t>
            </a:r>
            <a:endParaRPr lang="en-US" dirty="0"/>
          </a:p>
        </p:txBody>
      </p:sp>
      <p:sp>
        <p:nvSpPr>
          <p:cNvPr id="4" name="Text Placeholder 3"/>
          <p:cNvSpPr>
            <a:spLocks noGrp="1"/>
          </p:cNvSpPr>
          <p:nvPr>
            <p:ph type="body" sz="quarter" idx="11" hasCustomPrompt="1"/>
          </p:nvPr>
        </p:nvSpPr>
        <p:spPr>
          <a:xfrm>
            <a:off x="10285413" y="6510338"/>
            <a:ext cx="936625" cy="260350"/>
          </a:xfrm>
        </p:spPr>
        <p:txBody>
          <a:bodyPr>
            <a:normAutofit/>
          </a:bodyPr>
          <a:lstStyle>
            <a:lvl1pPr marL="0" indent="0" algn="r">
              <a:buNone/>
              <a:defRPr sz="1400">
                <a:solidFill>
                  <a:schemeClr val="bg1"/>
                </a:solidFill>
              </a:defRPr>
            </a:lvl1pPr>
          </a:lstStyle>
          <a:p>
            <a:pPr lvl="0"/>
            <a:r>
              <a:rPr lang="en-US" dirty="0"/>
              <a:t>8/24/16</a:t>
            </a:r>
          </a:p>
        </p:txBody>
      </p:sp>
    </p:spTree>
    <p:extLst>
      <p:ext uri="{BB962C8B-B14F-4D97-AF65-F5344CB8AC3E}">
        <p14:creationId xmlns:p14="http://schemas.microsoft.com/office/powerpoint/2010/main" val="1059897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8D2EB66-D8FB-2148-8B0A-8E83C70B6C7B}" type="datetimeFigureOut">
              <a:rPr lang="en-US" smtClean="0"/>
              <a:t>9/5/2019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ACC836-1C07-E141-9BFB-691395C8A2F7}" type="slidenum">
              <a:rPr lang="en-US" smtClean="0"/>
              <a:t>‹#›</a:t>
            </a:fld>
            <a:endParaRPr lang="en-US"/>
          </a:p>
        </p:txBody>
      </p:sp>
    </p:spTree>
    <p:extLst>
      <p:ext uri="{BB962C8B-B14F-4D97-AF65-F5344CB8AC3E}">
        <p14:creationId xmlns:p14="http://schemas.microsoft.com/office/powerpoint/2010/main" val="6882237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8D2EB66-D8FB-2148-8B0A-8E83C70B6C7B}" type="datetimeFigureOut">
              <a:rPr lang="en-US" smtClean="0"/>
              <a:t>9/5/2019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ACC836-1C07-E141-9BFB-691395C8A2F7}" type="slidenum">
              <a:rPr lang="en-US" smtClean="0"/>
              <a:t>‹#›</a:t>
            </a:fld>
            <a:endParaRPr lang="en-US"/>
          </a:p>
        </p:txBody>
      </p:sp>
    </p:spTree>
    <p:extLst>
      <p:ext uri="{BB962C8B-B14F-4D97-AF65-F5344CB8AC3E}">
        <p14:creationId xmlns:p14="http://schemas.microsoft.com/office/powerpoint/2010/main" val="25978314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8D2EB66-D8FB-2148-8B0A-8E83C70B6C7B}" type="datetimeFigureOut">
              <a:rPr lang="en-US" smtClean="0"/>
              <a:t>9/5/2019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ACC836-1C07-E141-9BFB-691395C8A2F7}" type="slidenum">
              <a:rPr lang="en-US" smtClean="0"/>
              <a:t>‹#›</a:t>
            </a:fld>
            <a:endParaRPr lang="en-US"/>
          </a:p>
        </p:txBody>
      </p:sp>
    </p:spTree>
    <p:extLst>
      <p:ext uri="{BB962C8B-B14F-4D97-AF65-F5344CB8AC3E}">
        <p14:creationId xmlns:p14="http://schemas.microsoft.com/office/powerpoint/2010/main" val="24490462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8D2EB66-D8FB-2148-8B0A-8E83C70B6C7B}" type="datetimeFigureOut">
              <a:rPr lang="en-US" smtClean="0"/>
              <a:t>9/5/2019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ACC836-1C07-E141-9BFB-691395C8A2F7}" type="slidenum">
              <a:rPr lang="en-US" smtClean="0"/>
              <a:t>‹#›</a:t>
            </a:fld>
            <a:endParaRPr lang="en-US"/>
          </a:p>
        </p:txBody>
      </p:sp>
    </p:spTree>
    <p:extLst>
      <p:ext uri="{BB962C8B-B14F-4D97-AF65-F5344CB8AC3E}">
        <p14:creationId xmlns:p14="http://schemas.microsoft.com/office/powerpoint/2010/main" val="37220138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8D2EB66-D8FB-2148-8B0A-8E83C70B6C7B}" type="datetimeFigureOut">
              <a:rPr lang="en-US" smtClean="0"/>
              <a:t>9/5/2019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2ACC836-1C07-E141-9BFB-691395C8A2F7}" type="slidenum">
              <a:rPr lang="en-US" smtClean="0"/>
              <a:t>‹#›</a:t>
            </a:fld>
            <a:endParaRPr lang="en-US"/>
          </a:p>
        </p:txBody>
      </p:sp>
    </p:spTree>
    <p:extLst>
      <p:ext uri="{BB962C8B-B14F-4D97-AF65-F5344CB8AC3E}">
        <p14:creationId xmlns:p14="http://schemas.microsoft.com/office/powerpoint/2010/main" val="35383788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8D2EB66-D8FB-2148-8B0A-8E83C70B6C7B}" type="datetimeFigureOut">
              <a:rPr lang="en-US" smtClean="0"/>
              <a:t>9/5/2019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ACC836-1C07-E141-9BFB-691395C8A2F7}" type="slidenum">
              <a:rPr lang="en-US" smtClean="0"/>
              <a:t>‹#›</a:t>
            </a:fld>
            <a:endParaRPr lang="en-US"/>
          </a:p>
        </p:txBody>
      </p:sp>
    </p:spTree>
    <p:extLst>
      <p:ext uri="{BB962C8B-B14F-4D97-AF65-F5344CB8AC3E}">
        <p14:creationId xmlns:p14="http://schemas.microsoft.com/office/powerpoint/2010/main" val="24458911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1B4F5-976D-4AD4-99F8-00A80887066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2FDE17A-92D0-47C4-BC73-AD5DBFEA4E9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516C59-EF55-4F5B-8BE1-88AED3B83560}"/>
              </a:ext>
            </a:extLst>
          </p:cNvPr>
          <p:cNvSpPr>
            <a:spLocks noGrp="1"/>
          </p:cNvSpPr>
          <p:nvPr>
            <p:ph type="dt" sz="half" idx="10"/>
          </p:nvPr>
        </p:nvSpPr>
        <p:spPr/>
        <p:txBody>
          <a:bodyPr/>
          <a:lstStyle/>
          <a:p>
            <a:fld id="{1699495A-AC86-4DA0-9B95-04CF73B2BD92}" type="datetimeFigureOut">
              <a:rPr lang="en-US" smtClean="0"/>
              <a:t>9/5/2019</a:t>
            </a:fld>
            <a:endParaRPr lang="en-US" dirty="0"/>
          </a:p>
        </p:txBody>
      </p:sp>
      <p:sp>
        <p:nvSpPr>
          <p:cNvPr id="5" name="Footer Placeholder 4">
            <a:extLst>
              <a:ext uri="{FF2B5EF4-FFF2-40B4-BE49-F238E27FC236}">
                <a16:creationId xmlns:a16="http://schemas.microsoft.com/office/drawing/2014/main" id="{78D26794-C808-4964-AD54-48C02529185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C5CC296-A5E5-4DD5-8118-830EB93ABCAD}"/>
              </a:ext>
            </a:extLst>
          </p:cNvPr>
          <p:cNvSpPr>
            <a:spLocks noGrp="1"/>
          </p:cNvSpPr>
          <p:nvPr>
            <p:ph type="sldNum" sz="quarter" idx="12"/>
          </p:nvPr>
        </p:nvSpPr>
        <p:spPr/>
        <p:txBody>
          <a:bodyPr/>
          <a:lstStyle/>
          <a:p>
            <a:fld id="{45362D63-6DE2-46E9-AE75-952879E173AD}" type="slidenum">
              <a:rPr lang="en-US" smtClean="0"/>
              <a:t>‹#›</a:t>
            </a:fld>
            <a:endParaRPr lang="en-US" dirty="0"/>
          </a:p>
        </p:txBody>
      </p:sp>
    </p:spTree>
    <p:extLst>
      <p:ext uri="{BB962C8B-B14F-4D97-AF65-F5344CB8AC3E}">
        <p14:creationId xmlns:p14="http://schemas.microsoft.com/office/powerpoint/2010/main" val="13919488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D2EB66-D8FB-2148-8B0A-8E83C70B6C7B}" type="datetimeFigureOut">
              <a:rPr lang="en-US" smtClean="0"/>
              <a:t>9/5/2019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2ACC836-1C07-E141-9BFB-691395C8A2F7}" type="slidenum">
              <a:rPr lang="en-US" smtClean="0"/>
              <a:t>‹#›</a:t>
            </a:fld>
            <a:endParaRPr lang="en-US"/>
          </a:p>
        </p:txBody>
      </p:sp>
    </p:spTree>
    <p:extLst>
      <p:ext uri="{BB962C8B-B14F-4D97-AF65-F5344CB8AC3E}">
        <p14:creationId xmlns:p14="http://schemas.microsoft.com/office/powerpoint/2010/main" val="20581496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8D2EB66-D8FB-2148-8B0A-8E83C70B6C7B}" type="datetimeFigureOut">
              <a:rPr lang="en-US" smtClean="0"/>
              <a:t>9/5/2019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ACC836-1C07-E141-9BFB-691395C8A2F7}" type="slidenum">
              <a:rPr lang="en-US" smtClean="0"/>
              <a:t>‹#›</a:t>
            </a:fld>
            <a:endParaRPr lang="en-US"/>
          </a:p>
        </p:txBody>
      </p:sp>
    </p:spTree>
    <p:extLst>
      <p:ext uri="{BB962C8B-B14F-4D97-AF65-F5344CB8AC3E}">
        <p14:creationId xmlns:p14="http://schemas.microsoft.com/office/powerpoint/2010/main" val="31995790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8D2EB66-D8FB-2148-8B0A-8E83C70B6C7B}" type="datetimeFigureOut">
              <a:rPr lang="en-US" smtClean="0"/>
              <a:t>9/5/2019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ACC836-1C07-E141-9BFB-691395C8A2F7}" type="slidenum">
              <a:rPr lang="en-US" smtClean="0"/>
              <a:t>‹#›</a:t>
            </a:fld>
            <a:endParaRPr lang="en-US"/>
          </a:p>
        </p:txBody>
      </p:sp>
    </p:spTree>
    <p:extLst>
      <p:ext uri="{BB962C8B-B14F-4D97-AF65-F5344CB8AC3E}">
        <p14:creationId xmlns:p14="http://schemas.microsoft.com/office/powerpoint/2010/main" val="4572139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8D2EB66-D8FB-2148-8B0A-8E83C70B6C7B}" type="datetimeFigureOut">
              <a:rPr lang="en-US" smtClean="0"/>
              <a:t>9/5/2019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ACC836-1C07-E141-9BFB-691395C8A2F7}" type="slidenum">
              <a:rPr lang="en-US" smtClean="0"/>
              <a:t>‹#›</a:t>
            </a:fld>
            <a:endParaRPr lang="en-US"/>
          </a:p>
        </p:txBody>
      </p:sp>
    </p:spTree>
    <p:extLst>
      <p:ext uri="{BB962C8B-B14F-4D97-AF65-F5344CB8AC3E}">
        <p14:creationId xmlns:p14="http://schemas.microsoft.com/office/powerpoint/2010/main" val="23675589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8D2EB66-D8FB-2148-8B0A-8E83C70B6C7B}" type="datetimeFigureOut">
              <a:rPr lang="en-US" smtClean="0"/>
              <a:t>9/5/2019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ACC836-1C07-E141-9BFB-691395C8A2F7}" type="slidenum">
              <a:rPr lang="en-US" smtClean="0"/>
              <a:t>‹#›</a:t>
            </a:fld>
            <a:endParaRPr lang="en-US"/>
          </a:p>
        </p:txBody>
      </p:sp>
    </p:spTree>
    <p:extLst>
      <p:ext uri="{BB962C8B-B14F-4D97-AF65-F5344CB8AC3E}">
        <p14:creationId xmlns:p14="http://schemas.microsoft.com/office/powerpoint/2010/main" val="24110961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846E5D-A856-452E-8F2A-E6C6492CDC1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7B09A9D-7FF8-464F-8FF1-007EDE9203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C1302D0-8499-4B5C-ADAA-E3D9626780A2}"/>
              </a:ext>
            </a:extLst>
          </p:cNvPr>
          <p:cNvSpPr>
            <a:spLocks noGrp="1"/>
          </p:cNvSpPr>
          <p:nvPr>
            <p:ph type="dt" sz="half" idx="10"/>
          </p:nvPr>
        </p:nvSpPr>
        <p:spPr/>
        <p:txBody>
          <a:bodyPr/>
          <a:lstStyle/>
          <a:p>
            <a:fld id="{54313E84-9722-4965-8DD8-A4CEEF867F16}" type="datetimeFigureOut">
              <a:rPr lang="en-US" smtClean="0"/>
              <a:t>9/5/2019</a:t>
            </a:fld>
            <a:endParaRPr lang="en-US"/>
          </a:p>
        </p:txBody>
      </p:sp>
      <p:sp>
        <p:nvSpPr>
          <p:cNvPr id="5" name="Footer Placeholder 4">
            <a:extLst>
              <a:ext uri="{FF2B5EF4-FFF2-40B4-BE49-F238E27FC236}">
                <a16:creationId xmlns:a16="http://schemas.microsoft.com/office/drawing/2014/main" id="{A0D73A3B-12FE-43B8-95EF-7AEAB0A84F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706D78-F92F-4C9E-A94C-B544425DAEEA}"/>
              </a:ext>
            </a:extLst>
          </p:cNvPr>
          <p:cNvSpPr>
            <a:spLocks noGrp="1"/>
          </p:cNvSpPr>
          <p:nvPr>
            <p:ph type="sldNum" sz="quarter" idx="12"/>
          </p:nvPr>
        </p:nvSpPr>
        <p:spPr/>
        <p:txBody>
          <a:bodyPr/>
          <a:lstStyle/>
          <a:p>
            <a:fld id="{B705C954-25BD-49E8-8FCF-48AF6BFCFC2C}" type="slidenum">
              <a:rPr lang="en-US" smtClean="0"/>
              <a:t>‹#›</a:t>
            </a:fld>
            <a:endParaRPr lang="en-US"/>
          </a:p>
        </p:txBody>
      </p:sp>
    </p:spTree>
    <p:extLst>
      <p:ext uri="{BB962C8B-B14F-4D97-AF65-F5344CB8AC3E}">
        <p14:creationId xmlns:p14="http://schemas.microsoft.com/office/powerpoint/2010/main" val="36492253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749FCE-27BB-4E91-A772-759470D3B13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A58A172-932A-42E0-813F-54932770360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62B02E-74C6-4A47-B02D-951C08C1EAF4}"/>
              </a:ext>
            </a:extLst>
          </p:cNvPr>
          <p:cNvSpPr>
            <a:spLocks noGrp="1"/>
          </p:cNvSpPr>
          <p:nvPr>
            <p:ph type="dt" sz="half" idx="10"/>
          </p:nvPr>
        </p:nvSpPr>
        <p:spPr/>
        <p:txBody>
          <a:bodyPr/>
          <a:lstStyle/>
          <a:p>
            <a:fld id="{54313E84-9722-4965-8DD8-A4CEEF867F16}" type="datetimeFigureOut">
              <a:rPr lang="en-US" smtClean="0"/>
              <a:t>9/5/2019</a:t>
            </a:fld>
            <a:endParaRPr lang="en-US"/>
          </a:p>
        </p:txBody>
      </p:sp>
      <p:sp>
        <p:nvSpPr>
          <p:cNvPr id="5" name="Footer Placeholder 4">
            <a:extLst>
              <a:ext uri="{FF2B5EF4-FFF2-40B4-BE49-F238E27FC236}">
                <a16:creationId xmlns:a16="http://schemas.microsoft.com/office/drawing/2014/main" id="{C9FA1109-706A-460A-9891-3FCEFBF52C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542649-E5E4-4618-86C0-C0B8608A95D1}"/>
              </a:ext>
            </a:extLst>
          </p:cNvPr>
          <p:cNvSpPr>
            <a:spLocks noGrp="1"/>
          </p:cNvSpPr>
          <p:nvPr>
            <p:ph type="sldNum" sz="quarter" idx="12"/>
          </p:nvPr>
        </p:nvSpPr>
        <p:spPr/>
        <p:txBody>
          <a:bodyPr/>
          <a:lstStyle/>
          <a:p>
            <a:fld id="{B705C954-25BD-49E8-8FCF-48AF6BFCFC2C}" type="slidenum">
              <a:rPr lang="en-US" smtClean="0"/>
              <a:t>‹#›</a:t>
            </a:fld>
            <a:endParaRPr lang="en-US"/>
          </a:p>
        </p:txBody>
      </p:sp>
    </p:spTree>
    <p:extLst>
      <p:ext uri="{BB962C8B-B14F-4D97-AF65-F5344CB8AC3E}">
        <p14:creationId xmlns:p14="http://schemas.microsoft.com/office/powerpoint/2010/main" val="42142077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6A058-A338-456C-BC91-18FD87A0589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10E6C80-6B27-4851-A65B-9E154D9665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288BE45-A8AF-4080-A776-CD3F47AAE69A}"/>
              </a:ext>
            </a:extLst>
          </p:cNvPr>
          <p:cNvSpPr>
            <a:spLocks noGrp="1"/>
          </p:cNvSpPr>
          <p:nvPr>
            <p:ph type="dt" sz="half" idx="10"/>
          </p:nvPr>
        </p:nvSpPr>
        <p:spPr/>
        <p:txBody>
          <a:bodyPr/>
          <a:lstStyle/>
          <a:p>
            <a:fld id="{54313E84-9722-4965-8DD8-A4CEEF867F16}" type="datetimeFigureOut">
              <a:rPr lang="en-US" smtClean="0"/>
              <a:t>9/5/2019</a:t>
            </a:fld>
            <a:endParaRPr lang="en-US"/>
          </a:p>
        </p:txBody>
      </p:sp>
      <p:sp>
        <p:nvSpPr>
          <p:cNvPr id="5" name="Footer Placeholder 4">
            <a:extLst>
              <a:ext uri="{FF2B5EF4-FFF2-40B4-BE49-F238E27FC236}">
                <a16:creationId xmlns:a16="http://schemas.microsoft.com/office/drawing/2014/main" id="{FA2E0C60-610E-4822-8A03-6357E78A72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D09144-E82A-4E9B-8518-595A757AA8F2}"/>
              </a:ext>
            </a:extLst>
          </p:cNvPr>
          <p:cNvSpPr>
            <a:spLocks noGrp="1"/>
          </p:cNvSpPr>
          <p:nvPr>
            <p:ph type="sldNum" sz="quarter" idx="12"/>
          </p:nvPr>
        </p:nvSpPr>
        <p:spPr/>
        <p:txBody>
          <a:bodyPr/>
          <a:lstStyle/>
          <a:p>
            <a:fld id="{B705C954-25BD-49E8-8FCF-48AF6BFCFC2C}" type="slidenum">
              <a:rPr lang="en-US" smtClean="0"/>
              <a:t>‹#›</a:t>
            </a:fld>
            <a:endParaRPr lang="en-US"/>
          </a:p>
        </p:txBody>
      </p:sp>
    </p:spTree>
    <p:extLst>
      <p:ext uri="{BB962C8B-B14F-4D97-AF65-F5344CB8AC3E}">
        <p14:creationId xmlns:p14="http://schemas.microsoft.com/office/powerpoint/2010/main" val="20852045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71AC6-468C-47FC-8497-4CF1C16C476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FA45971-27A9-45AD-94BF-AEF10FFB111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60DFD84-1664-4239-AB6F-2C7D297CE1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8741529-700B-4BAE-B21A-EBA12280F65E}"/>
              </a:ext>
            </a:extLst>
          </p:cNvPr>
          <p:cNvSpPr>
            <a:spLocks noGrp="1"/>
          </p:cNvSpPr>
          <p:nvPr>
            <p:ph type="dt" sz="half" idx="10"/>
          </p:nvPr>
        </p:nvSpPr>
        <p:spPr/>
        <p:txBody>
          <a:bodyPr/>
          <a:lstStyle/>
          <a:p>
            <a:fld id="{54313E84-9722-4965-8DD8-A4CEEF867F16}" type="datetimeFigureOut">
              <a:rPr lang="en-US" smtClean="0"/>
              <a:t>9/5/2019</a:t>
            </a:fld>
            <a:endParaRPr lang="en-US"/>
          </a:p>
        </p:txBody>
      </p:sp>
      <p:sp>
        <p:nvSpPr>
          <p:cNvPr id="6" name="Footer Placeholder 5">
            <a:extLst>
              <a:ext uri="{FF2B5EF4-FFF2-40B4-BE49-F238E27FC236}">
                <a16:creationId xmlns:a16="http://schemas.microsoft.com/office/drawing/2014/main" id="{355607BF-EBED-4375-96B2-2CFC2590623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7C07FA-6878-41CB-931C-C36B9D85EC8C}"/>
              </a:ext>
            </a:extLst>
          </p:cNvPr>
          <p:cNvSpPr>
            <a:spLocks noGrp="1"/>
          </p:cNvSpPr>
          <p:nvPr>
            <p:ph type="sldNum" sz="quarter" idx="12"/>
          </p:nvPr>
        </p:nvSpPr>
        <p:spPr/>
        <p:txBody>
          <a:bodyPr/>
          <a:lstStyle/>
          <a:p>
            <a:fld id="{B705C954-25BD-49E8-8FCF-48AF6BFCFC2C}" type="slidenum">
              <a:rPr lang="en-US" smtClean="0"/>
              <a:t>‹#›</a:t>
            </a:fld>
            <a:endParaRPr lang="en-US"/>
          </a:p>
        </p:txBody>
      </p:sp>
    </p:spTree>
    <p:extLst>
      <p:ext uri="{BB962C8B-B14F-4D97-AF65-F5344CB8AC3E}">
        <p14:creationId xmlns:p14="http://schemas.microsoft.com/office/powerpoint/2010/main" val="12015562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A73FE-CD34-48FC-918F-7100A1EBF82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CE817FC-A568-42B1-98F5-BE46C174709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CC27EC9-A755-442B-A01C-299DEDE3C90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645EAD0-2853-408E-A25A-E26E98969C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43528BB-4B99-4454-BB53-DD891F8A540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40AB07E-5EB3-40A8-B73B-B1A9196997B2}"/>
              </a:ext>
            </a:extLst>
          </p:cNvPr>
          <p:cNvSpPr>
            <a:spLocks noGrp="1"/>
          </p:cNvSpPr>
          <p:nvPr>
            <p:ph type="dt" sz="half" idx="10"/>
          </p:nvPr>
        </p:nvSpPr>
        <p:spPr/>
        <p:txBody>
          <a:bodyPr/>
          <a:lstStyle/>
          <a:p>
            <a:fld id="{54313E84-9722-4965-8DD8-A4CEEF867F16}" type="datetimeFigureOut">
              <a:rPr lang="en-US" smtClean="0"/>
              <a:t>9/5/2019</a:t>
            </a:fld>
            <a:endParaRPr lang="en-US"/>
          </a:p>
        </p:txBody>
      </p:sp>
      <p:sp>
        <p:nvSpPr>
          <p:cNvPr id="8" name="Footer Placeholder 7">
            <a:extLst>
              <a:ext uri="{FF2B5EF4-FFF2-40B4-BE49-F238E27FC236}">
                <a16:creationId xmlns:a16="http://schemas.microsoft.com/office/drawing/2014/main" id="{CE2BBBEB-C906-4660-84A4-E407F8DFEE0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BA073F0-8793-4B38-9BB5-3D5865D864D7}"/>
              </a:ext>
            </a:extLst>
          </p:cNvPr>
          <p:cNvSpPr>
            <a:spLocks noGrp="1"/>
          </p:cNvSpPr>
          <p:nvPr>
            <p:ph type="sldNum" sz="quarter" idx="12"/>
          </p:nvPr>
        </p:nvSpPr>
        <p:spPr/>
        <p:txBody>
          <a:bodyPr/>
          <a:lstStyle/>
          <a:p>
            <a:fld id="{B705C954-25BD-49E8-8FCF-48AF6BFCFC2C}" type="slidenum">
              <a:rPr lang="en-US" smtClean="0"/>
              <a:t>‹#›</a:t>
            </a:fld>
            <a:endParaRPr lang="en-US"/>
          </a:p>
        </p:txBody>
      </p:sp>
    </p:spTree>
    <p:extLst>
      <p:ext uri="{BB962C8B-B14F-4D97-AF65-F5344CB8AC3E}">
        <p14:creationId xmlns:p14="http://schemas.microsoft.com/office/powerpoint/2010/main" val="3742685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836CD0-66C1-45E1-9A38-9241232A66E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3EB00CB-6A6E-4B4E-B29C-42055B41384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6DCF8E2-CE9A-44F5-AFEE-C82D642228E9}"/>
              </a:ext>
            </a:extLst>
          </p:cNvPr>
          <p:cNvSpPr>
            <a:spLocks noGrp="1"/>
          </p:cNvSpPr>
          <p:nvPr>
            <p:ph type="dt" sz="half" idx="10"/>
          </p:nvPr>
        </p:nvSpPr>
        <p:spPr/>
        <p:txBody>
          <a:bodyPr/>
          <a:lstStyle/>
          <a:p>
            <a:fld id="{1699495A-AC86-4DA0-9B95-04CF73B2BD92}" type="datetimeFigureOut">
              <a:rPr lang="en-US" smtClean="0"/>
              <a:t>9/5/2019</a:t>
            </a:fld>
            <a:endParaRPr lang="en-US" dirty="0"/>
          </a:p>
        </p:txBody>
      </p:sp>
      <p:sp>
        <p:nvSpPr>
          <p:cNvPr id="5" name="Footer Placeholder 4">
            <a:extLst>
              <a:ext uri="{FF2B5EF4-FFF2-40B4-BE49-F238E27FC236}">
                <a16:creationId xmlns:a16="http://schemas.microsoft.com/office/drawing/2014/main" id="{BFC656E2-B0A5-4E1F-89E4-92270585608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E8629DE-C126-4464-B995-EAC4E789BDE2}"/>
              </a:ext>
            </a:extLst>
          </p:cNvPr>
          <p:cNvSpPr>
            <a:spLocks noGrp="1"/>
          </p:cNvSpPr>
          <p:nvPr>
            <p:ph type="sldNum" sz="quarter" idx="12"/>
          </p:nvPr>
        </p:nvSpPr>
        <p:spPr/>
        <p:txBody>
          <a:bodyPr/>
          <a:lstStyle/>
          <a:p>
            <a:fld id="{45362D63-6DE2-46E9-AE75-952879E173AD}" type="slidenum">
              <a:rPr lang="en-US" smtClean="0"/>
              <a:t>‹#›</a:t>
            </a:fld>
            <a:endParaRPr lang="en-US" dirty="0"/>
          </a:p>
        </p:txBody>
      </p:sp>
    </p:spTree>
    <p:extLst>
      <p:ext uri="{BB962C8B-B14F-4D97-AF65-F5344CB8AC3E}">
        <p14:creationId xmlns:p14="http://schemas.microsoft.com/office/powerpoint/2010/main" val="2679900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A5F86E-666F-4034-A4D8-D766DAE947F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4BDDB-750E-437F-AB0F-B0FD4AE6B468}"/>
              </a:ext>
            </a:extLst>
          </p:cNvPr>
          <p:cNvSpPr>
            <a:spLocks noGrp="1"/>
          </p:cNvSpPr>
          <p:nvPr>
            <p:ph type="dt" sz="half" idx="10"/>
          </p:nvPr>
        </p:nvSpPr>
        <p:spPr/>
        <p:txBody>
          <a:bodyPr/>
          <a:lstStyle/>
          <a:p>
            <a:fld id="{54313E84-9722-4965-8DD8-A4CEEF867F16}" type="datetimeFigureOut">
              <a:rPr lang="en-US" smtClean="0"/>
              <a:t>9/5/2019</a:t>
            </a:fld>
            <a:endParaRPr lang="en-US"/>
          </a:p>
        </p:txBody>
      </p:sp>
      <p:sp>
        <p:nvSpPr>
          <p:cNvPr id="4" name="Footer Placeholder 3">
            <a:extLst>
              <a:ext uri="{FF2B5EF4-FFF2-40B4-BE49-F238E27FC236}">
                <a16:creationId xmlns:a16="http://schemas.microsoft.com/office/drawing/2014/main" id="{7537B383-8367-4BDF-B5BA-2B3BE8A7016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D514ED4-2EF2-4DFF-A8BD-CB0E881A7149}"/>
              </a:ext>
            </a:extLst>
          </p:cNvPr>
          <p:cNvSpPr>
            <a:spLocks noGrp="1"/>
          </p:cNvSpPr>
          <p:nvPr>
            <p:ph type="sldNum" sz="quarter" idx="12"/>
          </p:nvPr>
        </p:nvSpPr>
        <p:spPr/>
        <p:txBody>
          <a:bodyPr/>
          <a:lstStyle/>
          <a:p>
            <a:fld id="{B705C954-25BD-49E8-8FCF-48AF6BFCFC2C}" type="slidenum">
              <a:rPr lang="en-US" smtClean="0"/>
              <a:t>‹#›</a:t>
            </a:fld>
            <a:endParaRPr lang="en-US"/>
          </a:p>
        </p:txBody>
      </p:sp>
    </p:spTree>
    <p:extLst>
      <p:ext uri="{BB962C8B-B14F-4D97-AF65-F5344CB8AC3E}">
        <p14:creationId xmlns:p14="http://schemas.microsoft.com/office/powerpoint/2010/main" val="915803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3273138-7F58-4E4D-A91C-EAB7BB3D34C2}"/>
              </a:ext>
            </a:extLst>
          </p:cNvPr>
          <p:cNvSpPr>
            <a:spLocks noGrp="1"/>
          </p:cNvSpPr>
          <p:nvPr>
            <p:ph type="dt" sz="half" idx="10"/>
          </p:nvPr>
        </p:nvSpPr>
        <p:spPr/>
        <p:txBody>
          <a:bodyPr/>
          <a:lstStyle/>
          <a:p>
            <a:fld id="{54313E84-9722-4965-8DD8-A4CEEF867F16}" type="datetimeFigureOut">
              <a:rPr lang="en-US" smtClean="0"/>
              <a:t>9/5/2019</a:t>
            </a:fld>
            <a:endParaRPr lang="en-US"/>
          </a:p>
        </p:txBody>
      </p:sp>
      <p:sp>
        <p:nvSpPr>
          <p:cNvPr id="3" name="Footer Placeholder 2">
            <a:extLst>
              <a:ext uri="{FF2B5EF4-FFF2-40B4-BE49-F238E27FC236}">
                <a16:creationId xmlns:a16="http://schemas.microsoft.com/office/drawing/2014/main" id="{BB4406EE-4E61-4B2A-B1C5-10FD07B5DEC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1507B1F-0DFB-4812-AA36-6E11DE6C8A59}"/>
              </a:ext>
            </a:extLst>
          </p:cNvPr>
          <p:cNvSpPr>
            <a:spLocks noGrp="1"/>
          </p:cNvSpPr>
          <p:nvPr>
            <p:ph type="sldNum" sz="quarter" idx="12"/>
          </p:nvPr>
        </p:nvSpPr>
        <p:spPr/>
        <p:txBody>
          <a:bodyPr/>
          <a:lstStyle/>
          <a:p>
            <a:fld id="{B705C954-25BD-49E8-8FCF-48AF6BFCFC2C}" type="slidenum">
              <a:rPr lang="en-US" smtClean="0"/>
              <a:t>‹#›</a:t>
            </a:fld>
            <a:endParaRPr lang="en-US"/>
          </a:p>
        </p:txBody>
      </p:sp>
    </p:spTree>
    <p:extLst>
      <p:ext uri="{BB962C8B-B14F-4D97-AF65-F5344CB8AC3E}">
        <p14:creationId xmlns:p14="http://schemas.microsoft.com/office/powerpoint/2010/main" val="12107453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3CDCF-E354-4CD0-A688-A51A99753D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4302B86-BAE8-486C-BB50-D1CCC516C75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1466070-37F7-4986-8F00-9462B3B31C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C796B8-7C30-4FCE-8C32-214735D424EC}"/>
              </a:ext>
            </a:extLst>
          </p:cNvPr>
          <p:cNvSpPr>
            <a:spLocks noGrp="1"/>
          </p:cNvSpPr>
          <p:nvPr>
            <p:ph type="dt" sz="half" idx="10"/>
          </p:nvPr>
        </p:nvSpPr>
        <p:spPr/>
        <p:txBody>
          <a:bodyPr/>
          <a:lstStyle/>
          <a:p>
            <a:fld id="{54313E84-9722-4965-8DD8-A4CEEF867F16}" type="datetimeFigureOut">
              <a:rPr lang="en-US" smtClean="0"/>
              <a:t>9/5/2019</a:t>
            </a:fld>
            <a:endParaRPr lang="en-US"/>
          </a:p>
        </p:txBody>
      </p:sp>
      <p:sp>
        <p:nvSpPr>
          <p:cNvPr id="6" name="Footer Placeholder 5">
            <a:extLst>
              <a:ext uri="{FF2B5EF4-FFF2-40B4-BE49-F238E27FC236}">
                <a16:creationId xmlns:a16="http://schemas.microsoft.com/office/drawing/2014/main" id="{EA03A892-8750-42C3-A7F4-F5A5DEB52F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03A1FAE-511F-4272-8077-554FB0B1578F}"/>
              </a:ext>
            </a:extLst>
          </p:cNvPr>
          <p:cNvSpPr>
            <a:spLocks noGrp="1"/>
          </p:cNvSpPr>
          <p:nvPr>
            <p:ph type="sldNum" sz="quarter" idx="12"/>
          </p:nvPr>
        </p:nvSpPr>
        <p:spPr/>
        <p:txBody>
          <a:bodyPr/>
          <a:lstStyle/>
          <a:p>
            <a:fld id="{B705C954-25BD-49E8-8FCF-48AF6BFCFC2C}" type="slidenum">
              <a:rPr lang="en-US" smtClean="0"/>
              <a:t>‹#›</a:t>
            </a:fld>
            <a:endParaRPr lang="en-US"/>
          </a:p>
        </p:txBody>
      </p:sp>
    </p:spTree>
    <p:extLst>
      <p:ext uri="{BB962C8B-B14F-4D97-AF65-F5344CB8AC3E}">
        <p14:creationId xmlns:p14="http://schemas.microsoft.com/office/powerpoint/2010/main" val="13456219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63D7AE-3014-4DBB-A09E-CC3427E850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AD991A9-9873-4A6C-9374-22EE9883E3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540F8EB-24FB-4DFC-972C-9A78660E41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6A74FF-A009-4A93-9F4D-A1D116FB6639}"/>
              </a:ext>
            </a:extLst>
          </p:cNvPr>
          <p:cNvSpPr>
            <a:spLocks noGrp="1"/>
          </p:cNvSpPr>
          <p:nvPr>
            <p:ph type="dt" sz="half" idx="10"/>
          </p:nvPr>
        </p:nvSpPr>
        <p:spPr/>
        <p:txBody>
          <a:bodyPr/>
          <a:lstStyle/>
          <a:p>
            <a:fld id="{54313E84-9722-4965-8DD8-A4CEEF867F16}" type="datetimeFigureOut">
              <a:rPr lang="en-US" smtClean="0"/>
              <a:t>9/5/2019</a:t>
            </a:fld>
            <a:endParaRPr lang="en-US"/>
          </a:p>
        </p:txBody>
      </p:sp>
      <p:sp>
        <p:nvSpPr>
          <p:cNvPr id="6" name="Footer Placeholder 5">
            <a:extLst>
              <a:ext uri="{FF2B5EF4-FFF2-40B4-BE49-F238E27FC236}">
                <a16:creationId xmlns:a16="http://schemas.microsoft.com/office/drawing/2014/main" id="{29403C98-E567-4A53-B325-01811CB0C3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8A4D7B-09CC-4E79-AA6B-10F6085399C8}"/>
              </a:ext>
            </a:extLst>
          </p:cNvPr>
          <p:cNvSpPr>
            <a:spLocks noGrp="1"/>
          </p:cNvSpPr>
          <p:nvPr>
            <p:ph type="sldNum" sz="quarter" idx="12"/>
          </p:nvPr>
        </p:nvSpPr>
        <p:spPr/>
        <p:txBody>
          <a:bodyPr/>
          <a:lstStyle/>
          <a:p>
            <a:fld id="{B705C954-25BD-49E8-8FCF-48AF6BFCFC2C}" type="slidenum">
              <a:rPr lang="en-US" smtClean="0"/>
              <a:t>‹#›</a:t>
            </a:fld>
            <a:endParaRPr lang="en-US"/>
          </a:p>
        </p:txBody>
      </p:sp>
    </p:spTree>
    <p:extLst>
      <p:ext uri="{BB962C8B-B14F-4D97-AF65-F5344CB8AC3E}">
        <p14:creationId xmlns:p14="http://schemas.microsoft.com/office/powerpoint/2010/main" val="14948967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BBC8E-D977-4410-8C44-627BBBEBBCB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678DE06-DA34-478D-A8B0-04389F8C265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771321-2579-4C30-B1DC-A6FFE281AA77}"/>
              </a:ext>
            </a:extLst>
          </p:cNvPr>
          <p:cNvSpPr>
            <a:spLocks noGrp="1"/>
          </p:cNvSpPr>
          <p:nvPr>
            <p:ph type="dt" sz="half" idx="10"/>
          </p:nvPr>
        </p:nvSpPr>
        <p:spPr/>
        <p:txBody>
          <a:bodyPr/>
          <a:lstStyle/>
          <a:p>
            <a:fld id="{54313E84-9722-4965-8DD8-A4CEEF867F16}" type="datetimeFigureOut">
              <a:rPr lang="en-US" smtClean="0"/>
              <a:t>9/5/2019</a:t>
            </a:fld>
            <a:endParaRPr lang="en-US"/>
          </a:p>
        </p:txBody>
      </p:sp>
      <p:sp>
        <p:nvSpPr>
          <p:cNvPr id="5" name="Footer Placeholder 4">
            <a:extLst>
              <a:ext uri="{FF2B5EF4-FFF2-40B4-BE49-F238E27FC236}">
                <a16:creationId xmlns:a16="http://schemas.microsoft.com/office/drawing/2014/main" id="{99146A8F-5A81-49C5-872C-AE37088394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9D475E-AA2A-4EFE-8A3C-1C1F730A0AE4}"/>
              </a:ext>
            </a:extLst>
          </p:cNvPr>
          <p:cNvSpPr>
            <a:spLocks noGrp="1"/>
          </p:cNvSpPr>
          <p:nvPr>
            <p:ph type="sldNum" sz="quarter" idx="12"/>
          </p:nvPr>
        </p:nvSpPr>
        <p:spPr/>
        <p:txBody>
          <a:bodyPr/>
          <a:lstStyle/>
          <a:p>
            <a:fld id="{B705C954-25BD-49E8-8FCF-48AF6BFCFC2C}" type="slidenum">
              <a:rPr lang="en-US" smtClean="0"/>
              <a:t>‹#›</a:t>
            </a:fld>
            <a:endParaRPr lang="en-US"/>
          </a:p>
        </p:txBody>
      </p:sp>
    </p:spTree>
    <p:extLst>
      <p:ext uri="{BB962C8B-B14F-4D97-AF65-F5344CB8AC3E}">
        <p14:creationId xmlns:p14="http://schemas.microsoft.com/office/powerpoint/2010/main" val="37718192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08326F2-47A0-4D64-935A-59487A5905C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109A11E-D08E-4A03-8579-4E68DE3D2F5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F24821-C25E-4F01-A0A2-891FB63AF7CA}"/>
              </a:ext>
            </a:extLst>
          </p:cNvPr>
          <p:cNvSpPr>
            <a:spLocks noGrp="1"/>
          </p:cNvSpPr>
          <p:nvPr>
            <p:ph type="dt" sz="half" idx="10"/>
          </p:nvPr>
        </p:nvSpPr>
        <p:spPr/>
        <p:txBody>
          <a:bodyPr/>
          <a:lstStyle/>
          <a:p>
            <a:fld id="{54313E84-9722-4965-8DD8-A4CEEF867F16}" type="datetimeFigureOut">
              <a:rPr lang="en-US" smtClean="0"/>
              <a:t>9/5/2019</a:t>
            </a:fld>
            <a:endParaRPr lang="en-US"/>
          </a:p>
        </p:txBody>
      </p:sp>
      <p:sp>
        <p:nvSpPr>
          <p:cNvPr id="5" name="Footer Placeholder 4">
            <a:extLst>
              <a:ext uri="{FF2B5EF4-FFF2-40B4-BE49-F238E27FC236}">
                <a16:creationId xmlns:a16="http://schemas.microsoft.com/office/drawing/2014/main" id="{D43CD8B8-D7E5-4EE0-BB8B-E1E61EF4D6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14F145-91A5-4BC1-B581-B8506CBA0918}"/>
              </a:ext>
            </a:extLst>
          </p:cNvPr>
          <p:cNvSpPr>
            <a:spLocks noGrp="1"/>
          </p:cNvSpPr>
          <p:nvPr>
            <p:ph type="sldNum" sz="quarter" idx="12"/>
          </p:nvPr>
        </p:nvSpPr>
        <p:spPr/>
        <p:txBody>
          <a:bodyPr/>
          <a:lstStyle/>
          <a:p>
            <a:fld id="{B705C954-25BD-49E8-8FCF-48AF6BFCFC2C}" type="slidenum">
              <a:rPr lang="en-US" smtClean="0"/>
              <a:t>‹#›</a:t>
            </a:fld>
            <a:endParaRPr lang="en-US"/>
          </a:p>
        </p:txBody>
      </p:sp>
    </p:spTree>
    <p:extLst>
      <p:ext uri="{BB962C8B-B14F-4D97-AF65-F5344CB8AC3E}">
        <p14:creationId xmlns:p14="http://schemas.microsoft.com/office/powerpoint/2010/main" val="3312207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23159-9E99-41C8-BD76-FFA89C30C9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01824D3-79A1-4D18-AD87-262F565B189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49EECF9-DC82-4791-87BD-CE1B1CA97C4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972B338-E58B-4536-B853-DB0401B947CB}"/>
              </a:ext>
            </a:extLst>
          </p:cNvPr>
          <p:cNvSpPr>
            <a:spLocks noGrp="1"/>
          </p:cNvSpPr>
          <p:nvPr>
            <p:ph type="dt" sz="half" idx="10"/>
          </p:nvPr>
        </p:nvSpPr>
        <p:spPr/>
        <p:txBody>
          <a:bodyPr/>
          <a:lstStyle/>
          <a:p>
            <a:fld id="{1699495A-AC86-4DA0-9B95-04CF73B2BD92}" type="datetimeFigureOut">
              <a:rPr lang="en-US" smtClean="0"/>
              <a:t>9/5/2019</a:t>
            </a:fld>
            <a:endParaRPr lang="en-US" dirty="0"/>
          </a:p>
        </p:txBody>
      </p:sp>
      <p:sp>
        <p:nvSpPr>
          <p:cNvPr id="6" name="Footer Placeholder 5">
            <a:extLst>
              <a:ext uri="{FF2B5EF4-FFF2-40B4-BE49-F238E27FC236}">
                <a16:creationId xmlns:a16="http://schemas.microsoft.com/office/drawing/2014/main" id="{10F5C3A7-73D8-4FCE-9462-7435C670F05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D357E53-3826-4BFB-8A32-1DBD1404FEF9}"/>
              </a:ext>
            </a:extLst>
          </p:cNvPr>
          <p:cNvSpPr>
            <a:spLocks noGrp="1"/>
          </p:cNvSpPr>
          <p:nvPr>
            <p:ph type="sldNum" sz="quarter" idx="12"/>
          </p:nvPr>
        </p:nvSpPr>
        <p:spPr/>
        <p:txBody>
          <a:bodyPr/>
          <a:lstStyle/>
          <a:p>
            <a:fld id="{45362D63-6DE2-46E9-AE75-952879E173AD}" type="slidenum">
              <a:rPr lang="en-US" smtClean="0"/>
              <a:t>‹#›</a:t>
            </a:fld>
            <a:endParaRPr lang="en-US" dirty="0"/>
          </a:p>
        </p:txBody>
      </p:sp>
    </p:spTree>
    <p:extLst>
      <p:ext uri="{BB962C8B-B14F-4D97-AF65-F5344CB8AC3E}">
        <p14:creationId xmlns:p14="http://schemas.microsoft.com/office/powerpoint/2010/main" val="629294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85CD34-858E-42FB-BF5C-278D83FCA52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1969B98-B973-4ECA-A2F7-264C13463E2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4AD7913-2A08-4743-82B7-C538BEB9B33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D9646CF-F16C-42F2-94A2-BB1CABA3FB5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ACF08CA-D709-4312-B064-3EF065B1929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C268892-94A3-4ADE-BE0F-53888173C726}"/>
              </a:ext>
            </a:extLst>
          </p:cNvPr>
          <p:cNvSpPr>
            <a:spLocks noGrp="1"/>
          </p:cNvSpPr>
          <p:nvPr>
            <p:ph type="dt" sz="half" idx="10"/>
          </p:nvPr>
        </p:nvSpPr>
        <p:spPr/>
        <p:txBody>
          <a:bodyPr/>
          <a:lstStyle/>
          <a:p>
            <a:fld id="{1699495A-AC86-4DA0-9B95-04CF73B2BD92}" type="datetimeFigureOut">
              <a:rPr lang="en-US" smtClean="0"/>
              <a:t>9/5/2019</a:t>
            </a:fld>
            <a:endParaRPr lang="en-US" dirty="0"/>
          </a:p>
        </p:txBody>
      </p:sp>
      <p:sp>
        <p:nvSpPr>
          <p:cNvPr id="8" name="Footer Placeholder 7">
            <a:extLst>
              <a:ext uri="{FF2B5EF4-FFF2-40B4-BE49-F238E27FC236}">
                <a16:creationId xmlns:a16="http://schemas.microsoft.com/office/drawing/2014/main" id="{0134B7B6-A12E-400E-BE1D-0EF1C4CD255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D32CE13B-2C40-4E98-919A-5814909A6FED}"/>
              </a:ext>
            </a:extLst>
          </p:cNvPr>
          <p:cNvSpPr>
            <a:spLocks noGrp="1"/>
          </p:cNvSpPr>
          <p:nvPr>
            <p:ph type="sldNum" sz="quarter" idx="12"/>
          </p:nvPr>
        </p:nvSpPr>
        <p:spPr/>
        <p:txBody>
          <a:bodyPr/>
          <a:lstStyle/>
          <a:p>
            <a:fld id="{45362D63-6DE2-46E9-AE75-952879E173AD}" type="slidenum">
              <a:rPr lang="en-US" smtClean="0"/>
              <a:t>‹#›</a:t>
            </a:fld>
            <a:endParaRPr lang="en-US" dirty="0"/>
          </a:p>
        </p:txBody>
      </p:sp>
    </p:spTree>
    <p:extLst>
      <p:ext uri="{BB962C8B-B14F-4D97-AF65-F5344CB8AC3E}">
        <p14:creationId xmlns:p14="http://schemas.microsoft.com/office/powerpoint/2010/main" val="2325897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0F4AD-53DD-4A80-A0BD-C967DBED49D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D962480-798E-4F38-BCD1-E1CC6673B645}"/>
              </a:ext>
            </a:extLst>
          </p:cNvPr>
          <p:cNvSpPr>
            <a:spLocks noGrp="1"/>
          </p:cNvSpPr>
          <p:nvPr>
            <p:ph type="dt" sz="half" idx="10"/>
          </p:nvPr>
        </p:nvSpPr>
        <p:spPr/>
        <p:txBody>
          <a:bodyPr/>
          <a:lstStyle/>
          <a:p>
            <a:fld id="{1699495A-AC86-4DA0-9B95-04CF73B2BD92}" type="datetimeFigureOut">
              <a:rPr lang="en-US" smtClean="0"/>
              <a:t>9/5/2019</a:t>
            </a:fld>
            <a:endParaRPr lang="en-US" dirty="0"/>
          </a:p>
        </p:txBody>
      </p:sp>
      <p:sp>
        <p:nvSpPr>
          <p:cNvPr id="4" name="Footer Placeholder 3">
            <a:extLst>
              <a:ext uri="{FF2B5EF4-FFF2-40B4-BE49-F238E27FC236}">
                <a16:creationId xmlns:a16="http://schemas.microsoft.com/office/drawing/2014/main" id="{C66B82A5-2A87-4733-A106-BE0801F5FBB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49DB229F-5696-4FAC-B2E2-F5F6A110B0AD}"/>
              </a:ext>
            </a:extLst>
          </p:cNvPr>
          <p:cNvSpPr>
            <a:spLocks noGrp="1"/>
          </p:cNvSpPr>
          <p:nvPr>
            <p:ph type="sldNum" sz="quarter" idx="12"/>
          </p:nvPr>
        </p:nvSpPr>
        <p:spPr/>
        <p:txBody>
          <a:bodyPr/>
          <a:lstStyle/>
          <a:p>
            <a:fld id="{45362D63-6DE2-46E9-AE75-952879E173AD}" type="slidenum">
              <a:rPr lang="en-US" smtClean="0"/>
              <a:t>‹#›</a:t>
            </a:fld>
            <a:endParaRPr lang="en-US" dirty="0"/>
          </a:p>
        </p:txBody>
      </p:sp>
    </p:spTree>
    <p:extLst>
      <p:ext uri="{BB962C8B-B14F-4D97-AF65-F5344CB8AC3E}">
        <p14:creationId xmlns:p14="http://schemas.microsoft.com/office/powerpoint/2010/main" val="42860721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2A8DEA-B4EC-4F16-9E4A-305FC871AA29}"/>
              </a:ext>
            </a:extLst>
          </p:cNvPr>
          <p:cNvSpPr>
            <a:spLocks noGrp="1"/>
          </p:cNvSpPr>
          <p:nvPr>
            <p:ph type="dt" sz="half" idx="10"/>
          </p:nvPr>
        </p:nvSpPr>
        <p:spPr/>
        <p:txBody>
          <a:bodyPr/>
          <a:lstStyle/>
          <a:p>
            <a:fld id="{1699495A-AC86-4DA0-9B95-04CF73B2BD92}" type="datetimeFigureOut">
              <a:rPr lang="en-US" smtClean="0"/>
              <a:t>9/5/2019</a:t>
            </a:fld>
            <a:endParaRPr lang="en-US" dirty="0"/>
          </a:p>
        </p:txBody>
      </p:sp>
      <p:sp>
        <p:nvSpPr>
          <p:cNvPr id="3" name="Footer Placeholder 2">
            <a:extLst>
              <a:ext uri="{FF2B5EF4-FFF2-40B4-BE49-F238E27FC236}">
                <a16:creationId xmlns:a16="http://schemas.microsoft.com/office/drawing/2014/main" id="{BA8C84F8-C6B4-40A9-ADEF-13AB925ECA1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D3A1C2D0-9BC6-49C1-8178-257B80CC782D}"/>
              </a:ext>
            </a:extLst>
          </p:cNvPr>
          <p:cNvSpPr>
            <a:spLocks noGrp="1"/>
          </p:cNvSpPr>
          <p:nvPr>
            <p:ph type="sldNum" sz="quarter" idx="12"/>
          </p:nvPr>
        </p:nvSpPr>
        <p:spPr/>
        <p:txBody>
          <a:bodyPr/>
          <a:lstStyle/>
          <a:p>
            <a:fld id="{45362D63-6DE2-46E9-AE75-952879E173AD}" type="slidenum">
              <a:rPr lang="en-US" smtClean="0"/>
              <a:t>‹#›</a:t>
            </a:fld>
            <a:endParaRPr lang="en-US" dirty="0"/>
          </a:p>
        </p:txBody>
      </p:sp>
    </p:spTree>
    <p:extLst>
      <p:ext uri="{BB962C8B-B14F-4D97-AF65-F5344CB8AC3E}">
        <p14:creationId xmlns:p14="http://schemas.microsoft.com/office/powerpoint/2010/main" val="1059184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CEABB-26CF-4AB8-86FB-A11C350067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3AFE2C1-5F93-4554-B67B-4145D5D595E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E1D6C82-D332-42E6-A842-B8E8C81E1F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97F0AC6-83A3-4E03-AC1C-56A632A15EB7}"/>
              </a:ext>
            </a:extLst>
          </p:cNvPr>
          <p:cNvSpPr>
            <a:spLocks noGrp="1"/>
          </p:cNvSpPr>
          <p:nvPr>
            <p:ph type="dt" sz="half" idx="10"/>
          </p:nvPr>
        </p:nvSpPr>
        <p:spPr/>
        <p:txBody>
          <a:bodyPr/>
          <a:lstStyle/>
          <a:p>
            <a:fld id="{1699495A-AC86-4DA0-9B95-04CF73B2BD92}" type="datetimeFigureOut">
              <a:rPr lang="en-US" smtClean="0"/>
              <a:t>9/5/2019</a:t>
            </a:fld>
            <a:endParaRPr lang="en-US" dirty="0"/>
          </a:p>
        </p:txBody>
      </p:sp>
      <p:sp>
        <p:nvSpPr>
          <p:cNvPr id="6" name="Footer Placeholder 5">
            <a:extLst>
              <a:ext uri="{FF2B5EF4-FFF2-40B4-BE49-F238E27FC236}">
                <a16:creationId xmlns:a16="http://schemas.microsoft.com/office/drawing/2014/main" id="{B0B69137-04BC-457E-9EB6-1D7C05C0156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2A0E354-7F9F-472E-9461-47587ED6AAD2}"/>
              </a:ext>
            </a:extLst>
          </p:cNvPr>
          <p:cNvSpPr>
            <a:spLocks noGrp="1"/>
          </p:cNvSpPr>
          <p:nvPr>
            <p:ph type="sldNum" sz="quarter" idx="12"/>
          </p:nvPr>
        </p:nvSpPr>
        <p:spPr/>
        <p:txBody>
          <a:bodyPr/>
          <a:lstStyle/>
          <a:p>
            <a:fld id="{45362D63-6DE2-46E9-AE75-952879E173AD}" type="slidenum">
              <a:rPr lang="en-US" smtClean="0"/>
              <a:t>‹#›</a:t>
            </a:fld>
            <a:endParaRPr lang="en-US" dirty="0"/>
          </a:p>
        </p:txBody>
      </p:sp>
    </p:spTree>
    <p:extLst>
      <p:ext uri="{BB962C8B-B14F-4D97-AF65-F5344CB8AC3E}">
        <p14:creationId xmlns:p14="http://schemas.microsoft.com/office/powerpoint/2010/main" val="3433671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EC1C4-BB41-4E75-B123-0971C351C75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D6EDDAB-4BC6-44EE-998E-902D0C09C2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A98AD516-7F9D-4147-85D6-60840C5FF8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19A42D1-EDA9-4D14-A0A4-E6B20B7C35CA}"/>
              </a:ext>
            </a:extLst>
          </p:cNvPr>
          <p:cNvSpPr>
            <a:spLocks noGrp="1"/>
          </p:cNvSpPr>
          <p:nvPr>
            <p:ph type="dt" sz="half" idx="10"/>
          </p:nvPr>
        </p:nvSpPr>
        <p:spPr/>
        <p:txBody>
          <a:bodyPr/>
          <a:lstStyle/>
          <a:p>
            <a:fld id="{1699495A-AC86-4DA0-9B95-04CF73B2BD92}" type="datetimeFigureOut">
              <a:rPr lang="en-US" smtClean="0"/>
              <a:t>9/5/2019</a:t>
            </a:fld>
            <a:endParaRPr lang="en-US" dirty="0"/>
          </a:p>
        </p:txBody>
      </p:sp>
      <p:sp>
        <p:nvSpPr>
          <p:cNvPr id="6" name="Footer Placeholder 5">
            <a:extLst>
              <a:ext uri="{FF2B5EF4-FFF2-40B4-BE49-F238E27FC236}">
                <a16:creationId xmlns:a16="http://schemas.microsoft.com/office/drawing/2014/main" id="{4C748C02-2963-4079-AA73-677988B3BCF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9114066-39EF-483B-B2F6-E5DA6AFF9E4C}"/>
              </a:ext>
            </a:extLst>
          </p:cNvPr>
          <p:cNvSpPr>
            <a:spLocks noGrp="1"/>
          </p:cNvSpPr>
          <p:nvPr>
            <p:ph type="sldNum" sz="quarter" idx="12"/>
          </p:nvPr>
        </p:nvSpPr>
        <p:spPr/>
        <p:txBody>
          <a:bodyPr/>
          <a:lstStyle/>
          <a:p>
            <a:fld id="{45362D63-6DE2-46E9-AE75-952879E173AD}" type="slidenum">
              <a:rPr lang="en-US" smtClean="0"/>
              <a:t>‹#›</a:t>
            </a:fld>
            <a:endParaRPr lang="en-US" dirty="0"/>
          </a:p>
        </p:txBody>
      </p:sp>
    </p:spTree>
    <p:extLst>
      <p:ext uri="{BB962C8B-B14F-4D97-AF65-F5344CB8AC3E}">
        <p14:creationId xmlns:p14="http://schemas.microsoft.com/office/powerpoint/2010/main" val="12914654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l="-2000" r="-2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4F245A2-3FCE-413A-A757-40FA8A9A85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1A8508F-F049-425E-8D3C-8261A2EF605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5F5C52-2DAE-4BF6-951A-EECDBE2A4D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99495A-AC86-4DA0-9B95-04CF73B2BD92}" type="datetimeFigureOut">
              <a:rPr lang="en-US" smtClean="0"/>
              <a:t>9/5/2019</a:t>
            </a:fld>
            <a:endParaRPr lang="en-US" dirty="0"/>
          </a:p>
        </p:txBody>
      </p:sp>
      <p:sp>
        <p:nvSpPr>
          <p:cNvPr id="5" name="Footer Placeholder 4">
            <a:extLst>
              <a:ext uri="{FF2B5EF4-FFF2-40B4-BE49-F238E27FC236}">
                <a16:creationId xmlns:a16="http://schemas.microsoft.com/office/drawing/2014/main" id="{BD2878EB-8F1C-414F-B263-68817DAE8E4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3ADCB3B8-8AE8-4457-9D7B-0F792B63CDF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362D63-6DE2-46E9-AE75-952879E173AD}" type="slidenum">
              <a:rPr lang="en-US" smtClean="0"/>
              <a:t>‹#›</a:t>
            </a:fld>
            <a:endParaRPr lang="en-US" dirty="0"/>
          </a:p>
        </p:txBody>
      </p:sp>
    </p:spTree>
    <p:extLst>
      <p:ext uri="{BB962C8B-B14F-4D97-AF65-F5344CB8AC3E}">
        <p14:creationId xmlns:p14="http://schemas.microsoft.com/office/powerpoint/2010/main" val="68008219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800"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D2EB66-D8FB-2148-8B0A-8E83C70B6C7B}" type="datetimeFigureOut">
              <a:rPr lang="en-US" smtClean="0"/>
              <a:t>9/5/2019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ACC836-1C07-E141-9BFB-691395C8A2F7}" type="slidenum">
              <a:rPr lang="en-US" smtClean="0"/>
              <a:t>‹#›</a:t>
            </a:fld>
            <a:endParaRPr lang="en-US"/>
          </a:p>
        </p:txBody>
      </p:sp>
    </p:spTree>
    <p:extLst>
      <p:ext uri="{BB962C8B-B14F-4D97-AF65-F5344CB8AC3E}">
        <p14:creationId xmlns:p14="http://schemas.microsoft.com/office/powerpoint/2010/main" val="1891678020"/>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6FDE449-54D9-44D3-9D72-98847F47CCC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77B9385-4085-441C-BD03-F256AFE3757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C266E6-1583-4937-B443-A7DCC3A9651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313E84-9722-4965-8DD8-A4CEEF867F16}" type="datetimeFigureOut">
              <a:rPr lang="en-US" smtClean="0"/>
              <a:t>9/5/2019</a:t>
            </a:fld>
            <a:endParaRPr lang="en-US"/>
          </a:p>
        </p:txBody>
      </p:sp>
      <p:sp>
        <p:nvSpPr>
          <p:cNvPr id="5" name="Footer Placeholder 4">
            <a:extLst>
              <a:ext uri="{FF2B5EF4-FFF2-40B4-BE49-F238E27FC236}">
                <a16:creationId xmlns:a16="http://schemas.microsoft.com/office/drawing/2014/main" id="{C7597F8A-A0E2-4C48-96A0-3F6F0240D9D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43AFC38-7B16-453E-9E6D-7ECFA1D6035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05C954-25BD-49E8-8FCF-48AF6BFCFC2C}" type="slidenum">
              <a:rPr lang="en-US" smtClean="0"/>
              <a:t>‹#›</a:t>
            </a:fld>
            <a:endParaRPr lang="en-US"/>
          </a:p>
        </p:txBody>
      </p:sp>
    </p:spTree>
    <p:extLst>
      <p:ext uri="{BB962C8B-B14F-4D97-AF65-F5344CB8AC3E}">
        <p14:creationId xmlns:p14="http://schemas.microsoft.com/office/powerpoint/2010/main" val="1474320631"/>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hyperlink" Target="http://www.dfcs.ga.gov/"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mailto:Tom.Rawlings@dhs.ga.gov"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hyperlink" Target="https://vimeo.com/323538851" TargetMode="Externa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6.xml"/><Relationship Id="rId1" Type="http://schemas.openxmlformats.org/officeDocument/2006/relationships/tags" Target="../tags/tag1.xml"/><Relationship Id="rId4" Type="http://schemas.openxmlformats.org/officeDocument/2006/relationships/image" Target="../media/image16.png"/></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6.xml"/><Relationship Id="rId1" Type="http://schemas.openxmlformats.org/officeDocument/2006/relationships/tags" Target="../tags/tag2.xml"/><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6.xml"/><Relationship Id="rId1" Type="http://schemas.openxmlformats.org/officeDocument/2006/relationships/tags" Target="../tags/tag3.xml"/><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6.xml"/><Relationship Id="rId1" Type="http://schemas.openxmlformats.org/officeDocument/2006/relationships/tags" Target="../tags/tag4.xml"/><Relationship Id="rId4" Type="http://schemas.openxmlformats.org/officeDocument/2006/relationships/image" Target="../media/image20.jp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6.xml"/><Relationship Id="rId1" Type="http://schemas.openxmlformats.org/officeDocument/2006/relationships/tags" Target="../tags/tag5.xml"/><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41.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2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Layout" Target="../slideLayouts/slideLayout26.xml"/><Relationship Id="rId5" Type="http://schemas.openxmlformats.org/officeDocument/2006/relationships/image" Target="../media/image28.jpeg"/><Relationship Id="rId4" Type="http://schemas.openxmlformats.org/officeDocument/2006/relationships/image" Target="../media/image27.png"/></Relationships>
</file>

<file path=ppt/slides/_rels/slide4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26.xml"/><Relationship Id="rId5" Type="http://schemas.openxmlformats.org/officeDocument/2006/relationships/image" Target="../media/image28.jpeg"/><Relationship Id="rId4" Type="http://schemas.openxmlformats.org/officeDocument/2006/relationships/image" Target="../media/image31.png"/></Relationships>
</file>

<file path=ppt/slides/_rels/slide46.xml.rels><?xml version="1.0" encoding="UTF-8" standalone="yes"?>
<Relationships xmlns="http://schemas.openxmlformats.org/package/2006/relationships"><Relationship Id="rId3" Type="http://schemas.openxmlformats.org/officeDocument/2006/relationships/hyperlink" Target="https://dfcs.georgia.gov/state-hope" TargetMode="External"/><Relationship Id="rId2" Type="http://schemas.openxmlformats.org/officeDocument/2006/relationships/image" Target="../media/image32.jpeg"/><Relationship Id="rId1" Type="http://schemas.openxmlformats.org/officeDocument/2006/relationships/slideLayout" Target="../slideLayouts/slideLayout26.xml"/></Relationships>
</file>

<file path=ppt/slides/_rels/slide4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6.xml"/></Relationships>
</file>

<file path=ppt/slides/_rels/slide4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6.xml"/></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26.xml"/><Relationship Id="rId4" Type="http://schemas.openxmlformats.org/officeDocument/2006/relationships/image" Target="../media/image39.png"/></Relationships>
</file>

<file path=ppt/slides/_rels/slide5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6.xml"/><Relationship Id="rId4" Type="http://schemas.openxmlformats.org/officeDocument/2006/relationships/image" Target="../media/image42.png"/></Relationships>
</file>

<file path=ppt/slides/_rels/slide5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8.xml"/></Relationships>
</file>

<file path=ppt/slides/_rels/slide56.xml.rels><?xml version="1.0" encoding="UTF-8" standalone="yes"?>
<Relationships xmlns="http://schemas.openxmlformats.org/package/2006/relationships"><Relationship Id="rId3" Type="http://schemas.openxmlformats.org/officeDocument/2006/relationships/hyperlink" Target="https://docs.google.com/document/d/1DH8t9ULTxrIWZMtPCdswOFWFbKQNiWnCRyFTmCMpFf4/edit?usp=sharing" TargetMode="External"/><Relationship Id="rId2" Type="http://schemas.openxmlformats.org/officeDocument/2006/relationships/hyperlink" Target="https://docs.google.com/document/d/1g4590YfRRX6JDQbBe6fC9v1a0mWIVoH3mraGAhIU2Uk/edit?usp=sharing" TargetMode="External"/><Relationship Id="rId1" Type="http://schemas.openxmlformats.org/officeDocument/2006/relationships/slideLayout" Target="../slideLayouts/slideLayout28.xml"/><Relationship Id="rId6" Type="http://schemas.openxmlformats.org/officeDocument/2006/relationships/hyperlink" Target="https://docs.google.com/document/d/1sSvP2mcdqc3n_kUvZsm8PJx4_2rJ4RnAMibUrrXuLOI/edit?usp=sharing" TargetMode="External"/><Relationship Id="rId5" Type="http://schemas.openxmlformats.org/officeDocument/2006/relationships/hyperlink" Target="https://docs.google.com/document/d/1boTWTnv4Olh3lF84jp4FsNIMwF2LoPaf7edl2LiXWFk/edit?usp=sharing" TargetMode="External"/><Relationship Id="rId4" Type="http://schemas.openxmlformats.org/officeDocument/2006/relationships/hyperlink" Target="https://docs.google.com/document/d/1q1mGnAGaLXzQKAANBZexqot7syGfZG2xPqCI--9157Y/edit?usp=sharing" TargetMode="External"/></Relationships>
</file>

<file path=ppt/slides/_rels/slide57.xml.rels><?xml version="1.0" encoding="UTF-8" standalone="yes"?>
<Relationships xmlns="http://schemas.openxmlformats.org/package/2006/relationships"><Relationship Id="rId3" Type="http://schemas.openxmlformats.org/officeDocument/2006/relationships/hyperlink" Target="https://docs.google.com/document/d/1Rmuh97_C72_k1yfyPqLAL2CkjJvKpTxR2l-4MGikX70/edit?usp=sharing" TargetMode="External"/><Relationship Id="rId2" Type="http://schemas.openxmlformats.org/officeDocument/2006/relationships/hyperlink" Target="https://docs.google.com/document/d/1l_KnQ3aJ_cxp4GnnhZsPXBqE-k9-d948CQwBWbVhah4/edit?usp=sharing" TargetMode="External"/><Relationship Id="rId1" Type="http://schemas.openxmlformats.org/officeDocument/2006/relationships/slideLayout" Target="../slideLayouts/slideLayout28.xml"/><Relationship Id="rId5" Type="http://schemas.openxmlformats.org/officeDocument/2006/relationships/hyperlink" Target="https://docs.google.com/document/d/17lntdZQmyOo1v4LMM7yO0PnUp2tt00NjR1lTjD2VLzo/edit?usp=sharing" TargetMode="External"/><Relationship Id="rId4" Type="http://schemas.openxmlformats.org/officeDocument/2006/relationships/hyperlink" Target="https://docs.google.com/document/d/1U1W9EytJkyxXx9pqZsiAKtDCN8FXt1URfmhA7G31Yro/edit?usp=sharing"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26.xml"/></Relationships>
</file>

<file path=ppt/slides/_rels/slide5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26.xml"/><Relationship Id="rId5" Type="http://schemas.openxmlformats.org/officeDocument/2006/relationships/image" Target="../media/image49.png"/><Relationship Id="rId4" Type="http://schemas.openxmlformats.org/officeDocument/2006/relationships/image" Target="../media/image48.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cid:image001.png@01D54942.26BCE340" TargetMode="External"/></Relationships>
</file>

<file path=ppt/slides/_rels/slide6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6.xml"/></Relationships>
</file>

<file path=ppt/slides/_rels/slide61.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5.xml"/></Relationships>
</file>

<file path=ppt/slides/_rels/slide6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4.xml"/><Relationship Id="rId1" Type="http://schemas.openxmlformats.org/officeDocument/2006/relationships/slideLayout" Target="../slideLayouts/slideLayout26.xml"/><Relationship Id="rId4" Type="http://schemas.openxmlformats.org/officeDocument/2006/relationships/image" Target="../media/image53.jpeg"/></Relationships>
</file>

<file path=ppt/slides/_rels/slide6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5.xml"/><Relationship Id="rId1" Type="http://schemas.openxmlformats.org/officeDocument/2006/relationships/slideLayout" Target="../slideLayouts/slideLayout26.xml"/><Relationship Id="rId4" Type="http://schemas.openxmlformats.org/officeDocument/2006/relationships/comments" Target="../comments/comment1.xml"/></Relationships>
</file>

<file path=ppt/slides/_rels/slide6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6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7.xml"/><Relationship Id="rId1" Type="http://schemas.openxmlformats.org/officeDocument/2006/relationships/slideLayout" Target="../slideLayouts/slideLayout26.xml"/><Relationship Id="rId4" Type="http://schemas.openxmlformats.org/officeDocument/2006/relationships/image" Target="../media/image57.sv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hyperlink" Target="http://commons.wikimedia.org/wiki/File:Online_Survey_Icon_or_logo.sv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66"/>
          <p:cNvSpPr txBox="1">
            <a:spLocks noChangeArrowheads="1"/>
          </p:cNvSpPr>
          <p:nvPr/>
        </p:nvSpPr>
        <p:spPr bwMode="auto">
          <a:xfrm>
            <a:off x="2697243" y="4007793"/>
            <a:ext cx="7050730" cy="1477328"/>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State Advisory Board Meeting</a:t>
            </a:r>
          </a:p>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September </a:t>
            </a:r>
            <a:r>
              <a:rPr lang="en-US" sz="3600" b="1" dirty="0">
                <a:solidFill>
                  <a:prstClr val="black"/>
                </a:solidFill>
                <a:latin typeface="Arial" panose="020B0604020202020204" pitchFamily="34" charset="0"/>
                <a:cs typeface="Arial" panose="020B0604020202020204" pitchFamily="34" charset="0"/>
              </a:rPr>
              <a:t>10</a:t>
            </a:r>
            <a:r>
              <a:rPr kumimoji="0" lang="en-US" sz="36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2019</a:t>
            </a: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C2A879-9BE2-FA44-967D-211E21E797C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B9179AC4-732D-4672-80E8-887B59764E6C}"/>
              </a:ext>
            </a:extLst>
          </p:cNvPr>
          <p:cNvPicPr>
            <a:picLocks noChangeAspect="1"/>
          </p:cNvPicPr>
          <p:nvPr/>
        </p:nvPicPr>
        <p:blipFill>
          <a:blip r:embed="rId3"/>
          <a:stretch>
            <a:fillRect/>
          </a:stretch>
        </p:blipFill>
        <p:spPr>
          <a:xfrm>
            <a:off x="5043513" y="1342797"/>
            <a:ext cx="2358190" cy="2358190"/>
          </a:xfrm>
          <a:prstGeom prst="rect">
            <a:avLst/>
          </a:prstGeom>
        </p:spPr>
      </p:pic>
    </p:spTree>
    <p:extLst>
      <p:ext uri="{BB962C8B-B14F-4D97-AF65-F5344CB8AC3E}">
        <p14:creationId xmlns:p14="http://schemas.microsoft.com/office/powerpoint/2010/main" val="31794082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5FE862-A9CE-4FA4-A7FB-2F9A4AD2A44B}"/>
              </a:ext>
            </a:extLst>
          </p:cNvPr>
          <p:cNvSpPr>
            <a:spLocks noGrp="1"/>
          </p:cNvSpPr>
          <p:nvPr>
            <p:ph idx="1"/>
          </p:nvPr>
        </p:nvSpPr>
        <p:spPr>
          <a:xfrm>
            <a:off x="87363" y="783355"/>
            <a:ext cx="6122768" cy="6074645"/>
          </a:xfrm>
        </p:spPr>
        <p:txBody>
          <a:bodyPr>
            <a:normAutofit fontScale="92500" lnSpcReduction="20000"/>
          </a:bodyPr>
          <a:lstStyle/>
          <a:p>
            <a:pPr marL="0" indent="0">
              <a:buNone/>
            </a:pPr>
            <a:r>
              <a:rPr lang="en-US" sz="3500" b="1" dirty="0">
                <a:latin typeface="Arial" panose="020B0604020202020204" pitchFamily="34" charset="0"/>
                <a:cs typeface="Arial" panose="020B0604020202020204" pitchFamily="34" charset="0"/>
              </a:rPr>
              <a:t>Secret Santa “Save-the-Dates”</a:t>
            </a:r>
          </a:p>
          <a:p>
            <a:pPr marL="457200" lvl="1" indent="0">
              <a:buNone/>
            </a:pPr>
            <a:endParaRPr lang="en-US" sz="1800" b="1" dirty="0">
              <a:latin typeface="Arial" panose="020B0604020202020204" pitchFamily="34" charset="0"/>
              <a:cs typeface="Arial" panose="020B0604020202020204" pitchFamily="34" charset="0"/>
            </a:endParaRPr>
          </a:p>
          <a:p>
            <a:pPr marL="457200" lvl="1" indent="0">
              <a:buNone/>
            </a:pPr>
            <a:r>
              <a:rPr lang="en-US" sz="1800" b="1" dirty="0">
                <a:latin typeface="Arial" panose="020B0604020202020204" pitchFamily="34" charset="0"/>
                <a:cs typeface="Arial" panose="020B0604020202020204" pitchFamily="34" charset="0"/>
              </a:rPr>
              <a:t>Thursday 12/5 from 2-7p</a:t>
            </a:r>
            <a:endParaRPr lang="en-US" sz="1800" dirty="0">
              <a:latin typeface="Arial" panose="020B0604020202020204" pitchFamily="34" charset="0"/>
              <a:cs typeface="Arial" panose="020B0604020202020204" pitchFamily="34" charset="0"/>
            </a:endParaRPr>
          </a:p>
          <a:p>
            <a:pPr lvl="2"/>
            <a:r>
              <a:rPr lang="en-US" sz="1800" b="1" dirty="0">
                <a:latin typeface="Arial" panose="020B0604020202020204" pitchFamily="34" charset="0"/>
                <a:cs typeface="Arial" panose="020B0604020202020204" pitchFamily="34" charset="0"/>
              </a:rPr>
              <a:t>Location:</a:t>
            </a:r>
            <a:r>
              <a:rPr lang="en-US" sz="1800" dirty="0">
                <a:latin typeface="Arial" panose="020B0604020202020204" pitchFamily="34" charset="0"/>
                <a:cs typeface="Arial" panose="020B0604020202020204" pitchFamily="34" charset="0"/>
              </a:rPr>
              <a:t> 4725 Ashford-Dunwoody Rd, Atlanta</a:t>
            </a:r>
          </a:p>
          <a:p>
            <a:pPr marL="457200" lvl="1" indent="0">
              <a:buNone/>
            </a:pPr>
            <a:r>
              <a:rPr lang="en-US" sz="1800" b="1" dirty="0">
                <a:latin typeface="Arial" panose="020B0604020202020204" pitchFamily="34" charset="0"/>
                <a:cs typeface="Arial" panose="020B0604020202020204" pitchFamily="34" charset="0"/>
              </a:rPr>
              <a:t>Friday 12/6 from 2-7p</a:t>
            </a:r>
            <a:endParaRPr lang="en-US" sz="1800" dirty="0">
              <a:latin typeface="Arial" panose="020B0604020202020204" pitchFamily="34" charset="0"/>
              <a:cs typeface="Arial" panose="020B0604020202020204" pitchFamily="34" charset="0"/>
            </a:endParaRPr>
          </a:p>
          <a:p>
            <a:pPr lvl="2"/>
            <a:r>
              <a:rPr lang="en-US" sz="1800" b="1" dirty="0">
                <a:latin typeface="Arial" panose="020B0604020202020204" pitchFamily="34" charset="0"/>
                <a:cs typeface="Arial" panose="020B0604020202020204" pitchFamily="34" charset="0"/>
              </a:rPr>
              <a:t>Location:</a:t>
            </a:r>
            <a:r>
              <a:rPr lang="en-US" sz="1800" dirty="0">
                <a:latin typeface="Arial" panose="020B0604020202020204" pitchFamily="34" charset="0"/>
                <a:cs typeface="Arial" panose="020B0604020202020204" pitchFamily="34" charset="0"/>
              </a:rPr>
              <a:t> 970 Mansell Rd, Roswell</a:t>
            </a:r>
          </a:p>
          <a:p>
            <a:pPr marL="457200" lvl="1" indent="0">
              <a:buNone/>
            </a:pPr>
            <a:r>
              <a:rPr lang="en-US" sz="1800" b="1" dirty="0">
                <a:latin typeface="Arial" panose="020B0604020202020204" pitchFamily="34" charset="0"/>
                <a:cs typeface="Arial" panose="020B0604020202020204" pitchFamily="34" charset="0"/>
              </a:rPr>
              <a:t>Saturday 12/7 from 8a-1p</a:t>
            </a:r>
            <a:endParaRPr lang="en-US" sz="1800" dirty="0">
              <a:latin typeface="Arial" panose="020B0604020202020204" pitchFamily="34" charset="0"/>
              <a:cs typeface="Arial" panose="020B0604020202020204" pitchFamily="34" charset="0"/>
            </a:endParaRPr>
          </a:p>
          <a:p>
            <a:pPr lvl="2"/>
            <a:r>
              <a:rPr lang="en-US" sz="1800" b="1" dirty="0">
                <a:latin typeface="Arial" panose="020B0604020202020204" pitchFamily="34" charset="0"/>
                <a:cs typeface="Arial" panose="020B0604020202020204" pitchFamily="34" charset="0"/>
              </a:rPr>
              <a:t>Location #1 (Clark): </a:t>
            </a:r>
            <a:r>
              <a:rPr lang="en-US" sz="1800" dirty="0">
                <a:latin typeface="Arial" panose="020B0604020202020204" pitchFamily="34" charset="0"/>
                <a:cs typeface="Arial" panose="020B0604020202020204" pitchFamily="34" charset="0"/>
              </a:rPr>
              <a:t>12182 Hwy 92, Woodstock</a:t>
            </a:r>
          </a:p>
          <a:p>
            <a:pPr lvl="2"/>
            <a:r>
              <a:rPr lang="en-US" sz="1800" b="1" dirty="0">
                <a:latin typeface="Arial" panose="020B0604020202020204" pitchFamily="34" charset="0"/>
                <a:cs typeface="Arial" panose="020B0604020202020204" pitchFamily="34" charset="0"/>
              </a:rPr>
              <a:t>Location #2 (satellite store): </a:t>
            </a:r>
            <a:r>
              <a:rPr lang="en-US" sz="1800" dirty="0">
                <a:latin typeface="Arial" panose="020B0604020202020204" pitchFamily="34" charset="0"/>
                <a:cs typeface="Arial" panose="020B0604020202020204" pitchFamily="34" charset="0"/>
              </a:rPr>
              <a:t>135 Willow Lane, McDonough</a:t>
            </a:r>
          </a:p>
          <a:p>
            <a:pPr marL="457200" lvl="1" indent="0">
              <a:buNone/>
            </a:pPr>
            <a:r>
              <a:rPr lang="en-US" sz="1800" b="1" dirty="0">
                <a:latin typeface="Arial" panose="020B0604020202020204" pitchFamily="34" charset="0"/>
                <a:cs typeface="Arial" panose="020B0604020202020204" pitchFamily="34" charset="0"/>
              </a:rPr>
              <a:t>Friday 12/13 from 2-7p</a:t>
            </a:r>
            <a:endParaRPr lang="en-US" sz="1800" dirty="0">
              <a:latin typeface="Arial" panose="020B0604020202020204" pitchFamily="34" charset="0"/>
              <a:cs typeface="Arial" panose="020B0604020202020204" pitchFamily="34" charset="0"/>
            </a:endParaRPr>
          </a:p>
          <a:p>
            <a:pPr lvl="2"/>
            <a:r>
              <a:rPr lang="en-US" sz="1800" b="1" dirty="0">
                <a:latin typeface="Arial" panose="020B0604020202020204" pitchFamily="34" charset="0"/>
                <a:cs typeface="Arial" panose="020B0604020202020204" pitchFamily="34" charset="0"/>
              </a:rPr>
              <a:t>Location #1 (Clark):</a:t>
            </a:r>
            <a:r>
              <a:rPr lang="en-US" sz="1800" dirty="0">
                <a:latin typeface="Arial" panose="020B0604020202020204" pitchFamily="34" charset="0"/>
                <a:cs typeface="Arial" panose="020B0604020202020204" pitchFamily="34" charset="0"/>
              </a:rPr>
              <a:t> 5200 Windward Pkwy, Alpharetta</a:t>
            </a:r>
          </a:p>
          <a:p>
            <a:pPr lvl="2"/>
            <a:r>
              <a:rPr lang="en-US" sz="1800" b="1" dirty="0">
                <a:latin typeface="Arial" panose="020B0604020202020204" pitchFamily="34" charset="0"/>
                <a:cs typeface="Arial" panose="020B0604020202020204" pitchFamily="34" charset="0"/>
              </a:rPr>
              <a:t>Location #2 (satellite store):</a:t>
            </a:r>
            <a:r>
              <a:rPr lang="en-US" sz="1800" dirty="0">
                <a:latin typeface="Arial" panose="020B0604020202020204" pitchFamily="34" charset="0"/>
                <a:cs typeface="Arial" panose="020B0604020202020204" pitchFamily="34" charset="0"/>
              </a:rPr>
              <a:t> 3250 Sardis Church Rd, Buford</a:t>
            </a:r>
          </a:p>
          <a:p>
            <a:pPr marL="457200" lvl="1" indent="0">
              <a:buNone/>
            </a:pPr>
            <a:r>
              <a:rPr lang="en-US" sz="1800" b="1" dirty="0">
                <a:latin typeface="Arial" panose="020B0604020202020204" pitchFamily="34" charset="0"/>
                <a:cs typeface="Arial" panose="020B0604020202020204" pitchFamily="34" charset="0"/>
              </a:rPr>
              <a:t>Saturday 12/14 from 8a-1p</a:t>
            </a:r>
            <a:endParaRPr lang="en-US" sz="1800" dirty="0">
              <a:latin typeface="Arial" panose="020B0604020202020204" pitchFamily="34" charset="0"/>
              <a:cs typeface="Arial" panose="020B0604020202020204" pitchFamily="34" charset="0"/>
            </a:endParaRPr>
          </a:p>
          <a:p>
            <a:pPr lvl="2"/>
            <a:r>
              <a:rPr lang="en-US" sz="1800" b="1" dirty="0">
                <a:latin typeface="Arial" panose="020B0604020202020204" pitchFamily="34" charset="0"/>
                <a:cs typeface="Arial" panose="020B0604020202020204" pitchFamily="34" charset="0"/>
              </a:rPr>
              <a:t>Location #1 (Clark):</a:t>
            </a:r>
            <a:r>
              <a:rPr lang="en-US" sz="1800" dirty="0">
                <a:latin typeface="Arial" panose="020B0604020202020204" pitchFamily="34" charset="0"/>
                <a:cs typeface="Arial" panose="020B0604020202020204" pitchFamily="34" charset="0"/>
              </a:rPr>
              <a:t> 2635 Pleasant Hill Rd, Duluth</a:t>
            </a:r>
          </a:p>
          <a:p>
            <a:pPr lvl="2"/>
            <a:r>
              <a:rPr lang="en-US" sz="1800" b="1" dirty="0">
                <a:latin typeface="Arial" panose="020B0604020202020204" pitchFamily="34" charset="0"/>
                <a:cs typeface="Arial" panose="020B0604020202020204" pitchFamily="34" charset="0"/>
              </a:rPr>
              <a:t>Location #2 (satellite store):</a:t>
            </a:r>
            <a:r>
              <a:rPr lang="en-US" sz="1800" dirty="0">
                <a:latin typeface="Arial" panose="020B0604020202020204" pitchFamily="34" charset="0"/>
                <a:cs typeface="Arial" panose="020B0604020202020204" pitchFamily="34" charset="0"/>
              </a:rPr>
              <a:t> 1500 Market Place Blvd, Cumming</a:t>
            </a:r>
          </a:p>
          <a:p>
            <a:pPr marL="457200" lvl="1" indent="0">
              <a:buNone/>
            </a:pPr>
            <a:r>
              <a:rPr lang="en-US" sz="1800" b="1" dirty="0">
                <a:latin typeface="Arial" panose="020B0604020202020204" pitchFamily="34" charset="0"/>
                <a:cs typeface="Arial" panose="020B0604020202020204" pitchFamily="34" charset="0"/>
              </a:rPr>
              <a:t>Sunday 12/15 from 9a-3p</a:t>
            </a:r>
            <a:endParaRPr lang="en-US" sz="1800" dirty="0">
              <a:latin typeface="Arial" panose="020B0604020202020204" pitchFamily="34" charset="0"/>
              <a:cs typeface="Arial" panose="020B0604020202020204" pitchFamily="34" charset="0"/>
            </a:endParaRPr>
          </a:p>
          <a:p>
            <a:pPr lvl="2"/>
            <a:r>
              <a:rPr lang="en-US" sz="1800" b="1" dirty="0">
                <a:latin typeface="Arial" panose="020B0604020202020204" pitchFamily="34" charset="0"/>
                <a:cs typeface="Arial" panose="020B0604020202020204" pitchFamily="34" charset="0"/>
              </a:rPr>
              <a:t>Location #1 (Clark):</a:t>
            </a:r>
            <a:r>
              <a:rPr lang="en-US" sz="1800" dirty="0">
                <a:latin typeface="Arial" panose="020B0604020202020204" pitchFamily="34" charset="0"/>
                <a:cs typeface="Arial" panose="020B0604020202020204" pitchFamily="34" charset="0"/>
              </a:rPr>
              <a:t> 210 Cobb Pkwy S, Marietta</a:t>
            </a:r>
          </a:p>
          <a:p>
            <a:pPr lvl="2"/>
            <a:r>
              <a:rPr lang="en-US" sz="1800" b="1" dirty="0">
                <a:latin typeface="Arial" panose="020B0604020202020204" pitchFamily="34" charset="0"/>
                <a:cs typeface="Arial" panose="020B0604020202020204" pitchFamily="34" charset="0"/>
              </a:rPr>
              <a:t>Location #2 (satellite store):</a:t>
            </a:r>
            <a:r>
              <a:rPr lang="en-US" sz="1800" dirty="0">
                <a:latin typeface="Arial" panose="020B0604020202020204" pitchFamily="34" charset="0"/>
                <a:cs typeface="Arial" panose="020B0604020202020204" pitchFamily="34" charset="0"/>
              </a:rPr>
              <a:t> 4004 Lawrenceville Hwy, Lilburn</a:t>
            </a:r>
          </a:p>
        </p:txBody>
      </p:sp>
      <p:pic>
        <p:nvPicPr>
          <p:cNvPr id="2" name="Picture 1">
            <a:extLst>
              <a:ext uri="{FF2B5EF4-FFF2-40B4-BE49-F238E27FC236}">
                <a16:creationId xmlns:a16="http://schemas.microsoft.com/office/drawing/2014/main" id="{A99205E9-6EF1-45D4-90A9-9F5338CBD4A9}"/>
              </a:ext>
            </a:extLst>
          </p:cNvPr>
          <p:cNvPicPr>
            <a:picLocks noChangeAspect="1"/>
          </p:cNvPicPr>
          <p:nvPr/>
        </p:nvPicPr>
        <p:blipFill rotWithShape="1">
          <a:blip r:embed="rId2"/>
          <a:srcRect t="1" b="50000"/>
          <a:stretch/>
        </p:blipFill>
        <p:spPr>
          <a:xfrm>
            <a:off x="6210131" y="2027903"/>
            <a:ext cx="5609767" cy="2802194"/>
          </a:xfrm>
          <a:prstGeom prst="rect">
            <a:avLst/>
          </a:prstGeom>
        </p:spPr>
      </p:pic>
    </p:spTree>
    <p:extLst>
      <p:ext uri="{BB962C8B-B14F-4D97-AF65-F5344CB8AC3E}">
        <p14:creationId xmlns:p14="http://schemas.microsoft.com/office/powerpoint/2010/main" val="8994104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5FE862-A9CE-4FA4-A7FB-2F9A4AD2A44B}"/>
              </a:ext>
            </a:extLst>
          </p:cNvPr>
          <p:cNvSpPr>
            <a:spLocks noGrp="1"/>
          </p:cNvSpPr>
          <p:nvPr>
            <p:ph idx="1"/>
          </p:nvPr>
        </p:nvSpPr>
        <p:spPr>
          <a:xfrm>
            <a:off x="2842211" y="747816"/>
            <a:ext cx="6377503" cy="538937"/>
          </a:xfrm>
        </p:spPr>
        <p:txBody>
          <a:bodyPr>
            <a:normAutofit/>
          </a:bodyPr>
          <a:lstStyle/>
          <a:p>
            <a:pPr marL="0" indent="0" algn="ctr">
              <a:buNone/>
            </a:pPr>
            <a:r>
              <a:rPr lang="en-US" sz="3200" b="1" dirty="0">
                <a:latin typeface="Arial" panose="020B0604020202020204" pitchFamily="34" charset="0"/>
                <a:cs typeface="Arial" panose="020B0604020202020204" pitchFamily="34" charset="0"/>
              </a:rPr>
              <a:t>Hall County Lending Library</a:t>
            </a:r>
          </a:p>
        </p:txBody>
      </p:sp>
      <p:pic>
        <p:nvPicPr>
          <p:cNvPr id="2" name="Picture 1">
            <a:extLst>
              <a:ext uri="{FF2B5EF4-FFF2-40B4-BE49-F238E27FC236}">
                <a16:creationId xmlns:a16="http://schemas.microsoft.com/office/drawing/2014/main" id="{E57C5A06-3B05-416F-B3A8-319AD268D645}"/>
              </a:ext>
            </a:extLst>
          </p:cNvPr>
          <p:cNvPicPr>
            <a:picLocks noChangeAspect="1"/>
          </p:cNvPicPr>
          <p:nvPr/>
        </p:nvPicPr>
        <p:blipFill>
          <a:blip r:embed="rId2"/>
          <a:stretch>
            <a:fillRect/>
          </a:stretch>
        </p:blipFill>
        <p:spPr>
          <a:xfrm>
            <a:off x="91255" y="1540419"/>
            <a:ext cx="3664051" cy="4977580"/>
          </a:xfrm>
          <a:prstGeom prst="rect">
            <a:avLst/>
          </a:prstGeom>
        </p:spPr>
      </p:pic>
      <p:pic>
        <p:nvPicPr>
          <p:cNvPr id="4" name="Picture 3">
            <a:extLst>
              <a:ext uri="{FF2B5EF4-FFF2-40B4-BE49-F238E27FC236}">
                <a16:creationId xmlns:a16="http://schemas.microsoft.com/office/drawing/2014/main" id="{CE751DB1-D0F8-4371-B238-D5D193335F1C}"/>
              </a:ext>
            </a:extLst>
          </p:cNvPr>
          <p:cNvPicPr>
            <a:picLocks noChangeAspect="1"/>
          </p:cNvPicPr>
          <p:nvPr/>
        </p:nvPicPr>
        <p:blipFill>
          <a:blip r:embed="rId3"/>
          <a:stretch>
            <a:fillRect/>
          </a:stretch>
        </p:blipFill>
        <p:spPr>
          <a:xfrm>
            <a:off x="3841637" y="1711257"/>
            <a:ext cx="4378650" cy="4635903"/>
          </a:xfrm>
          <a:prstGeom prst="rect">
            <a:avLst/>
          </a:prstGeom>
        </p:spPr>
      </p:pic>
      <p:pic>
        <p:nvPicPr>
          <p:cNvPr id="5" name="Picture 4">
            <a:extLst>
              <a:ext uri="{FF2B5EF4-FFF2-40B4-BE49-F238E27FC236}">
                <a16:creationId xmlns:a16="http://schemas.microsoft.com/office/drawing/2014/main" id="{0DFD4C9E-01D3-4DFD-A32B-FEACD67B4C97}"/>
              </a:ext>
            </a:extLst>
          </p:cNvPr>
          <p:cNvPicPr>
            <a:picLocks noChangeAspect="1"/>
          </p:cNvPicPr>
          <p:nvPr/>
        </p:nvPicPr>
        <p:blipFill>
          <a:blip r:embed="rId4"/>
          <a:stretch>
            <a:fillRect/>
          </a:stretch>
        </p:blipFill>
        <p:spPr>
          <a:xfrm>
            <a:off x="8308560" y="1540419"/>
            <a:ext cx="3664052" cy="4977580"/>
          </a:xfrm>
          <a:prstGeom prst="rect">
            <a:avLst/>
          </a:prstGeom>
        </p:spPr>
      </p:pic>
    </p:spTree>
    <p:extLst>
      <p:ext uri="{BB962C8B-B14F-4D97-AF65-F5344CB8AC3E}">
        <p14:creationId xmlns:p14="http://schemas.microsoft.com/office/powerpoint/2010/main" val="683507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5FE862-A9CE-4FA4-A7FB-2F9A4AD2A44B}"/>
              </a:ext>
            </a:extLst>
          </p:cNvPr>
          <p:cNvSpPr>
            <a:spLocks noGrp="1"/>
          </p:cNvSpPr>
          <p:nvPr>
            <p:ph idx="1"/>
          </p:nvPr>
        </p:nvSpPr>
        <p:spPr>
          <a:xfrm>
            <a:off x="5996494" y="2258151"/>
            <a:ext cx="5241784" cy="2341698"/>
          </a:xfrm>
        </p:spPr>
        <p:txBody>
          <a:bodyPr>
            <a:normAutofit/>
          </a:bodyPr>
          <a:lstStyle/>
          <a:p>
            <a:pPr marL="0" indent="0">
              <a:buNone/>
            </a:pPr>
            <a:r>
              <a:rPr lang="en-US" sz="3200" b="1" dirty="0">
                <a:latin typeface="Arial" panose="020B0604020202020204" pitchFamily="34" charset="0"/>
                <a:cs typeface="Arial" panose="020B0604020202020204" pitchFamily="34" charset="0"/>
              </a:rPr>
              <a:t>Kinship Month</a:t>
            </a:r>
          </a:p>
          <a:p>
            <a:r>
              <a:rPr lang="en-US" dirty="0">
                <a:latin typeface="Arial" panose="020B0604020202020204" pitchFamily="34" charset="0"/>
                <a:cs typeface="Arial" panose="020B0604020202020204" pitchFamily="34" charset="0"/>
              </a:rPr>
              <a:t>Visit our homepage: </a:t>
            </a:r>
            <a:r>
              <a:rPr lang="en-US" dirty="0">
                <a:latin typeface="Arial" panose="020B0604020202020204" pitchFamily="34" charset="0"/>
                <a:cs typeface="Arial" panose="020B0604020202020204" pitchFamily="34" charset="0"/>
                <a:hlinkClick r:id="rId2"/>
              </a:rPr>
              <a:t>www.dfcs.ga.gov</a:t>
            </a:r>
            <a:r>
              <a:rPr lang="en-US" dirty="0">
                <a:latin typeface="Arial" panose="020B0604020202020204" pitchFamily="34" charset="0"/>
                <a:cs typeface="Arial" panose="020B0604020202020204" pitchFamily="34" charset="0"/>
              </a:rPr>
              <a:t> and click the tile titled “Kinship Summit </a:t>
            </a:r>
            <a:r>
              <a:rPr lang="en-US">
                <a:latin typeface="Arial" panose="020B0604020202020204" pitchFamily="34" charset="0"/>
                <a:cs typeface="Arial" panose="020B0604020202020204" pitchFamily="34" charset="0"/>
              </a:rPr>
              <a:t>2019”</a:t>
            </a:r>
            <a:endParaRPr lang="en-US" dirty="0">
              <a:latin typeface="Arial" panose="020B0604020202020204" pitchFamily="34" charset="0"/>
              <a:cs typeface="Arial" panose="020B0604020202020204" pitchFamily="34" charset="0"/>
            </a:endParaRPr>
          </a:p>
        </p:txBody>
      </p:sp>
      <p:pic>
        <p:nvPicPr>
          <p:cNvPr id="4" name="Picture 3" descr="A screenshot of text&#10;&#10;Description automatically generated">
            <a:extLst>
              <a:ext uri="{FF2B5EF4-FFF2-40B4-BE49-F238E27FC236}">
                <a16:creationId xmlns:a16="http://schemas.microsoft.com/office/drawing/2014/main" id="{7F9F35DB-3760-4277-AB91-D27764A8DB0D}"/>
              </a:ext>
            </a:extLst>
          </p:cNvPr>
          <p:cNvPicPr>
            <a:picLocks noChangeAspect="1"/>
          </p:cNvPicPr>
          <p:nvPr/>
        </p:nvPicPr>
        <p:blipFill>
          <a:blip r:embed="rId3"/>
          <a:stretch>
            <a:fillRect/>
          </a:stretch>
        </p:blipFill>
        <p:spPr>
          <a:xfrm>
            <a:off x="214604" y="613592"/>
            <a:ext cx="4627983" cy="6170644"/>
          </a:xfrm>
          <a:prstGeom prst="rect">
            <a:avLst/>
          </a:prstGeom>
        </p:spPr>
      </p:pic>
    </p:spTree>
    <p:extLst>
      <p:ext uri="{BB962C8B-B14F-4D97-AF65-F5344CB8AC3E}">
        <p14:creationId xmlns:p14="http://schemas.microsoft.com/office/powerpoint/2010/main" val="17940660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8771B-5CF6-4A88-A8D1-795771F0731E}"/>
              </a:ext>
            </a:extLst>
          </p:cNvPr>
          <p:cNvSpPr>
            <a:spLocks noGrp="1"/>
          </p:cNvSpPr>
          <p:nvPr>
            <p:ph type="title"/>
          </p:nvPr>
        </p:nvSpPr>
        <p:spPr>
          <a:xfrm>
            <a:off x="838200" y="2766218"/>
            <a:ext cx="10515600" cy="2871611"/>
          </a:xfrm>
        </p:spPr>
        <p:txBody>
          <a:bodyPr>
            <a:normAutofit/>
          </a:bodyPr>
          <a:lstStyle/>
          <a:p>
            <a:pPr algn="ctr"/>
            <a:r>
              <a:rPr lang="en-US" sz="3600" b="1" dirty="0">
                <a:solidFill>
                  <a:srgbClr val="232B38"/>
                </a:solidFill>
                <a:latin typeface="Arial" panose="020B0604020202020204" pitchFamily="34" charset="0"/>
                <a:cs typeface="Arial" panose="020B0604020202020204" pitchFamily="34" charset="0"/>
              </a:rPr>
              <a:t>Questions?</a:t>
            </a:r>
            <a:br>
              <a:rPr lang="en-US" sz="3600" b="1" dirty="0">
                <a:solidFill>
                  <a:srgbClr val="232B38"/>
                </a:solidFill>
                <a:latin typeface="Arial" panose="020B0604020202020204" pitchFamily="34" charset="0"/>
                <a:cs typeface="Arial" panose="020B0604020202020204" pitchFamily="34" charset="0"/>
              </a:rPr>
            </a:br>
            <a:br>
              <a:rPr lang="en-US" sz="3600" b="1" dirty="0">
                <a:solidFill>
                  <a:srgbClr val="232B38"/>
                </a:solidFill>
                <a:latin typeface="Arial" panose="020B0604020202020204" pitchFamily="34" charset="0"/>
                <a:cs typeface="Arial" panose="020B0604020202020204" pitchFamily="34" charset="0"/>
              </a:rPr>
            </a:br>
            <a:r>
              <a:rPr lang="en-US" sz="2800" b="1" dirty="0">
                <a:solidFill>
                  <a:srgbClr val="232B38"/>
                </a:solidFill>
                <a:latin typeface="Arial" panose="020B0604020202020204" pitchFamily="34" charset="0"/>
                <a:cs typeface="Arial" panose="020B0604020202020204" pitchFamily="34" charset="0"/>
              </a:rPr>
              <a:t>Contact me:</a:t>
            </a:r>
            <a:br>
              <a:rPr lang="en-US" sz="2800" b="1" dirty="0">
                <a:solidFill>
                  <a:srgbClr val="232B38"/>
                </a:solidFill>
                <a:latin typeface="Arial" panose="020B0604020202020204" pitchFamily="34" charset="0"/>
                <a:cs typeface="Arial" panose="020B0604020202020204" pitchFamily="34" charset="0"/>
              </a:rPr>
            </a:br>
            <a:r>
              <a:rPr lang="en-US" sz="2800" dirty="0">
                <a:solidFill>
                  <a:srgbClr val="232B38"/>
                </a:solidFill>
                <a:latin typeface="Arial" panose="020B0604020202020204" pitchFamily="34" charset="0"/>
                <a:cs typeface="Arial" panose="020B0604020202020204" pitchFamily="34" charset="0"/>
              </a:rPr>
              <a:t>Tom Rawlings, Division Director</a:t>
            </a:r>
            <a:br>
              <a:rPr lang="en-US" sz="2800" dirty="0">
                <a:solidFill>
                  <a:srgbClr val="232B38"/>
                </a:solidFill>
                <a:latin typeface="Arial" panose="020B0604020202020204" pitchFamily="34" charset="0"/>
                <a:cs typeface="Arial" panose="020B0604020202020204" pitchFamily="34" charset="0"/>
              </a:rPr>
            </a:br>
            <a:r>
              <a:rPr lang="en-US" sz="2800" dirty="0">
                <a:solidFill>
                  <a:srgbClr val="232B38"/>
                </a:solidFill>
                <a:latin typeface="Arial" panose="020B0604020202020204" pitchFamily="34" charset="0"/>
                <a:cs typeface="Arial" panose="020B0604020202020204" pitchFamily="34" charset="0"/>
                <a:hlinkClick r:id="rId2"/>
              </a:rPr>
              <a:t>Tom.Rawlings@dhs.ga.gov</a:t>
            </a:r>
            <a:r>
              <a:rPr lang="en-US" sz="2800" dirty="0">
                <a:solidFill>
                  <a:srgbClr val="232B38"/>
                </a:solidFill>
                <a:latin typeface="Arial" panose="020B0604020202020204" pitchFamily="34" charset="0"/>
                <a:cs typeface="Arial" panose="020B0604020202020204" pitchFamily="34" charset="0"/>
              </a:rPr>
              <a:t> </a:t>
            </a:r>
            <a:endParaRPr lang="en-US" sz="3600" dirty="0">
              <a:solidFill>
                <a:srgbClr val="232B38"/>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844638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44978" y="3259911"/>
            <a:ext cx="9979378" cy="1077218"/>
          </a:xfrm>
          <a:prstGeom prst="rect">
            <a:avLst/>
          </a:prstGeom>
          <a:noFill/>
        </p:spPr>
        <p:txBody>
          <a:bodyPr wrap="square" rtlCol="0">
            <a:spAutoFit/>
          </a:bodyPr>
          <a:lstStyle/>
          <a:p>
            <a:pPr algn="ctr"/>
            <a:r>
              <a:rPr lang="en-US" sz="3600" dirty="0">
                <a:latin typeface="Arial" panose="020B0604020202020204" pitchFamily="34" charset="0"/>
                <a:cs typeface="Arial" panose="020B0604020202020204" pitchFamily="34" charset="0"/>
              </a:rPr>
              <a:t>Budget Presentation</a:t>
            </a:r>
          </a:p>
          <a:p>
            <a:pPr algn="ctr"/>
            <a:r>
              <a:rPr lang="en-US" sz="2800" i="1" dirty="0">
                <a:latin typeface="Arial" panose="020B0604020202020204" pitchFamily="34" charset="0"/>
                <a:cs typeface="Arial" panose="020B0604020202020204" pitchFamily="34" charset="0"/>
              </a:rPr>
              <a:t>Cliff O’Connor, Chief Financial Officer</a:t>
            </a:r>
          </a:p>
        </p:txBody>
      </p:sp>
    </p:spTree>
    <p:extLst>
      <p:ext uri="{BB962C8B-B14F-4D97-AF65-F5344CB8AC3E}">
        <p14:creationId xmlns:p14="http://schemas.microsoft.com/office/powerpoint/2010/main" val="16422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a:t>Office of Budget Administration</a:t>
            </a:r>
          </a:p>
        </p:txBody>
      </p:sp>
      <p:sp>
        <p:nvSpPr>
          <p:cNvPr id="5" name="Text Placeholder 4"/>
          <p:cNvSpPr>
            <a:spLocks noGrp="1"/>
          </p:cNvSpPr>
          <p:nvPr>
            <p:ph type="body" sz="quarter" idx="11"/>
          </p:nvPr>
        </p:nvSpPr>
        <p:spPr>
          <a:xfrm>
            <a:off x="10379080" y="6510367"/>
            <a:ext cx="936625" cy="260350"/>
          </a:xfrm>
        </p:spPr>
        <p:txBody>
          <a:bodyPr>
            <a:normAutofit fontScale="92500" lnSpcReduction="10000"/>
          </a:bodyPr>
          <a:lstStyle/>
          <a:p>
            <a:r>
              <a:rPr lang="en-US" dirty="0"/>
              <a:t>9/10/19</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4233" b="24006"/>
          <a:stretch/>
        </p:blipFill>
        <p:spPr>
          <a:xfrm>
            <a:off x="-79022" y="1708570"/>
            <a:ext cx="12271022" cy="5149430"/>
          </a:xfrm>
          <a:prstGeom prst="rect">
            <a:avLst/>
          </a:prstGeom>
        </p:spPr>
      </p:pic>
      <p:sp>
        <p:nvSpPr>
          <p:cNvPr id="2" name="Title 1"/>
          <p:cNvSpPr>
            <a:spLocks noGrp="1"/>
          </p:cNvSpPr>
          <p:nvPr>
            <p:ph type="title"/>
          </p:nvPr>
        </p:nvSpPr>
        <p:spPr>
          <a:xfrm>
            <a:off x="74853" y="167009"/>
            <a:ext cx="12192000" cy="877192"/>
          </a:xfrm>
        </p:spPr>
        <p:txBody>
          <a:bodyPr>
            <a:noAutofit/>
          </a:bodyPr>
          <a:lstStyle/>
          <a:p>
            <a:r>
              <a:rPr lang="en-US" sz="2800" b="0" dirty="0">
                <a:effectLst>
                  <a:outerShdw blurRad="50800" dist="76200" dir="2700000" algn="tl" rotWithShape="0">
                    <a:prstClr val="black">
                      <a:alpha val="40000"/>
                    </a:prstClr>
                  </a:outerShdw>
                </a:effectLst>
              </a:rPr>
              <a:t>Division</a:t>
            </a:r>
            <a:r>
              <a:rPr lang="en-US" sz="3200" b="0" dirty="0">
                <a:effectLst>
                  <a:outerShdw blurRad="50800" dist="76200" dir="2700000" algn="tl" rotWithShape="0">
                    <a:prstClr val="black">
                      <a:alpha val="40000"/>
                    </a:prstClr>
                  </a:outerShdw>
                </a:effectLst>
              </a:rPr>
              <a:t> of Family and Children Services (DFCS)</a:t>
            </a:r>
            <a:br>
              <a:rPr lang="en-US" sz="3200" b="0" dirty="0">
                <a:effectLst>
                  <a:outerShdw blurRad="50800" dist="76200" dir="2700000" algn="tl" rotWithShape="0">
                    <a:prstClr val="black">
                      <a:alpha val="40000"/>
                    </a:prstClr>
                  </a:outerShdw>
                </a:effectLst>
              </a:rPr>
            </a:br>
            <a:r>
              <a:rPr lang="en-US" sz="2800" b="0" dirty="0">
                <a:effectLst>
                  <a:outerShdw blurRad="50800" dist="76200" dir="2700000" algn="tl" rotWithShape="0">
                    <a:prstClr val="black">
                      <a:alpha val="40000"/>
                    </a:prstClr>
                  </a:outerShdw>
                </a:effectLst>
              </a:rPr>
              <a:t>Budget Request Summary by Cliff O’Connor</a:t>
            </a:r>
          </a:p>
        </p:txBody>
      </p:sp>
    </p:spTree>
    <p:extLst>
      <p:ext uri="{BB962C8B-B14F-4D97-AF65-F5344CB8AC3E}">
        <p14:creationId xmlns:p14="http://schemas.microsoft.com/office/powerpoint/2010/main" val="19373205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45" y="256185"/>
            <a:ext cx="12101015" cy="1033368"/>
          </a:xfrm>
        </p:spPr>
        <p:txBody>
          <a:bodyPr>
            <a:noAutofit/>
          </a:bodyPr>
          <a:lstStyle/>
          <a:p>
            <a:r>
              <a:rPr lang="en-US" sz="2800" dirty="0"/>
              <a:t>DFCS Budget Requests for Amended Fiscal Year 2020</a:t>
            </a:r>
          </a:p>
        </p:txBody>
      </p:sp>
      <p:sp>
        <p:nvSpPr>
          <p:cNvPr id="4" name="Text Placeholder 3"/>
          <p:cNvSpPr>
            <a:spLocks noGrp="1"/>
          </p:cNvSpPr>
          <p:nvPr>
            <p:ph type="body" sz="quarter" idx="10"/>
          </p:nvPr>
        </p:nvSpPr>
        <p:spPr>
          <a:xfrm>
            <a:off x="4440238" y="6564889"/>
            <a:ext cx="5845175" cy="260350"/>
          </a:xfrm>
        </p:spPr>
        <p:txBody>
          <a:bodyPr/>
          <a:lstStyle/>
          <a:p>
            <a:r>
              <a:rPr lang="en-US" dirty="0"/>
              <a:t>Office of Budget Administration</a:t>
            </a:r>
          </a:p>
        </p:txBody>
      </p:sp>
      <p:sp>
        <p:nvSpPr>
          <p:cNvPr id="5" name="Rectangle 3"/>
          <p:cNvSpPr txBox="1">
            <a:spLocks noGrp="1" noChangeArrowheads="1"/>
          </p:cNvSpPr>
          <p:nvPr>
            <p:ph sz="half" idx="1"/>
          </p:nvPr>
        </p:nvSpPr>
        <p:spPr bwMode="auto">
          <a:xfrm>
            <a:off x="0" y="1289553"/>
            <a:ext cx="12160155" cy="491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cs typeface="ＭＳ Ｐゴシック"/>
              </a:defRPr>
            </a:lvl4pPr>
            <a:lvl5pPr marL="2057400" indent="-228600" algn="l" rtl="0" eaLnBrk="0" fontAlgn="base" hangingPunct="0">
              <a:spcBef>
                <a:spcPct val="20000"/>
              </a:spcBef>
              <a:spcAft>
                <a:spcPct val="0"/>
              </a:spcAft>
              <a:buChar char="»"/>
              <a:defRPr sz="3200">
                <a:solidFill>
                  <a:schemeClr val="tx1"/>
                </a:solidFill>
                <a:latin typeface="+mn-lt"/>
                <a:ea typeface="ＭＳ Ｐゴシック" charset="0"/>
                <a:cs typeface="ＭＳ Ｐゴシック"/>
              </a:defRPr>
            </a:lvl5pPr>
            <a:lvl6pPr marL="2514600" indent="-228600" algn="l" rtl="0" fontAlgn="base">
              <a:spcBef>
                <a:spcPct val="20000"/>
              </a:spcBef>
              <a:spcAft>
                <a:spcPct val="0"/>
              </a:spcAft>
              <a:buChar char="»"/>
              <a:defRPr sz="3200">
                <a:solidFill>
                  <a:schemeClr val="tx1"/>
                </a:solidFill>
                <a:latin typeface="+mn-lt"/>
              </a:defRPr>
            </a:lvl6pPr>
            <a:lvl7pPr marL="2971800" indent="-228600" algn="l" rtl="0" fontAlgn="base">
              <a:spcBef>
                <a:spcPct val="20000"/>
              </a:spcBef>
              <a:spcAft>
                <a:spcPct val="0"/>
              </a:spcAft>
              <a:buChar char="»"/>
              <a:defRPr sz="3200">
                <a:solidFill>
                  <a:schemeClr val="tx1"/>
                </a:solidFill>
                <a:latin typeface="+mn-lt"/>
              </a:defRPr>
            </a:lvl7pPr>
            <a:lvl8pPr marL="3429000" indent="-228600" algn="l" rtl="0" fontAlgn="base">
              <a:spcBef>
                <a:spcPct val="20000"/>
              </a:spcBef>
              <a:spcAft>
                <a:spcPct val="0"/>
              </a:spcAft>
              <a:buChar char="»"/>
              <a:defRPr sz="3200">
                <a:solidFill>
                  <a:schemeClr val="tx1"/>
                </a:solidFill>
                <a:latin typeface="+mn-lt"/>
              </a:defRPr>
            </a:lvl8pPr>
            <a:lvl9pPr marL="3886200" indent="-228600" algn="l" rtl="0" fontAlgn="base">
              <a:spcBef>
                <a:spcPct val="20000"/>
              </a:spcBef>
              <a:spcAft>
                <a:spcPct val="0"/>
              </a:spcAft>
              <a:buChar char="»"/>
              <a:defRPr sz="3200">
                <a:solidFill>
                  <a:schemeClr val="tx1"/>
                </a:solidFill>
                <a:latin typeface="+mn-lt"/>
              </a:defRPr>
            </a:lvl9pPr>
          </a:lstStyle>
          <a:p>
            <a:pPr defTabSz="914400">
              <a:lnSpc>
                <a:spcPct val="80000"/>
              </a:lnSpc>
              <a:buFontTx/>
              <a:buNone/>
            </a:pPr>
            <a:endParaRPr lang="en-US" altLang="en-US" sz="900" kern="0" dirty="0">
              <a:ea typeface="ＭＳ Ｐゴシック" pitchFamily="34" charset="-128"/>
            </a:endParaRPr>
          </a:p>
          <a:p>
            <a:pPr defTabSz="914400">
              <a:lnSpc>
                <a:spcPct val="80000"/>
              </a:lnSpc>
              <a:buFontTx/>
              <a:buNone/>
            </a:pPr>
            <a:r>
              <a:rPr lang="en-US" altLang="en-US" sz="2000" kern="0" dirty="0">
                <a:ea typeface="ＭＳ Ｐゴシック" pitchFamily="34" charset="-128"/>
              </a:rPr>
              <a:t>	                                                                                  	                                                                 			</a:t>
            </a:r>
          </a:p>
        </p:txBody>
      </p:sp>
      <p:graphicFrame>
        <p:nvGraphicFramePr>
          <p:cNvPr id="3" name="Table 2"/>
          <p:cNvGraphicFramePr>
            <a:graphicFrameLocks noGrp="1"/>
          </p:cNvGraphicFramePr>
          <p:nvPr/>
        </p:nvGraphicFramePr>
        <p:xfrm>
          <a:off x="31845" y="1001891"/>
          <a:ext cx="12070080" cy="1280160"/>
        </p:xfrm>
        <a:graphic>
          <a:graphicData uri="http://schemas.openxmlformats.org/drawingml/2006/table">
            <a:tbl>
              <a:tblPr firstRow="1" bandRow="1">
                <a:tableStyleId>{5C22544A-7EE6-4342-B048-85BDC9FD1C3A}</a:tableStyleId>
              </a:tblPr>
              <a:tblGrid>
                <a:gridCol w="9900182">
                  <a:extLst>
                    <a:ext uri="{9D8B030D-6E8A-4147-A177-3AD203B41FA5}">
                      <a16:colId xmlns:a16="http://schemas.microsoft.com/office/drawing/2014/main" val="20000"/>
                    </a:ext>
                  </a:extLst>
                </a:gridCol>
                <a:gridCol w="2169898">
                  <a:extLst>
                    <a:ext uri="{9D8B030D-6E8A-4147-A177-3AD203B41FA5}">
                      <a16:colId xmlns:a16="http://schemas.microsoft.com/office/drawing/2014/main" val="20001"/>
                    </a:ext>
                  </a:extLst>
                </a:gridCol>
              </a:tblGrid>
              <a:tr h="6845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State Fund Changes for Fiscal Year 2020</a:t>
                      </a:r>
                      <a:endParaRPr lang="en-US" dirty="0"/>
                    </a:p>
                  </a:txBody>
                  <a:tcPr>
                    <a:lnB w="38100" cmpd="sng">
                      <a:noFill/>
                    </a:lnB>
                    <a:solidFill>
                      <a:schemeClr val="bg1">
                        <a:lumMod val="85000"/>
                      </a:schemeClr>
                    </a:solidFill>
                  </a:tcPr>
                </a:tc>
                <a:tc>
                  <a:txBody>
                    <a:bodyPr/>
                    <a:lstStyle/>
                    <a:p>
                      <a:pPr algn="ctr"/>
                      <a:endParaRPr lang="en-US" b="1" dirty="0">
                        <a:solidFill>
                          <a:schemeClr val="tx1"/>
                        </a:solidFill>
                        <a:latin typeface="Arial" panose="020B0604020202020204" pitchFamily="34" charset="0"/>
                        <a:cs typeface="Arial" panose="020B0604020202020204" pitchFamily="34" charset="0"/>
                      </a:endParaRPr>
                    </a:p>
                    <a:p>
                      <a:pPr algn="ctr"/>
                      <a:r>
                        <a:rPr lang="en-US" b="1" dirty="0">
                          <a:solidFill>
                            <a:schemeClr val="tx1"/>
                          </a:solidFill>
                          <a:latin typeface="Arial" panose="020B0604020202020204" pitchFamily="34" charset="0"/>
                          <a:cs typeface="Arial" panose="020B0604020202020204" pitchFamily="34" charset="0"/>
                        </a:rPr>
                        <a:t>State</a:t>
                      </a:r>
                    </a:p>
                  </a:txBody>
                  <a:tcPr>
                    <a:lnB w="38100" cmpd="sng">
                      <a:noFill/>
                    </a:lnB>
                    <a:solidFill>
                      <a:schemeClr val="bg1">
                        <a:lumMod val="85000"/>
                      </a:schemeClr>
                    </a:solidFill>
                  </a:tcPr>
                </a:tc>
                <a:extLst>
                  <a:ext uri="{0D108BD9-81ED-4DB2-BD59-A6C34878D82A}">
                    <a16:rowId xmlns:a16="http://schemas.microsoft.com/office/drawing/2014/main" val="10000"/>
                  </a:ext>
                </a:extLst>
              </a:tr>
              <a:tr h="595612">
                <a:tc>
                  <a:txBody>
                    <a:bodyPr/>
                    <a:lstStyle/>
                    <a:p>
                      <a:r>
                        <a:rPr lang="en-US" b="1" dirty="0">
                          <a:latin typeface="Arial" panose="020B0604020202020204" pitchFamily="34" charset="0"/>
                          <a:cs typeface="Arial" panose="020B0604020202020204" pitchFamily="34" charset="0"/>
                        </a:rPr>
                        <a:t>4% Reductions</a:t>
                      </a:r>
                      <a:endParaRPr lang="en-US" dirty="0"/>
                    </a:p>
                  </a:txBody>
                  <a:tcPr anchor="ctr">
                    <a:lnL w="12700" cmpd="sng">
                      <a:noFill/>
                    </a:lnL>
                    <a:lnR w="12700" cmpd="sng">
                      <a:noFill/>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lang="en-US" dirty="0"/>
                    </a:p>
                  </a:txBody>
                  <a:tcPr>
                    <a:lnL w="12700" cmpd="sng">
                      <a:noFill/>
                    </a:lnL>
                    <a:lnR w="12700" cmpd="sng">
                      <a:noFill/>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1"/>
                  </a:ext>
                </a:extLst>
              </a:tr>
            </a:tbl>
          </a:graphicData>
        </a:graphic>
      </p:graphicFrame>
      <p:graphicFrame>
        <p:nvGraphicFramePr>
          <p:cNvPr id="6" name="Table 5"/>
          <p:cNvGraphicFramePr>
            <a:graphicFrameLocks noGrp="1"/>
          </p:cNvGraphicFramePr>
          <p:nvPr/>
        </p:nvGraphicFramePr>
        <p:xfrm>
          <a:off x="795" y="2282052"/>
          <a:ext cx="12051635" cy="1620760"/>
        </p:xfrm>
        <a:graphic>
          <a:graphicData uri="http://schemas.openxmlformats.org/drawingml/2006/table">
            <a:tbl>
              <a:tblPr firstRow="1" bandRow="1">
                <a:tableStyleId>{5C22544A-7EE6-4342-B048-85BDC9FD1C3A}</a:tableStyleId>
              </a:tblPr>
              <a:tblGrid>
                <a:gridCol w="3881676">
                  <a:extLst>
                    <a:ext uri="{9D8B030D-6E8A-4147-A177-3AD203B41FA5}">
                      <a16:colId xmlns:a16="http://schemas.microsoft.com/office/drawing/2014/main" val="20000"/>
                    </a:ext>
                  </a:extLst>
                </a:gridCol>
                <a:gridCol w="6000861">
                  <a:extLst>
                    <a:ext uri="{9D8B030D-6E8A-4147-A177-3AD203B41FA5}">
                      <a16:colId xmlns:a16="http://schemas.microsoft.com/office/drawing/2014/main" val="20001"/>
                    </a:ext>
                  </a:extLst>
                </a:gridCol>
                <a:gridCol w="2169098">
                  <a:extLst>
                    <a:ext uri="{9D8B030D-6E8A-4147-A177-3AD203B41FA5}">
                      <a16:colId xmlns:a16="http://schemas.microsoft.com/office/drawing/2014/main" val="20002"/>
                    </a:ext>
                  </a:extLst>
                </a:gridCol>
              </a:tblGrid>
              <a:tr h="709444">
                <a:tc>
                  <a:txBody>
                    <a:bodyPr/>
                    <a:lstStyle/>
                    <a:p>
                      <a:pPr algn="l"/>
                      <a:r>
                        <a:rPr lang="en-US" sz="1600" b="0" dirty="0">
                          <a:solidFill>
                            <a:schemeClr val="tx1"/>
                          </a:solidFill>
                          <a:latin typeface="+mn-lt"/>
                          <a:cs typeface="Arial" panose="020B0604020202020204" pitchFamily="34" charset="0"/>
                        </a:rPr>
                        <a:t>Child Welfare Services</a:t>
                      </a:r>
                      <a:endParaRPr lang="en-US" sz="1600" dirty="0">
                        <a:latin typeface="+mn-lt"/>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600" b="0" kern="1200" dirty="0">
                          <a:solidFill>
                            <a:srgbClr val="000000"/>
                          </a:solidFill>
                          <a:effectLst/>
                          <a:latin typeface="+mn-lt"/>
                          <a:ea typeface="Calibri" panose="020F0502020204030204" pitchFamily="34" charset="0"/>
                          <a:cs typeface="Arial" panose="020B0604020202020204" pitchFamily="34" charset="0"/>
                        </a:rPr>
                        <a:t>Eliminate new Closed Case Project</a:t>
                      </a:r>
                      <a:endParaRPr lang="en-US" sz="1600" b="0" dirty="0">
                        <a:effectLst/>
                        <a:latin typeface="+mn-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b="0" dirty="0">
                          <a:solidFill>
                            <a:srgbClr val="FF0000"/>
                          </a:solidFill>
                          <a:latin typeface="+mn-lt"/>
                          <a:cs typeface="Arial" panose="020B0604020202020204" pitchFamily="34" charset="0"/>
                        </a:rPr>
                        <a:t> ($940,000)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911316">
                <a:tc>
                  <a:txBody>
                    <a:bodyPr/>
                    <a:lstStyle/>
                    <a:p>
                      <a:pPr algn="l"/>
                      <a:r>
                        <a:rPr lang="en-US" sz="1600" dirty="0">
                          <a:latin typeface="+mn-lt"/>
                          <a:cs typeface="Arial" panose="020B0604020202020204" pitchFamily="34" charset="0"/>
                        </a:rPr>
                        <a:t>Departmental Administration</a:t>
                      </a:r>
                    </a:p>
                    <a:p>
                      <a:pPr algn="l"/>
                      <a:endParaRPr lang="en-US" sz="1600" dirty="0">
                        <a:latin typeface="+mn-lt"/>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Set hiring limitations on DFCS Administration.</a:t>
                      </a: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Total Funds: </a:t>
                      </a:r>
                      <a:r>
                        <a:rPr kumimoji="0" lang="en-US" sz="1600" b="0" i="0" u="none" strike="noStrike" kern="1200" cap="none" spc="0" normalizeH="0" baseline="0" noProof="0" dirty="0">
                          <a:ln>
                            <a:noFill/>
                          </a:ln>
                          <a:solidFill>
                            <a:srgbClr val="FF0000"/>
                          </a:solidFill>
                          <a:effectLst/>
                          <a:uLnTx/>
                          <a:uFillTx/>
                          <a:latin typeface="+mn-lt"/>
                          <a:ea typeface="+mn-ea"/>
                          <a:cs typeface="+mn-cs"/>
                        </a:rPr>
                        <a:t>($574,356)</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600" dirty="0">
                          <a:effectLst/>
                          <a:latin typeface="+mn-lt"/>
                          <a:ea typeface="Calibri" panose="020F0502020204030204" pitchFamily="34" charset="0"/>
                          <a:cs typeface="Arial" panose="020B0604020202020204" pitchFamily="34" charset="0"/>
                        </a:rPr>
                        <a:t>Defer new Closed Case Project.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a:r>
                        <a:rPr lang="en-US" sz="1600" dirty="0">
                          <a:solidFill>
                            <a:srgbClr val="FF0000"/>
                          </a:solidFill>
                          <a:latin typeface="+mn-lt"/>
                          <a:cs typeface="Arial" panose="020B0604020202020204" pitchFamily="34" charset="0"/>
                        </a:rPr>
                        <a:t> ($940,000)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2483124577"/>
                  </a:ext>
                </a:extLst>
              </a:tr>
            </a:tbl>
          </a:graphicData>
        </a:graphic>
      </p:graphicFrame>
      <p:graphicFrame>
        <p:nvGraphicFramePr>
          <p:cNvPr id="7" name="Table 6"/>
          <p:cNvGraphicFramePr>
            <a:graphicFrameLocks noGrp="1"/>
          </p:cNvGraphicFramePr>
          <p:nvPr/>
        </p:nvGraphicFramePr>
        <p:xfrm>
          <a:off x="0" y="5124132"/>
          <a:ext cx="11992644" cy="914400"/>
        </p:xfrm>
        <a:graphic>
          <a:graphicData uri="http://schemas.openxmlformats.org/drawingml/2006/table">
            <a:tbl>
              <a:tblPr firstRow="1" bandRow="1">
                <a:tableStyleId>{5C22544A-7EE6-4342-B048-85BDC9FD1C3A}</a:tableStyleId>
              </a:tblPr>
              <a:tblGrid>
                <a:gridCol w="9959128">
                  <a:extLst>
                    <a:ext uri="{9D8B030D-6E8A-4147-A177-3AD203B41FA5}">
                      <a16:colId xmlns:a16="http://schemas.microsoft.com/office/drawing/2014/main" val="20000"/>
                    </a:ext>
                  </a:extLst>
                </a:gridCol>
                <a:gridCol w="2033516">
                  <a:extLst>
                    <a:ext uri="{9D8B030D-6E8A-4147-A177-3AD203B41FA5}">
                      <a16:colId xmlns:a16="http://schemas.microsoft.com/office/drawing/2014/main" val="20001"/>
                    </a:ext>
                  </a:extLst>
                </a:gridCol>
              </a:tblGrid>
              <a:tr h="914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R w="12700" cap="flat" cmpd="sng" algn="ctr">
                      <a:noFill/>
                      <a:prstDash val="solid"/>
                      <a:round/>
                      <a:headEnd type="none" w="med" len="med"/>
                      <a:tailEnd type="none" w="med" len="med"/>
                    </a:lnR>
                    <a:solidFill>
                      <a:schemeClr val="bg1"/>
                    </a:solidFill>
                  </a:tcPr>
                </a:tc>
                <a:tc>
                  <a:txBody>
                    <a:bodyPr/>
                    <a:lstStyle/>
                    <a:p>
                      <a:pPr algn="l"/>
                      <a:r>
                        <a:rPr lang="en-US" sz="1600" dirty="0">
                          <a:latin typeface="Arial" panose="020B0604020202020204" pitchFamily="34" charset="0"/>
                          <a:cs typeface="Arial" panose="020B0604020202020204" pitchFamily="34" charset="0"/>
                        </a:rPr>
                        <a:t>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bl>
          </a:graphicData>
        </a:graphic>
      </p:graphicFrame>
      <p:sp>
        <p:nvSpPr>
          <p:cNvPr id="8" name="Text Placeholder 3"/>
          <p:cNvSpPr>
            <a:spLocks noGrp="1"/>
          </p:cNvSpPr>
          <p:nvPr>
            <p:ph type="body" sz="quarter" idx="11" hasCustomPrompt="1"/>
          </p:nvPr>
        </p:nvSpPr>
        <p:spPr>
          <a:xfrm>
            <a:off x="10285413" y="6539550"/>
            <a:ext cx="936625" cy="260350"/>
          </a:xfrm>
        </p:spPr>
        <p:txBody>
          <a:bodyPr>
            <a:normAutofit fontScale="92500" lnSpcReduction="10000"/>
          </a:bodyPr>
          <a:lstStyle>
            <a:lvl1pPr marL="0" indent="0" algn="r">
              <a:buNone/>
              <a:defRPr sz="1400">
                <a:solidFill>
                  <a:schemeClr val="bg1"/>
                </a:solidFill>
              </a:defRPr>
            </a:lvl1pPr>
          </a:lstStyle>
          <a:p>
            <a:pPr lvl="0"/>
            <a:r>
              <a:rPr lang="en-US" dirty="0"/>
              <a:t>9/10/19</a:t>
            </a:r>
          </a:p>
        </p:txBody>
      </p:sp>
      <p:graphicFrame>
        <p:nvGraphicFramePr>
          <p:cNvPr id="9" name="Table 8">
            <a:extLst>
              <a:ext uri="{FF2B5EF4-FFF2-40B4-BE49-F238E27FC236}">
                <a16:creationId xmlns:a16="http://schemas.microsoft.com/office/drawing/2014/main" id="{262F96C8-BD4C-4411-A622-C1B0EF05C12E}"/>
              </a:ext>
            </a:extLst>
          </p:cNvPr>
          <p:cNvGraphicFramePr>
            <a:graphicFrameLocks noGrp="1"/>
          </p:cNvGraphicFramePr>
          <p:nvPr>
            <p:extLst>
              <p:ext uri="{D42A27DB-BD31-4B8C-83A1-F6EECF244321}">
                <p14:modId xmlns:p14="http://schemas.microsoft.com/office/powerpoint/2010/main" val="4289516005"/>
              </p:ext>
            </p:extLst>
          </p:nvPr>
        </p:nvGraphicFramePr>
        <p:xfrm>
          <a:off x="-48700" y="3027757"/>
          <a:ext cx="12208855" cy="3830244"/>
        </p:xfrm>
        <a:graphic>
          <a:graphicData uri="http://schemas.openxmlformats.org/drawingml/2006/table">
            <a:tbl>
              <a:tblPr firstRow="1" bandRow="1">
                <a:tableStyleId>{5C22544A-7EE6-4342-B048-85BDC9FD1C3A}</a:tableStyleId>
              </a:tblPr>
              <a:tblGrid>
                <a:gridCol w="3912071">
                  <a:extLst>
                    <a:ext uri="{9D8B030D-6E8A-4147-A177-3AD203B41FA5}">
                      <a16:colId xmlns:a16="http://schemas.microsoft.com/office/drawing/2014/main" val="2285430862"/>
                    </a:ext>
                  </a:extLst>
                </a:gridCol>
                <a:gridCol w="6011998">
                  <a:extLst>
                    <a:ext uri="{9D8B030D-6E8A-4147-A177-3AD203B41FA5}">
                      <a16:colId xmlns:a16="http://schemas.microsoft.com/office/drawing/2014/main" val="1133428309"/>
                    </a:ext>
                  </a:extLst>
                </a:gridCol>
                <a:gridCol w="2284786">
                  <a:extLst>
                    <a:ext uri="{9D8B030D-6E8A-4147-A177-3AD203B41FA5}">
                      <a16:colId xmlns:a16="http://schemas.microsoft.com/office/drawing/2014/main" val="455519648"/>
                    </a:ext>
                  </a:extLst>
                </a:gridCol>
              </a:tblGrid>
              <a:tr h="1016098">
                <a:tc>
                  <a:txBody>
                    <a:bodyPr/>
                    <a:lstStyle/>
                    <a:p>
                      <a:pPr algn="l"/>
                      <a:r>
                        <a:rPr lang="en-US" sz="1600" b="0" dirty="0">
                          <a:solidFill>
                            <a:schemeClr val="tx1"/>
                          </a:solidFill>
                          <a:latin typeface="+mn-lt"/>
                          <a:cs typeface="Arial" panose="020B0604020202020204" pitchFamily="34" charset="0"/>
                        </a:rPr>
                        <a:t>Child Welfare Services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a:lnSpc>
                          <a:spcPct val="107000"/>
                        </a:lnSpc>
                        <a:spcBef>
                          <a:spcPts val="0"/>
                        </a:spcBef>
                        <a:spcAft>
                          <a:spcPts val="0"/>
                        </a:spcAft>
                      </a:pPr>
                      <a:r>
                        <a:rPr lang="en-US" sz="1600" b="0" kern="1200" dirty="0">
                          <a:solidFill>
                            <a:srgbClr val="000000"/>
                          </a:solidFill>
                          <a:effectLst/>
                          <a:latin typeface="+mn-lt"/>
                          <a:ea typeface="Times New Roman" panose="02020603050405020304" pitchFamily="18" charset="0"/>
                          <a:cs typeface="Arial" panose="020B0604020202020204" pitchFamily="34" charset="0"/>
                        </a:rPr>
                        <a:t>Reduction in Purchased Services:  Cease DFCS participation in centralized transportation services</a:t>
                      </a:r>
                      <a:endParaRPr lang="en-US" sz="1600" b="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en-US" sz="1600" b="0" dirty="0">
                          <a:solidFill>
                            <a:srgbClr val="FF0000"/>
                          </a:solidFill>
                          <a:latin typeface="+mn-lt"/>
                          <a:cs typeface="Arial" panose="020B0604020202020204" pitchFamily="34" charset="0"/>
                        </a:rPr>
                        <a:t>($2,400,000)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3757336973"/>
                  </a:ext>
                </a:extLst>
              </a:tr>
              <a:tr h="949340">
                <a:tc>
                  <a:txBody>
                    <a:bodyPr/>
                    <a:lstStyle/>
                    <a:p>
                      <a:pPr algn="l"/>
                      <a:r>
                        <a:rPr lang="en-US" sz="1600" dirty="0">
                          <a:latin typeface="+mn-lt"/>
                          <a:cs typeface="Arial" panose="020B0604020202020204" pitchFamily="34" charset="0"/>
                        </a:rPr>
                        <a:t>Child Welfare Services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nSpc>
                          <a:spcPct val="107000"/>
                        </a:lnSpc>
                        <a:spcBef>
                          <a:spcPts val="0"/>
                        </a:spcBef>
                        <a:spcAft>
                          <a:spcPts val="0"/>
                        </a:spcAft>
                      </a:pPr>
                      <a:r>
                        <a:rPr lang="en-US" sz="1600" kern="1200" dirty="0">
                          <a:solidFill>
                            <a:srgbClr val="000000"/>
                          </a:solidFill>
                          <a:effectLst/>
                          <a:latin typeface="+mn-lt"/>
                          <a:ea typeface="Times New Roman" panose="02020603050405020304" pitchFamily="18" charset="0"/>
                          <a:cs typeface="Arial" panose="020B0604020202020204" pitchFamily="34" charset="0"/>
                        </a:rPr>
                        <a:t>Reduction in Purchased Services: Adjust Kenny A. legal services. Total Funds: </a:t>
                      </a:r>
                      <a:r>
                        <a:rPr lang="en-US" sz="1600" kern="1200" dirty="0">
                          <a:solidFill>
                            <a:srgbClr val="FF0000"/>
                          </a:solidFill>
                          <a:effectLst/>
                          <a:latin typeface="+mn-lt"/>
                          <a:ea typeface="Times New Roman" panose="02020603050405020304" pitchFamily="18" charset="0"/>
                          <a:cs typeface="Arial" panose="020B0604020202020204" pitchFamily="34" charset="0"/>
                        </a:rPr>
                        <a:t>($90,000)</a:t>
                      </a: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dirty="0">
                          <a:solidFill>
                            <a:srgbClr val="FF0000"/>
                          </a:solidFill>
                          <a:latin typeface="+mn-lt"/>
                          <a:cs typeface="Arial" panose="020B0604020202020204" pitchFamily="34" charset="0"/>
                        </a:rPr>
                        <a:t>     ($76,500)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45532613"/>
                  </a:ext>
                </a:extLst>
              </a:tr>
              <a:tr h="932403">
                <a:tc>
                  <a:txBody>
                    <a:bodyPr/>
                    <a:lstStyle/>
                    <a:p>
                      <a:pPr algn="l"/>
                      <a:r>
                        <a:rPr lang="en-US" sz="1600" dirty="0">
                          <a:latin typeface="+mn-lt"/>
                          <a:cs typeface="Arial" panose="020B0604020202020204" pitchFamily="34" charset="0"/>
                        </a:rPr>
                        <a:t>Child Welfare Services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a:lnSpc>
                          <a:spcPct val="107000"/>
                        </a:lnSpc>
                        <a:spcBef>
                          <a:spcPts val="0"/>
                        </a:spcBef>
                        <a:spcAft>
                          <a:spcPts val="0"/>
                        </a:spcAft>
                      </a:pPr>
                      <a:r>
                        <a:rPr lang="en-US" sz="1600" kern="1200" dirty="0">
                          <a:solidFill>
                            <a:srgbClr val="000000"/>
                          </a:solidFill>
                          <a:effectLst/>
                          <a:latin typeface="+mn-lt"/>
                          <a:ea typeface="Times New Roman" panose="02020603050405020304" pitchFamily="18" charset="0"/>
                          <a:cs typeface="Arial" panose="020B0604020202020204" pitchFamily="34" charset="0"/>
                        </a:rPr>
                        <a:t>Reduction in Purchased Services: Cost shift one-time Kinship Grant</a:t>
                      </a: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en-US" sz="1600" dirty="0">
                          <a:solidFill>
                            <a:srgbClr val="FF0000"/>
                          </a:solidFill>
                          <a:latin typeface="+mn-lt"/>
                          <a:cs typeface="Arial" panose="020B0604020202020204" pitchFamily="34" charset="0"/>
                        </a:rPr>
                        <a:t>   ($249,000)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2421492132"/>
                  </a:ext>
                </a:extLst>
              </a:tr>
              <a:tr h="932403">
                <a:tc>
                  <a:txBody>
                    <a:bodyPr/>
                    <a:lstStyle/>
                    <a:p>
                      <a:pPr algn="l"/>
                      <a:r>
                        <a:rPr lang="en-US" sz="1600" b="0" dirty="0">
                          <a:latin typeface="+mn-lt"/>
                          <a:cs typeface="Arial" panose="020B0604020202020204" pitchFamily="34" charset="0"/>
                        </a:rPr>
                        <a:t>Child Welfare Services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600" kern="1200" dirty="0">
                          <a:solidFill>
                            <a:srgbClr val="000000"/>
                          </a:solidFill>
                          <a:effectLst/>
                          <a:latin typeface="+mn-lt"/>
                          <a:ea typeface="Times New Roman" panose="02020603050405020304" pitchFamily="18" charset="0"/>
                          <a:cs typeface="Arial" panose="020B0604020202020204" pitchFamily="34" charset="0"/>
                        </a:rPr>
                        <a:t>Reduction in Purchased Services: Reduce the Multi-Area Alliance on Children (MAAC) education pilot project</a:t>
                      </a: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dirty="0">
                          <a:solidFill>
                            <a:srgbClr val="FF0000"/>
                          </a:solidFill>
                          <a:latin typeface="+mn-lt"/>
                          <a:cs typeface="Arial" panose="020B0604020202020204" pitchFamily="34" charset="0"/>
                        </a:rPr>
                        <a:t>   ($500,000)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16895719"/>
                  </a:ext>
                </a:extLst>
              </a:tr>
            </a:tbl>
          </a:graphicData>
        </a:graphic>
      </p:graphicFrame>
    </p:spTree>
    <p:extLst>
      <p:ext uri="{BB962C8B-B14F-4D97-AF65-F5344CB8AC3E}">
        <p14:creationId xmlns:p14="http://schemas.microsoft.com/office/powerpoint/2010/main" val="5012856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45" y="256185"/>
            <a:ext cx="12101015" cy="1033368"/>
          </a:xfrm>
        </p:spPr>
        <p:txBody>
          <a:bodyPr>
            <a:noAutofit/>
          </a:bodyPr>
          <a:lstStyle/>
          <a:p>
            <a:r>
              <a:rPr lang="en-US" sz="2800" dirty="0"/>
              <a:t>DFCS Budget Requests for Amended Fiscal Year 2020</a:t>
            </a:r>
          </a:p>
        </p:txBody>
      </p:sp>
      <p:sp>
        <p:nvSpPr>
          <p:cNvPr id="4" name="Text Placeholder 3"/>
          <p:cNvSpPr>
            <a:spLocks noGrp="1"/>
          </p:cNvSpPr>
          <p:nvPr>
            <p:ph type="body" sz="quarter" idx="10"/>
          </p:nvPr>
        </p:nvSpPr>
        <p:spPr/>
        <p:txBody>
          <a:bodyPr/>
          <a:lstStyle/>
          <a:p>
            <a:r>
              <a:rPr lang="en-US" dirty="0"/>
              <a:t>Office of Budget Administration</a:t>
            </a:r>
          </a:p>
        </p:txBody>
      </p:sp>
      <p:sp>
        <p:nvSpPr>
          <p:cNvPr id="5" name="Rectangle 3"/>
          <p:cNvSpPr txBox="1">
            <a:spLocks noGrp="1" noChangeArrowheads="1"/>
          </p:cNvSpPr>
          <p:nvPr>
            <p:ph sz="half" idx="1"/>
          </p:nvPr>
        </p:nvSpPr>
        <p:spPr bwMode="auto">
          <a:xfrm>
            <a:off x="0" y="1289553"/>
            <a:ext cx="12160155" cy="491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cs typeface="ＭＳ Ｐゴシック"/>
              </a:defRPr>
            </a:lvl4pPr>
            <a:lvl5pPr marL="2057400" indent="-228600" algn="l" rtl="0" eaLnBrk="0" fontAlgn="base" hangingPunct="0">
              <a:spcBef>
                <a:spcPct val="20000"/>
              </a:spcBef>
              <a:spcAft>
                <a:spcPct val="0"/>
              </a:spcAft>
              <a:buChar char="»"/>
              <a:defRPr sz="3200">
                <a:solidFill>
                  <a:schemeClr val="tx1"/>
                </a:solidFill>
                <a:latin typeface="+mn-lt"/>
                <a:ea typeface="ＭＳ Ｐゴシック" charset="0"/>
                <a:cs typeface="ＭＳ Ｐゴシック"/>
              </a:defRPr>
            </a:lvl5pPr>
            <a:lvl6pPr marL="2514600" indent="-228600" algn="l" rtl="0" fontAlgn="base">
              <a:spcBef>
                <a:spcPct val="20000"/>
              </a:spcBef>
              <a:spcAft>
                <a:spcPct val="0"/>
              </a:spcAft>
              <a:buChar char="»"/>
              <a:defRPr sz="3200">
                <a:solidFill>
                  <a:schemeClr val="tx1"/>
                </a:solidFill>
                <a:latin typeface="+mn-lt"/>
              </a:defRPr>
            </a:lvl6pPr>
            <a:lvl7pPr marL="2971800" indent="-228600" algn="l" rtl="0" fontAlgn="base">
              <a:spcBef>
                <a:spcPct val="20000"/>
              </a:spcBef>
              <a:spcAft>
                <a:spcPct val="0"/>
              </a:spcAft>
              <a:buChar char="»"/>
              <a:defRPr sz="3200">
                <a:solidFill>
                  <a:schemeClr val="tx1"/>
                </a:solidFill>
                <a:latin typeface="+mn-lt"/>
              </a:defRPr>
            </a:lvl7pPr>
            <a:lvl8pPr marL="3429000" indent="-228600" algn="l" rtl="0" fontAlgn="base">
              <a:spcBef>
                <a:spcPct val="20000"/>
              </a:spcBef>
              <a:spcAft>
                <a:spcPct val="0"/>
              </a:spcAft>
              <a:buChar char="»"/>
              <a:defRPr sz="3200">
                <a:solidFill>
                  <a:schemeClr val="tx1"/>
                </a:solidFill>
                <a:latin typeface="+mn-lt"/>
              </a:defRPr>
            </a:lvl8pPr>
            <a:lvl9pPr marL="3886200" indent="-228600" algn="l" rtl="0" fontAlgn="base">
              <a:spcBef>
                <a:spcPct val="20000"/>
              </a:spcBef>
              <a:spcAft>
                <a:spcPct val="0"/>
              </a:spcAft>
              <a:buChar char="»"/>
              <a:defRPr sz="3200">
                <a:solidFill>
                  <a:schemeClr val="tx1"/>
                </a:solidFill>
                <a:latin typeface="+mn-lt"/>
              </a:defRPr>
            </a:lvl9pPr>
          </a:lstStyle>
          <a:p>
            <a:pPr defTabSz="914400">
              <a:lnSpc>
                <a:spcPct val="80000"/>
              </a:lnSpc>
              <a:buFontTx/>
              <a:buNone/>
            </a:pPr>
            <a:endParaRPr lang="en-US" altLang="en-US" sz="900" kern="0" dirty="0">
              <a:ea typeface="ＭＳ Ｐゴシック" pitchFamily="34" charset="-128"/>
            </a:endParaRPr>
          </a:p>
          <a:p>
            <a:pPr defTabSz="914400">
              <a:lnSpc>
                <a:spcPct val="80000"/>
              </a:lnSpc>
              <a:buFontTx/>
              <a:buNone/>
            </a:pPr>
            <a:r>
              <a:rPr lang="en-US" altLang="en-US" sz="2000" kern="0" dirty="0">
                <a:ea typeface="ＭＳ Ｐゴシック" pitchFamily="34" charset="-128"/>
              </a:rPr>
              <a:t>	                                                                                  	                                                                 			</a:t>
            </a:r>
          </a:p>
        </p:txBody>
      </p:sp>
      <p:graphicFrame>
        <p:nvGraphicFramePr>
          <p:cNvPr id="3" name="Table 2"/>
          <p:cNvGraphicFramePr>
            <a:graphicFrameLocks noGrp="1"/>
          </p:cNvGraphicFramePr>
          <p:nvPr/>
        </p:nvGraphicFramePr>
        <p:xfrm>
          <a:off x="31845" y="1001891"/>
          <a:ext cx="12070080" cy="1280160"/>
        </p:xfrm>
        <a:graphic>
          <a:graphicData uri="http://schemas.openxmlformats.org/drawingml/2006/table">
            <a:tbl>
              <a:tblPr firstRow="1" bandRow="1">
                <a:tableStyleId>{5C22544A-7EE6-4342-B048-85BDC9FD1C3A}</a:tableStyleId>
              </a:tblPr>
              <a:tblGrid>
                <a:gridCol w="9900182">
                  <a:extLst>
                    <a:ext uri="{9D8B030D-6E8A-4147-A177-3AD203B41FA5}">
                      <a16:colId xmlns:a16="http://schemas.microsoft.com/office/drawing/2014/main" val="20000"/>
                    </a:ext>
                  </a:extLst>
                </a:gridCol>
                <a:gridCol w="2169898">
                  <a:extLst>
                    <a:ext uri="{9D8B030D-6E8A-4147-A177-3AD203B41FA5}">
                      <a16:colId xmlns:a16="http://schemas.microsoft.com/office/drawing/2014/main" val="20001"/>
                    </a:ext>
                  </a:extLst>
                </a:gridCol>
              </a:tblGrid>
              <a:tr h="6845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State Fund Changes for Fiscal Year 2020</a:t>
                      </a:r>
                      <a:endParaRPr lang="en-US" dirty="0"/>
                    </a:p>
                  </a:txBody>
                  <a:tcPr>
                    <a:lnB w="38100" cmpd="sng">
                      <a:noFill/>
                    </a:lnB>
                    <a:solidFill>
                      <a:schemeClr val="bg1">
                        <a:lumMod val="85000"/>
                      </a:schemeClr>
                    </a:solidFill>
                  </a:tcPr>
                </a:tc>
                <a:tc>
                  <a:txBody>
                    <a:bodyPr/>
                    <a:lstStyle/>
                    <a:p>
                      <a:pPr algn="ctr"/>
                      <a:endParaRPr lang="en-US" b="1" dirty="0">
                        <a:solidFill>
                          <a:schemeClr val="tx1"/>
                        </a:solidFill>
                        <a:latin typeface="Arial" panose="020B0604020202020204" pitchFamily="34" charset="0"/>
                        <a:cs typeface="Arial" panose="020B0604020202020204" pitchFamily="34" charset="0"/>
                      </a:endParaRPr>
                    </a:p>
                    <a:p>
                      <a:pPr algn="ctr"/>
                      <a:r>
                        <a:rPr lang="en-US" b="1" dirty="0">
                          <a:solidFill>
                            <a:schemeClr val="tx1"/>
                          </a:solidFill>
                          <a:latin typeface="Arial" panose="020B0604020202020204" pitchFamily="34" charset="0"/>
                          <a:cs typeface="Arial" panose="020B0604020202020204" pitchFamily="34" charset="0"/>
                        </a:rPr>
                        <a:t>State</a:t>
                      </a:r>
                    </a:p>
                  </a:txBody>
                  <a:tcPr>
                    <a:lnB w="38100" cmpd="sng">
                      <a:noFill/>
                    </a:lnB>
                    <a:solidFill>
                      <a:schemeClr val="bg1">
                        <a:lumMod val="85000"/>
                      </a:schemeClr>
                    </a:solidFill>
                  </a:tcPr>
                </a:tc>
                <a:extLst>
                  <a:ext uri="{0D108BD9-81ED-4DB2-BD59-A6C34878D82A}">
                    <a16:rowId xmlns:a16="http://schemas.microsoft.com/office/drawing/2014/main" val="10000"/>
                  </a:ext>
                </a:extLst>
              </a:tr>
              <a:tr h="595612">
                <a:tc>
                  <a:txBody>
                    <a:bodyPr/>
                    <a:lstStyle/>
                    <a:p>
                      <a:r>
                        <a:rPr lang="en-US" b="1" dirty="0">
                          <a:latin typeface="Arial" panose="020B0604020202020204" pitchFamily="34" charset="0"/>
                          <a:cs typeface="Arial" panose="020B0604020202020204" pitchFamily="34" charset="0"/>
                        </a:rPr>
                        <a:t>4% Reductions</a:t>
                      </a:r>
                      <a:endParaRPr lang="en-US" dirty="0"/>
                    </a:p>
                  </a:txBody>
                  <a:tcPr anchor="ctr">
                    <a:lnL w="12700" cmpd="sng">
                      <a:noFill/>
                    </a:lnL>
                    <a:lnR w="12700" cmpd="sng">
                      <a:noFill/>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lang="en-US" dirty="0"/>
                    </a:p>
                  </a:txBody>
                  <a:tcPr>
                    <a:lnL w="12700" cmpd="sng">
                      <a:noFill/>
                    </a:lnL>
                    <a:lnR w="12700" cmpd="sng">
                      <a:noFill/>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1"/>
                  </a:ext>
                </a:extLst>
              </a:tr>
            </a:tbl>
          </a:graphicData>
        </a:graphic>
      </p:graphicFrame>
      <p:graphicFrame>
        <p:nvGraphicFramePr>
          <p:cNvPr id="6" name="Table 5"/>
          <p:cNvGraphicFramePr>
            <a:graphicFrameLocks noGrp="1"/>
          </p:cNvGraphicFramePr>
          <p:nvPr/>
        </p:nvGraphicFramePr>
        <p:xfrm>
          <a:off x="795" y="2289381"/>
          <a:ext cx="12070081" cy="1374689"/>
        </p:xfrm>
        <a:graphic>
          <a:graphicData uri="http://schemas.openxmlformats.org/drawingml/2006/table">
            <a:tbl>
              <a:tblPr firstRow="1" bandRow="1">
                <a:tableStyleId>{5C22544A-7EE6-4342-B048-85BDC9FD1C3A}</a:tableStyleId>
              </a:tblPr>
              <a:tblGrid>
                <a:gridCol w="3887617">
                  <a:extLst>
                    <a:ext uri="{9D8B030D-6E8A-4147-A177-3AD203B41FA5}">
                      <a16:colId xmlns:a16="http://schemas.microsoft.com/office/drawing/2014/main" val="20000"/>
                    </a:ext>
                  </a:extLst>
                </a:gridCol>
                <a:gridCol w="6010046">
                  <a:extLst>
                    <a:ext uri="{9D8B030D-6E8A-4147-A177-3AD203B41FA5}">
                      <a16:colId xmlns:a16="http://schemas.microsoft.com/office/drawing/2014/main" val="20001"/>
                    </a:ext>
                  </a:extLst>
                </a:gridCol>
                <a:gridCol w="2172418">
                  <a:extLst>
                    <a:ext uri="{9D8B030D-6E8A-4147-A177-3AD203B41FA5}">
                      <a16:colId xmlns:a16="http://schemas.microsoft.com/office/drawing/2014/main" val="20002"/>
                    </a:ext>
                  </a:extLst>
                </a:gridCol>
              </a:tblGrid>
              <a:tr h="673341">
                <a:tc>
                  <a:txBody>
                    <a:bodyPr/>
                    <a:lstStyle/>
                    <a:p>
                      <a:pPr algn="l"/>
                      <a:r>
                        <a:rPr lang="en-US" sz="1600" b="0" dirty="0">
                          <a:solidFill>
                            <a:schemeClr val="tx1"/>
                          </a:solidFill>
                          <a:latin typeface="+mn-lt"/>
                          <a:cs typeface="Arial" panose="020B0604020202020204" pitchFamily="34" charset="0"/>
                        </a:rPr>
                        <a:t>Child Welfare Services</a:t>
                      </a:r>
                      <a:endParaRPr lang="en-US" sz="1600" dirty="0">
                        <a:latin typeface="+mn-lt"/>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600" b="0" kern="1200" dirty="0">
                          <a:solidFill>
                            <a:srgbClr val="000000"/>
                          </a:solidFill>
                          <a:effectLst/>
                          <a:latin typeface="+mn-lt"/>
                          <a:ea typeface="Times New Roman" panose="02020603050405020304" pitchFamily="18" charset="0"/>
                          <a:cs typeface="Arial" panose="020B0604020202020204" pitchFamily="34" charset="0"/>
                        </a:rPr>
                        <a:t>Reduction in Purchased Services: Reduce the Education Program Assessment Consultation (EPAC) education project</a:t>
                      </a: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b="0" dirty="0">
                          <a:solidFill>
                            <a:srgbClr val="FF0000"/>
                          </a:solidFill>
                          <a:latin typeface="+mn-lt"/>
                          <a:cs typeface="Arial" panose="020B0604020202020204" pitchFamily="34" charset="0"/>
                        </a:rPr>
                        <a:t> ($470,000)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701348">
                <a:tc>
                  <a:txBody>
                    <a:bodyPr/>
                    <a:lstStyle/>
                    <a:p>
                      <a:pPr algn="l"/>
                      <a:r>
                        <a:rPr lang="en-US" sz="1600" dirty="0">
                          <a:latin typeface="+mn-lt"/>
                          <a:cs typeface="Arial" panose="020B0604020202020204" pitchFamily="34" charset="0"/>
                        </a:rPr>
                        <a:t>Child Welfare Services</a:t>
                      </a:r>
                    </a:p>
                    <a:p>
                      <a:pPr algn="l"/>
                      <a:endParaRPr lang="en-US" sz="1600" dirty="0">
                        <a:latin typeface="+mn-lt"/>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600" b="0" kern="1200" dirty="0">
                          <a:solidFill>
                            <a:srgbClr val="000000"/>
                          </a:solidFill>
                          <a:effectLst/>
                          <a:latin typeface="+mn-lt"/>
                          <a:ea typeface="Times New Roman" panose="02020603050405020304" pitchFamily="18" charset="0"/>
                          <a:cs typeface="Arial" panose="020B0604020202020204" pitchFamily="34" charset="0"/>
                        </a:rPr>
                        <a:t>Reduction in Purchased Services:  Cut Foster Parent recruitment</a:t>
                      </a:r>
                      <a:endParaRPr lang="en-US" sz="1600" b="0" dirty="0">
                        <a:effectLst/>
                        <a:latin typeface="+mn-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a:r>
                        <a:rPr lang="en-US" sz="1600" dirty="0">
                          <a:solidFill>
                            <a:srgbClr val="FF0000"/>
                          </a:solidFill>
                          <a:latin typeface="+mn-lt"/>
                          <a:cs typeface="Arial" panose="020B0604020202020204" pitchFamily="34" charset="0"/>
                        </a:rPr>
                        <a:t> ($250,000)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2483124577"/>
                  </a:ext>
                </a:extLst>
              </a:tr>
            </a:tbl>
          </a:graphicData>
        </a:graphic>
      </p:graphicFrame>
      <p:graphicFrame>
        <p:nvGraphicFramePr>
          <p:cNvPr id="7" name="Table 6"/>
          <p:cNvGraphicFramePr>
            <a:graphicFrameLocks noGrp="1"/>
          </p:cNvGraphicFramePr>
          <p:nvPr/>
        </p:nvGraphicFramePr>
        <p:xfrm>
          <a:off x="0" y="5124132"/>
          <a:ext cx="11992644" cy="914400"/>
        </p:xfrm>
        <a:graphic>
          <a:graphicData uri="http://schemas.openxmlformats.org/drawingml/2006/table">
            <a:tbl>
              <a:tblPr firstRow="1" bandRow="1">
                <a:tableStyleId>{5C22544A-7EE6-4342-B048-85BDC9FD1C3A}</a:tableStyleId>
              </a:tblPr>
              <a:tblGrid>
                <a:gridCol w="9959128">
                  <a:extLst>
                    <a:ext uri="{9D8B030D-6E8A-4147-A177-3AD203B41FA5}">
                      <a16:colId xmlns:a16="http://schemas.microsoft.com/office/drawing/2014/main" val="20000"/>
                    </a:ext>
                  </a:extLst>
                </a:gridCol>
                <a:gridCol w="2033516">
                  <a:extLst>
                    <a:ext uri="{9D8B030D-6E8A-4147-A177-3AD203B41FA5}">
                      <a16:colId xmlns:a16="http://schemas.microsoft.com/office/drawing/2014/main" val="20001"/>
                    </a:ext>
                  </a:extLst>
                </a:gridCol>
              </a:tblGrid>
              <a:tr h="914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R w="12700" cap="flat" cmpd="sng" algn="ctr">
                      <a:noFill/>
                      <a:prstDash val="solid"/>
                      <a:round/>
                      <a:headEnd type="none" w="med" len="med"/>
                      <a:tailEnd type="none" w="med" len="med"/>
                    </a:lnR>
                    <a:solidFill>
                      <a:schemeClr val="bg1"/>
                    </a:solidFill>
                  </a:tcPr>
                </a:tc>
                <a:tc>
                  <a:txBody>
                    <a:bodyPr/>
                    <a:lstStyle/>
                    <a:p>
                      <a:pPr algn="l"/>
                      <a:r>
                        <a:rPr lang="en-US" sz="1600" dirty="0">
                          <a:latin typeface="Arial" panose="020B0604020202020204" pitchFamily="34" charset="0"/>
                          <a:cs typeface="Arial" panose="020B0604020202020204" pitchFamily="34" charset="0"/>
                        </a:rPr>
                        <a:t>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bl>
          </a:graphicData>
        </a:graphic>
      </p:graphicFrame>
      <p:sp>
        <p:nvSpPr>
          <p:cNvPr id="8" name="Text Placeholder 3"/>
          <p:cNvSpPr>
            <a:spLocks noGrp="1"/>
          </p:cNvSpPr>
          <p:nvPr>
            <p:ph type="body" sz="quarter" idx="11" hasCustomPrompt="1"/>
          </p:nvPr>
        </p:nvSpPr>
        <p:spPr>
          <a:xfrm>
            <a:off x="10285413" y="6539550"/>
            <a:ext cx="936625" cy="260350"/>
          </a:xfrm>
        </p:spPr>
        <p:txBody>
          <a:bodyPr>
            <a:normAutofit fontScale="92500" lnSpcReduction="10000"/>
          </a:bodyPr>
          <a:lstStyle>
            <a:lvl1pPr marL="0" indent="0" algn="r">
              <a:buNone/>
              <a:defRPr sz="1400">
                <a:solidFill>
                  <a:schemeClr val="bg1"/>
                </a:solidFill>
              </a:defRPr>
            </a:lvl1pPr>
          </a:lstStyle>
          <a:p>
            <a:pPr lvl="0"/>
            <a:r>
              <a:rPr lang="en-US" dirty="0"/>
              <a:t>9/4/19</a:t>
            </a:r>
          </a:p>
        </p:txBody>
      </p:sp>
      <p:graphicFrame>
        <p:nvGraphicFramePr>
          <p:cNvPr id="9" name="Table 8">
            <a:extLst>
              <a:ext uri="{FF2B5EF4-FFF2-40B4-BE49-F238E27FC236}">
                <a16:creationId xmlns:a16="http://schemas.microsoft.com/office/drawing/2014/main" id="{262F96C8-BD4C-4411-A622-C1B0EF05C12E}"/>
              </a:ext>
            </a:extLst>
          </p:cNvPr>
          <p:cNvGraphicFramePr>
            <a:graphicFrameLocks noGrp="1"/>
          </p:cNvGraphicFramePr>
          <p:nvPr>
            <p:extLst>
              <p:ext uri="{D42A27DB-BD31-4B8C-83A1-F6EECF244321}">
                <p14:modId xmlns:p14="http://schemas.microsoft.com/office/powerpoint/2010/main" val="2593920647"/>
              </p:ext>
            </p:extLst>
          </p:nvPr>
        </p:nvGraphicFramePr>
        <p:xfrm>
          <a:off x="-5046" y="3604450"/>
          <a:ext cx="12197046" cy="3253550"/>
        </p:xfrm>
        <a:graphic>
          <a:graphicData uri="http://schemas.openxmlformats.org/drawingml/2006/table">
            <a:tbl>
              <a:tblPr firstRow="1" bandRow="1">
                <a:tableStyleId>{5C22544A-7EE6-4342-B048-85BDC9FD1C3A}</a:tableStyleId>
              </a:tblPr>
              <a:tblGrid>
                <a:gridCol w="3945496">
                  <a:extLst>
                    <a:ext uri="{9D8B030D-6E8A-4147-A177-3AD203B41FA5}">
                      <a16:colId xmlns:a16="http://schemas.microsoft.com/office/drawing/2014/main" val="2285430862"/>
                    </a:ext>
                  </a:extLst>
                </a:gridCol>
                <a:gridCol w="6024709">
                  <a:extLst>
                    <a:ext uri="{9D8B030D-6E8A-4147-A177-3AD203B41FA5}">
                      <a16:colId xmlns:a16="http://schemas.microsoft.com/office/drawing/2014/main" val="1133428309"/>
                    </a:ext>
                  </a:extLst>
                </a:gridCol>
                <a:gridCol w="2226841">
                  <a:extLst>
                    <a:ext uri="{9D8B030D-6E8A-4147-A177-3AD203B41FA5}">
                      <a16:colId xmlns:a16="http://schemas.microsoft.com/office/drawing/2014/main" val="455519648"/>
                    </a:ext>
                  </a:extLst>
                </a:gridCol>
              </a:tblGrid>
              <a:tr h="977463">
                <a:tc>
                  <a:txBody>
                    <a:bodyPr/>
                    <a:lstStyle/>
                    <a:p>
                      <a:pPr algn="l"/>
                      <a:r>
                        <a:rPr lang="en-US" sz="1600" b="0" dirty="0">
                          <a:solidFill>
                            <a:schemeClr val="tx1"/>
                          </a:solidFill>
                          <a:latin typeface="+mn-lt"/>
                          <a:cs typeface="Arial" panose="020B0604020202020204" pitchFamily="34" charset="0"/>
                        </a:rPr>
                        <a:t>Child Welfare Services</a:t>
                      </a:r>
                      <a:r>
                        <a:rPr lang="en-US" sz="1600" dirty="0">
                          <a:latin typeface="+mn-lt"/>
                          <a:cs typeface="Arial" panose="020B0604020202020204" pitchFamily="34" charset="0"/>
                        </a:rPr>
                        <a:t> Prevention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nSpc>
                          <a:spcPct val="107000"/>
                        </a:lnSpc>
                        <a:spcBef>
                          <a:spcPts val="0"/>
                        </a:spcBef>
                        <a:spcAft>
                          <a:spcPts val="0"/>
                        </a:spcAft>
                      </a:pPr>
                      <a:r>
                        <a:rPr lang="en-US" sz="1600" b="0" dirty="0">
                          <a:solidFill>
                            <a:schemeClr val="tx1"/>
                          </a:solidFill>
                          <a:effectLst/>
                          <a:latin typeface="+mn-lt"/>
                          <a:ea typeface="Calibri" panose="020F0502020204030204" pitchFamily="34" charset="0"/>
                          <a:cs typeface="Arial" panose="020B0604020202020204" pitchFamily="34" charset="0"/>
                        </a:rPr>
                        <a:t>Cut 9% field Education/Training/Mentors</a:t>
                      </a:r>
                    </a:p>
                    <a:p>
                      <a:pPr marL="0" marR="0">
                        <a:lnSpc>
                          <a:spcPct val="107000"/>
                        </a:lnSpc>
                        <a:spcBef>
                          <a:spcPts val="0"/>
                        </a:spcBef>
                        <a:spcAft>
                          <a:spcPts val="0"/>
                        </a:spcAft>
                      </a:pPr>
                      <a:r>
                        <a:rPr lang="en-US" sz="1600" b="0" dirty="0">
                          <a:solidFill>
                            <a:schemeClr val="tx1"/>
                          </a:solidFill>
                          <a:effectLst/>
                          <a:latin typeface="+mn-lt"/>
                          <a:ea typeface="Calibri" panose="020F0502020204030204" pitchFamily="34" charset="0"/>
                          <a:cs typeface="Arial" panose="020B0604020202020204" pitchFamily="34" charset="0"/>
                        </a:rPr>
                        <a:t>Total Funds: </a:t>
                      </a:r>
                      <a:r>
                        <a:rPr lang="en-US" sz="1600" b="0" dirty="0">
                          <a:solidFill>
                            <a:srgbClr val="FF0000"/>
                          </a:solidFill>
                          <a:effectLst/>
                          <a:latin typeface="+mn-lt"/>
                          <a:ea typeface="Calibri" panose="020F0502020204030204" pitchFamily="34" charset="0"/>
                          <a:cs typeface="Arial" panose="020B0604020202020204" pitchFamily="34" charset="0"/>
                        </a:rPr>
                        <a:t>($600,000)</a:t>
                      </a:r>
                      <a:endParaRPr lang="en-US" sz="1600" b="0" dirty="0">
                        <a:solidFill>
                          <a:schemeClr val="tx1"/>
                        </a:solidFill>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dirty="0">
                          <a:solidFill>
                            <a:srgbClr val="FF0000"/>
                          </a:solidFill>
                          <a:latin typeface="+mn-lt"/>
                          <a:cs typeface="Arial" panose="020B0604020202020204" pitchFamily="34" charset="0"/>
                        </a:rPr>
                        <a:t>   </a:t>
                      </a:r>
                      <a:r>
                        <a:rPr lang="en-US" sz="1600" b="0" dirty="0">
                          <a:solidFill>
                            <a:srgbClr val="FF0000"/>
                          </a:solidFill>
                          <a:latin typeface="+mn-lt"/>
                          <a:cs typeface="Arial" panose="020B0604020202020204" pitchFamily="34" charset="0"/>
                        </a:rPr>
                        <a:t>($510,000)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7336973"/>
                  </a:ext>
                </a:extLst>
              </a:tr>
              <a:tr h="782295">
                <a:tc>
                  <a:txBody>
                    <a:bodyPr/>
                    <a:lstStyle/>
                    <a:p>
                      <a:pPr algn="l"/>
                      <a:r>
                        <a:rPr lang="en-US" sz="1600" dirty="0">
                          <a:latin typeface="+mn-lt"/>
                          <a:cs typeface="Arial" panose="020B0604020202020204" pitchFamily="34" charset="0"/>
                        </a:rPr>
                        <a:t>Child Welfare Services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marL="0" marR="0">
                        <a:lnSpc>
                          <a:spcPct val="107000"/>
                        </a:lnSpc>
                        <a:spcBef>
                          <a:spcPts val="0"/>
                        </a:spcBef>
                        <a:spcAft>
                          <a:spcPts val="0"/>
                        </a:spcAft>
                      </a:pPr>
                      <a:r>
                        <a:rPr lang="en-US" sz="1600" dirty="0">
                          <a:effectLst/>
                          <a:latin typeface="+mn-lt"/>
                          <a:ea typeface="Calibri" panose="020F0502020204030204" pitchFamily="34" charset="0"/>
                          <a:cs typeface="Arial" panose="020B0604020202020204" pitchFamily="34" charset="0"/>
                        </a:rPr>
                        <a:t>Cut 21 vacant State Child Welfare Positions</a:t>
                      </a:r>
                    </a:p>
                    <a:p>
                      <a:pPr marL="0" marR="0">
                        <a:lnSpc>
                          <a:spcPct val="107000"/>
                        </a:lnSpc>
                        <a:spcBef>
                          <a:spcPts val="0"/>
                        </a:spcBef>
                        <a:spcAft>
                          <a:spcPts val="0"/>
                        </a:spcAft>
                      </a:pPr>
                      <a:r>
                        <a:rPr lang="en-US" sz="1600" dirty="0">
                          <a:effectLst/>
                          <a:latin typeface="+mn-lt"/>
                          <a:ea typeface="Calibri" panose="020F0502020204030204" pitchFamily="34" charset="0"/>
                          <a:cs typeface="Arial" panose="020B0604020202020204" pitchFamily="34" charset="0"/>
                        </a:rPr>
                        <a:t>Total Funds: </a:t>
                      </a:r>
                      <a:r>
                        <a:rPr lang="en-US" sz="1600" dirty="0">
                          <a:solidFill>
                            <a:srgbClr val="FF0000"/>
                          </a:solidFill>
                          <a:effectLst/>
                          <a:latin typeface="+mn-lt"/>
                          <a:ea typeface="Calibri" panose="020F0502020204030204" pitchFamily="34" charset="0"/>
                          <a:cs typeface="Arial" panose="020B0604020202020204" pitchFamily="34" charset="0"/>
                        </a:rPr>
                        <a:t>($1,830,058)</a:t>
                      </a: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a:r>
                        <a:rPr lang="en-US" sz="1600" dirty="0">
                          <a:solidFill>
                            <a:srgbClr val="FF0000"/>
                          </a:solidFill>
                          <a:latin typeface="+mn-lt"/>
                          <a:cs typeface="Arial" panose="020B0604020202020204" pitchFamily="34" charset="0"/>
                        </a:rPr>
                        <a:t>($1,656,478)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1845532613"/>
                  </a:ext>
                </a:extLst>
              </a:tr>
              <a:tr h="746896">
                <a:tc>
                  <a:txBody>
                    <a:bodyPr/>
                    <a:lstStyle/>
                    <a:p>
                      <a:pPr algn="l"/>
                      <a:r>
                        <a:rPr lang="en-US" sz="1600" dirty="0">
                          <a:latin typeface="+mn-lt"/>
                          <a:cs typeface="Arial" panose="020B0604020202020204" pitchFamily="34" charset="0"/>
                        </a:rPr>
                        <a:t>Child Welfare Services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US" sz="1600" kern="1200" dirty="0">
                          <a:solidFill>
                            <a:srgbClr val="000000"/>
                          </a:solidFill>
                          <a:effectLst/>
                          <a:latin typeface="+mn-lt"/>
                          <a:ea typeface="Times New Roman" panose="02020603050405020304" pitchFamily="18" charset="0"/>
                          <a:cs typeface="Arial" panose="020B0604020202020204" pitchFamily="34" charset="0"/>
                        </a:rPr>
                        <a:t>Cut 10% field Foster Parent Support positions and related costs.  </a:t>
                      </a:r>
                      <a:r>
                        <a:rPr lang="en-US" sz="1600" kern="1200" dirty="0">
                          <a:solidFill>
                            <a:srgbClr val="000000"/>
                          </a:solidFill>
                          <a:effectLst/>
                          <a:latin typeface="+mn-lt"/>
                          <a:ea typeface="Calibri" panose="020F0502020204030204" pitchFamily="34" charset="0"/>
                          <a:cs typeface="Arial" panose="020B0604020202020204" pitchFamily="34" charset="0"/>
                        </a:rPr>
                        <a:t>Total Funds: </a:t>
                      </a:r>
                      <a:r>
                        <a:rPr lang="en-US" sz="1600" kern="1200" dirty="0">
                          <a:solidFill>
                            <a:srgbClr val="FF0000"/>
                          </a:solidFill>
                          <a:effectLst/>
                          <a:latin typeface="+mn-lt"/>
                          <a:ea typeface="Calibri" panose="020F0502020204030204" pitchFamily="34" charset="0"/>
                          <a:cs typeface="Arial" panose="020B0604020202020204" pitchFamily="34" charset="0"/>
                        </a:rPr>
                        <a:t>($285,882)</a:t>
                      </a: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rgbClr val="FF0000"/>
                          </a:solidFill>
                          <a:latin typeface="+mn-lt"/>
                          <a:cs typeface="Arial" panose="020B0604020202020204" pitchFamily="34" charset="0"/>
                        </a:rPr>
                        <a:t>  ($243,000)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1492132"/>
                  </a:ext>
                </a:extLst>
              </a:tr>
              <a:tr h="746896">
                <a:tc>
                  <a:txBody>
                    <a:bodyPr/>
                    <a:lstStyle/>
                    <a:p>
                      <a:pPr algn="l"/>
                      <a:r>
                        <a:rPr lang="en-US" sz="1600" b="0" dirty="0">
                          <a:latin typeface="+mn-lt"/>
                          <a:cs typeface="Arial" panose="020B0604020202020204" pitchFamily="34" charset="0"/>
                        </a:rPr>
                        <a:t>Child Welfare Services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600" kern="1200" dirty="0">
                          <a:solidFill>
                            <a:srgbClr val="000000"/>
                          </a:solidFill>
                          <a:effectLst/>
                          <a:latin typeface="+mn-lt"/>
                          <a:ea typeface="Times New Roman" panose="02020603050405020304" pitchFamily="18" charset="0"/>
                          <a:cs typeface="Arial" panose="020B0604020202020204" pitchFamily="34" charset="0"/>
                        </a:rPr>
                        <a:t>Reduction in Purchased Services: Reduce the Court Appointed Special Advocates (CASA) contracts</a:t>
                      </a: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a:r>
                        <a:rPr lang="en-US" sz="1600" dirty="0">
                          <a:solidFill>
                            <a:srgbClr val="FF0000"/>
                          </a:solidFill>
                          <a:latin typeface="+mn-lt"/>
                          <a:cs typeface="Arial" panose="020B0604020202020204" pitchFamily="34" charset="0"/>
                        </a:rPr>
                        <a:t>   ($134,000)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3816895719"/>
                  </a:ext>
                </a:extLst>
              </a:tr>
            </a:tbl>
          </a:graphicData>
        </a:graphic>
      </p:graphicFrame>
    </p:spTree>
    <p:extLst>
      <p:ext uri="{BB962C8B-B14F-4D97-AF65-F5344CB8AC3E}">
        <p14:creationId xmlns:p14="http://schemas.microsoft.com/office/powerpoint/2010/main" val="12938700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45" y="256185"/>
            <a:ext cx="12101015" cy="1033368"/>
          </a:xfrm>
        </p:spPr>
        <p:txBody>
          <a:bodyPr>
            <a:noAutofit/>
          </a:bodyPr>
          <a:lstStyle/>
          <a:p>
            <a:r>
              <a:rPr lang="en-US" sz="2800" dirty="0"/>
              <a:t>DFCS Budget Requests for Amended Fiscal Year 2020</a:t>
            </a:r>
          </a:p>
        </p:txBody>
      </p:sp>
      <p:sp>
        <p:nvSpPr>
          <p:cNvPr id="4" name="Text Placeholder 3"/>
          <p:cNvSpPr>
            <a:spLocks noGrp="1"/>
          </p:cNvSpPr>
          <p:nvPr>
            <p:ph type="body" sz="quarter" idx="10"/>
          </p:nvPr>
        </p:nvSpPr>
        <p:spPr>
          <a:xfrm>
            <a:off x="4538133" y="6510338"/>
            <a:ext cx="5747865" cy="260350"/>
          </a:xfrm>
        </p:spPr>
        <p:txBody>
          <a:bodyPr/>
          <a:lstStyle/>
          <a:p>
            <a:r>
              <a:rPr lang="en-US" dirty="0"/>
              <a:t>Division of Family and Children Services</a:t>
            </a:r>
          </a:p>
        </p:txBody>
      </p:sp>
      <p:sp>
        <p:nvSpPr>
          <p:cNvPr id="5" name="Rectangle 3"/>
          <p:cNvSpPr txBox="1">
            <a:spLocks noGrp="1" noChangeArrowheads="1"/>
          </p:cNvSpPr>
          <p:nvPr>
            <p:ph sz="half" idx="1"/>
          </p:nvPr>
        </p:nvSpPr>
        <p:spPr bwMode="auto">
          <a:xfrm>
            <a:off x="0" y="1289553"/>
            <a:ext cx="12160155" cy="491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cs typeface="ＭＳ Ｐゴシック"/>
              </a:defRPr>
            </a:lvl4pPr>
            <a:lvl5pPr marL="2057400" indent="-228600" algn="l" rtl="0" eaLnBrk="0" fontAlgn="base" hangingPunct="0">
              <a:spcBef>
                <a:spcPct val="20000"/>
              </a:spcBef>
              <a:spcAft>
                <a:spcPct val="0"/>
              </a:spcAft>
              <a:buChar char="»"/>
              <a:defRPr sz="3200">
                <a:solidFill>
                  <a:schemeClr val="tx1"/>
                </a:solidFill>
                <a:latin typeface="+mn-lt"/>
                <a:ea typeface="ＭＳ Ｐゴシック" charset="0"/>
                <a:cs typeface="ＭＳ Ｐゴシック"/>
              </a:defRPr>
            </a:lvl5pPr>
            <a:lvl6pPr marL="2514600" indent="-228600" algn="l" rtl="0" fontAlgn="base">
              <a:spcBef>
                <a:spcPct val="20000"/>
              </a:spcBef>
              <a:spcAft>
                <a:spcPct val="0"/>
              </a:spcAft>
              <a:buChar char="»"/>
              <a:defRPr sz="3200">
                <a:solidFill>
                  <a:schemeClr val="tx1"/>
                </a:solidFill>
                <a:latin typeface="+mn-lt"/>
              </a:defRPr>
            </a:lvl6pPr>
            <a:lvl7pPr marL="2971800" indent="-228600" algn="l" rtl="0" fontAlgn="base">
              <a:spcBef>
                <a:spcPct val="20000"/>
              </a:spcBef>
              <a:spcAft>
                <a:spcPct val="0"/>
              </a:spcAft>
              <a:buChar char="»"/>
              <a:defRPr sz="3200">
                <a:solidFill>
                  <a:schemeClr val="tx1"/>
                </a:solidFill>
                <a:latin typeface="+mn-lt"/>
              </a:defRPr>
            </a:lvl7pPr>
            <a:lvl8pPr marL="3429000" indent="-228600" algn="l" rtl="0" fontAlgn="base">
              <a:spcBef>
                <a:spcPct val="20000"/>
              </a:spcBef>
              <a:spcAft>
                <a:spcPct val="0"/>
              </a:spcAft>
              <a:buChar char="»"/>
              <a:defRPr sz="3200">
                <a:solidFill>
                  <a:schemeClr val="tx1"/>
                </a:solidFill>
                <a:latin typeface="+mn-lt"/>
              </a:defRPr>
            </a:lvl8pPr>
            <a:lvl9pPr marL="3886200" indent="-228600" algn="l" rtl="0" fontAlgn="base">
              <a:spcBef>
                <a:spcPct val="20000"/>
              </a:spcBef>
              <a:spcAft>
                <a:spcPct val="0"/>
              </a:spcAft>
              <a:buChar char="»"/>
              <a:defRPr sz="3200">
                <a:solidFill>
                  <a:schemeClr val="tx1"/>
                </a:solidFill>
                <a:latin typeface="+mn-lt"/>
              </a:defRPr>
            </a:lvl9pPr>
          </a:lstStyle>
          <a:p>
            <a:pPr defTabSz="914400">
              <a:lnSpc>
                <a:spcPct val="80000"/>
              </a:lnSpc>
              <a:buFontTx/>
              <a:buNone/>
            </a:pPr>
            <a:endParaRPr lang="en-US" altLang="en-US" sz="900" kern="0" dirty="0">
              <a:ea typeface="ＭＳ Ｐゴシック" pitchFamily="34" charset="-128"/>
            </a:endParaRPr>
          </a:p>
          <a:p>
            <a:pPr defTabSz="914400">
              <a:lnSpc>
                <a:spcPct val="80000"/>
              </a:lnSpc>
              <a:buFontTx/>
              <a:buNone/>
            </a:pPr>
            <a:r>
              <a:rPr lang="en-US" altLang="en-US" sz="2000" kern="0" dirty="0">
                <a:ea typeface="ＭＳ Ｐゴシック" pitchFamily="34" charset="-128"/>
              </a:rPr>
              <a:t>	                                                                                  	                                                                 			</a:t>
            </a:r>
          </a:p>
        </p:txBody>
      </p:sp>
      <p:graphicFrame>
        <p:nvGraphicFramePr>
          <p:cNvPr id="3" name="Table 2"/>
          <p:cNvGraphicFramePr>
            <a:graphicFrameLocks noGrp="1"/>
          </p:cNvGraphicFramePr>
          <p:nvPr/>
        </p:nvGraphicFramePr>
        <p:xfrm>
          <a:off x="31845" y="1001891"/>
          <a:ext cx="12070080" cy="1280160"/>
        </p:xfrm>
        <a:graphic>
          <a:graphicData uri="http://schemas.openxmlformats.org/drawingml/2006/table">
            <a:tbl>
              <a:tblPr firstRow="1" bandRow="1">
                <a:tableStyleId>{5C22544A-7EE6-4342-B048-85BDC9FD1C3A}</a:tableStyleId>
              </a:tblPr>
              <a:tblGrid>
                <a:gridCol w="9900182">
                  <a:extLst>
                    <a:ext uri="{9D8B030D-6E8A-4147-A177-3AD203B41FA5}">
                      <a16:colId xmlns:a16="http://schemas.microsoft.com/office/drawing/2014/main" val="20000"/>
                    </a:ext>
                  </a:extLst>
                </a:gridCol>
                <a:gridCol w="2169898">
                  <a:extLst>
                    <a:ext uri="{9D8B030D-6E8A-4147-A177-3AD203B41FA5}">
                      <a16:colId xmlns:a16="http://schemas.microsoft.com/office/drawing/2014/main" val="20001"/>
                    </a:ext>
                  </a:extLst>
                </a:gridCol>
              </a:tblGrid>
              <a:tr h="6845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State Fund Changes for Fiscal Year 2020</a:t>
                      </a:r>
                      <a:endParaRPr lang="en-US" dirty="0"/>
                    </a:p>
                  </a:txBody>
                  <a:tcPr>
                    <a:lnB w="38100" cmpd="sng">
                      <a:noFill/>
                    </a:lnB>
                    <a:solidFill>
                      <a:schemeClr val="bg1">
                        <a:lumMod val="85000"/>
                      </a:schemeClr>
                    </a:solidFill>
                  </a:tcPr>
                </a:tc>
                <a:tc>
                  <a:txBody>
                    <a:bodyPr/>
                    <a:lstStyle/>
                    <a:p>
                      <a:pPr algn="ctr"/>
                      <a:endParaRPr lang="en-US" b="1" dirty="0">
                        <a:solidFill>
                          <a:schemeClr val="tx1"/>
                        </a:solidFill>
                        <a:latin typeface="Arial" panose="020B0604020202020204" pitchFamily="34" charset="0"/>
                        <a:cs typeface="Arial" panose="020B0604020202020204" pitchFamily="34" charset="0"/>
                      </a:endParaRPr>
                    </a:p>
                    <a:p>
                      <a:pPr algn="ctr"/>
                      <a:r>
                        <a:rPr lang="en-US" b="1" dirty="0">
                          <a:solidFill>
                            <a:schemeClr val="tx1"/>
                          </a:solidFill>
                          <a:latin typeface="Arial" panose="020B0604020202020204" pitchFamily="34" charset="0"/>
                          <a:cs typeface="Arial" panose="020B0604020202020204" pitchFamily="34" charset="0"/>
                        </a:rPr>
                        <a:t>State</a:t>
                      </a:r>
                    </a:p>
                  </a:txBody>
                  <a:tcPr>
                    <a:lnB w="38100" cmpd="sng">
                      <a:noFill/>
                    </a:lnB>
                    <a:solidFill>
                      <a:schemeClr val="bg1">
                        <a:lumMod val="85000"/>
                      </a:schemeClr>
                    </a:solidFill>
                  </a:tcPr>
                </a:tc>
                <a:extLst>
                  <a:ext uri="{0D108BD9-81ED-4DB2-BD59-A6C34878D82A}">
                    <a16:rowId xmlns:a16="http://schemas.microsoft.com/office/drawing/2014/main" val="10000"/>
                  </a:ext>
                </a:extLst>
              </a:tr>
              <a:tr h="595612">
                <a:tc>
                  <a:txBody>
                    <a:bodyPr/>
                    <a:lstStyle/>
                    <a:p>
                      <a:r>
                        <a:rPr lang="en-US" b="1" dirty="0">
                          <a:latin typeface="Arial" panose="020B0604020202020204" pitchFamily="34" charset="0"/>
                          <a:cs typeface="Arial" panose="020B0604020202020204" pitchFamily="34" charset="0"/>
                        </a:rPr>
                        <a:t>4% Reductions</a:t>
                      </a:r>
                      <a:endParaRPr lang="en-US" dirty="0"/>
                    </a:p>
                  </a:txBody>
                  <a:tcPr anchor="ctr">
                    <a:lnL w="12700" cmpd="sng">
                      <a:noFill/>
                    </a:lnL>
                    <a:lnR w="12700" cmpd="sng">
                      <a:noFill/>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lang="en-US" dirty="0"/>
                    </a:p>
                  </a:txBody>
                  <a:tcPr>
                    <a:lnL w="12700" cmpd="sng">
                      <a:noFill/>
                    </a:lnL>
                    <a:lnR w="12700" cmpd="sng">
                      <a:noFill/>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1"/>
                  </a:ext>
                </a:extLst>
              </a:tr>
            </a:tbl>
          </a:graphicData>
        </a:graphic>
      </p:graphicFrame>
      <p:graphicFrame>
        <p:nvGraphicFramePr>
          <p:cNvPr id="6" name="Table 5"/>
          <p:cNvGraphicFramePr>
            <a:graphicFrameLocks noGrp="1"/>
          </p:cNvGraphicFramePr>
          <p:nvPr/>
        </p:nvGraphicFramePr>
        <p:xfrm>
          <a:off x="795" y="2289381"/>
          <a:ext cx="12070081" cy="1374689"/>
        </p:xfrm>
        <a:graphic>
          <a:graphicData uri="http://schemas.openxmlformats.org/drawingml/2006/table">
            <a:tbl>
              <a:tblPr firstRow="1" bandRow="1">
                <a:tableStyleId>{5C22544A-7EE6-4342-B048-85BDC9FD1C3A}</a:tableStyleId>
              </a:tblPr>
              <a:tblGrid>
                <a:gridCol w="3887617">
                  <a:extLst>
                    <a:ext uri="{9D8B030D-6E8A-4147-A177-3AD203B41FA5}">
                      <a16:colId xmlns:a16="http://schemas.microsoft.com/office/drawing/2014/main" val="20000"/>
                    </a:ext>
                  </a:extLst>
                </a:gridCol>
                <a:gridCol w="6010046">
                  <a:extLst>
                    <a:ext uri="{9D8B030D-6E8A-4147-A177-3AD203B41FA5}">
                      <a16:colId xmlns:a16="http://schemas.microsoft.com/office/drawing/2014/main" val="20001"/>
                    </a:ext>
                  </a:extLst>
                </a:gridCol>
                <a:gridCol w="2172418">
                  <a:extLst>
                    <a:ext uri="{9D8B030D-6E8A-4147-A177-3AD203B41FA5}">
                      <a16:colId xmlns:a16="http://schemas.microsoft.com/office/drawing/2014/main" val="20002"/>
                    </a:ext>
                  </a:extLst>
                </a:gridCol>
              </a:tblGrid>
              <a:tr h="673341">
                <a:tc>
                  <a:txBody>
                    <a:bodyPr/>
                    <a:lstStyle/>
                    <a:p>
                      <a:pPr algn="l"/>
                      <a:r>
                        <a:rPr lang="en-US" sz="1600" b="0" dirty="0">
                          <a:solidFill>
                            <a:schemeClr val="tx1"/>
                          </a:solidFill>
                          <a:latin typeface="+mn-lt"/>
                          <a:cs typeface="Arial" panose="020B0604020202020204" pitchFamily="34" charset="0"/>
                        </a:rPr>
                        <a:t>Child Welfare Services</a:t>
                      </a:r>
                      <a:endParaRPr lang="en-US" sz="1600" dirty="0">
                        <a:latin typeface="+mn-lt"/>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600" b="0" kern="1200" dirty="0">
                          <a:solidFill>
                            <a:srgbClr val="000000"/>
                          </a:solidFill>
                          <a:effectLst/>
                          <a:latin typeface="+mn-lt"/>
                          <a:ea typeface="Times New Roman" panose="02020603050405020304" pitchFamily="18" charset="0"/>
                          <a:cs typeface="Arial" panose="020B0604020202020204" pitchFamily="34" charset="0"/>
                        </a:rPr>
                        <a:t>Staff vacancies plus related costs for CWS field staff</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600" b="0" kern="1200" dirty="0">
                          <a:solidFill>
                            <a:srgbClr val="000000"/>
                          </a:solidFill>
                          <a:effectLst/>
                          <a:latin typeface="+mn-lt"/>
                          <a:ea typeface="Calibri" panose="020F0502020204030204" pitchFamily="34" charset="0"/>
                          <a:cs typeface="Arial" panose="020B0604020202020204" pitchFamily="34" charset="0"/>
                        </a:rPr>
                        <a:t>Total Funds: </a:t>
                      </a:r>
                      <a:r>
                        <a:rPr lang="en-US" sz="1600" b="0" kern="1200" dirty="0">
                          <a:solidFill>
                            <a:srgbClr val="FF0000"/>
                          </a:solidFill>
                          <a:effectLst/>
                          <a:latin typeface="+mn-lt"/>
                          <a:ea typeface="Calibri" panose="020F0502020204030204" pitchFamily="34" charset="0"/>
                          <a:cs typeface="Arial" panose="020B0604020202020204" pitchFamily="34" charset="0"/>
                        </a:rPr>
                        <a:t>($626,735)</a:t>
                      </a: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b="0" dirty="0">
                          <a:solidFill>
                            <a:srgbClr val="FF0000"/>
                          </a:solidFill>
                          <a:latin typeface="+mn-lt"/>
                          <a:cs typeface="Arial" panose="020B0604020202020204" pitchFamily="34" charset="0"/>
                        </a:rPr>
                        <a:t>       ($532,725)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701348">
                <a:tc>
                  <a:txBody>
                    <a:bodyPr/>
                    <a:lstStyle/>
                    <a:p>
                      <a:pPr algn="l"/>
                      <a:r>
                        <a:rPr lang="en-US" sz="1600" dirty="0">
                          <a:latin typeface="+mn-lt"/>
                          <a:cs typeface="Arial" panose="020B0604020202020204" pitchFamily="34" charset="0"/>
                        </a:rPr>
                        <a:t>Departmental Administration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600" dirty="0">
                          <a:effectLst/>
                          <a:latin typeface="+mn-lt"/>
                          <a:ea typeface="Calibri" panose="020F0502020204030204" pitchFamily="34" charset="0"/>
                          <a:cs typeface="Arial" panose="020B0604020202020204" pitchFamily="34" charset="0"/>
                        </a:rPr>
                        <a:t>Set hiring limitations on DFCS Administration</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600" dirty="0">
                          <a:effectLst/>
                          <a:latin typeface="+mn-lt"/>
                          <a:ea typeface="Calibri" panose="020F0502020204030204" pitchFamily="34" charset="0"/>
                          <a:cs typeface="Arial" panose="020B0604020202020204" pitchFamily="34" charset="0"/>
                        </a:rPr>
                        <a:t>Total Funds: </a:t>
                      </a:r>
                      <a:r>
                        <a:rPr lang="en-US" sz="1600" dirty="0">
                          <a:solidFill>
                            <a:srgbClr val="FF0000"/>
                          </a:solidFill>
                          <a:effectLst/>
                          <a:latin typeface="+mn-lt"/>
                          <a:ea typeface="Calibri" panose="020F0502020204030204" pitchFamily="34" charset="0"/>
                          <a:cs typeface="Arial" panose="020B0604020202020204" pitchFamily="34" charset="0"/>
                        </a:rPr>
                        <a:t>($574,356)</a:t>
                      </a: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a:r>
                        <a:rPr lang="en-US" sz="1600" dirty="0">
                          <a:solidFill>
                            <a:srgbClr val="FF0000"/>
                          </a:solidFill>
                          <a:latin typeface="+mn-lt"/>
                          <a:cs typeface="Arial" panose="020B0604020202020204" pitchFamily="34" charset="0"/>
                        </a:rPr>
                        <a:t>       ($361,844)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2483124577"/>
                  </a:ext>
                </a:extLst>
              </a:tr>
            </a:tbl>
          </a:graphicData>
        </a:graphic>
      </p:graphicFrame>
      <p:graphicFrame>
        <p:nvGraphicFramePr>
          <p:cNvPr id="7" name="Table 6"/>
          <p:cNvGraphicFramePr>
            <a:graphicFrameLocks noGrp="1"/>
          </p:cNvGraphicFramePr>
          <p:nvPr/>
        </p:nvGraphicFramePr>
        <p:xfrm>
          <a:off x="0" y="5124132"/>
          <a:ext cx="11992644" cy="914400"/>
        </p:xfrm>
        <a:graphic>
          <a:graphicData uri="http://schemas.openxmlformats.org/drawingml/2006/table">
            <a:tbl>
              <a:tblPr firstRow="1" bandRow="1">
                <a:tableStyleId>{5C22544A-7EE6-4342-B048-85BDC9FD1C3A}</a:tableStyleId>
              </a:tblPr>
              <a:tblGrid>
                <a:gridCol w="9959128">
                  <a:extLst>
                    <a:ext uri="{9D8B030D-6E8A-4147-A177-3AD203B41FA5}">
                      <a16:colId xmlns:a16="http://schemas.microsoft.com/office/drawing/2014/main" val="20000"/>
                    </a:ext>
                  </a:extLst>
                </a:gridCol>
                <a:gridCol w="2033516">
                  <a:extLst>
                    <a:ext uri="{9D8B030D-6E8A-4147-A177-3AD203B41FA5}">
                      <a16:colId xmlns:a16="http://schemas.microsoft.com/office/drawing/2014/main" val="20001"/>
                    </a:ext>
                  </a:extLst>
                </a:gridCol>
              </a:tblGrid>
              <a:tr h="914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R w="12700" cap="flat" cmpd="sng" algn="ctr">
                      <a:noFill/>
                      <a:prstDash val="solid"/>
                      <a:round/>
                      <a:headEnd type="none" w="med" len="med"/>
                      <a:tailEnd type="none" w="med" len="med"/>
                    </a:lnR>
                    <a:solidFill>
                      <a:schemeClr val="bg1"/>
                    </a:solidFill>
                  </a:tcPr>
                </a:tc>
                <a:tc>
                  <a:txBody>
                    <a:bodyPr/>
                    <a:lstStyle/>
                    <a:p>
                      <a:pPr algn="l"/>
                      <a:r>
                        <a:rPr lang="en-US" sz="1600" dirty="0">
                          <a:latin typeface="Arial" panose="020B0604020202020204" pitchFamily="34" charset="0"/>
                          <a:cs typeface="Arial" panose="020B0604020202020204" pitchFamily="34" charset="0"/>
                        </a:rPr>
                        <a:t>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bl>
          </a:graphicData>
        </a:graphic>
      </p:graphicFrame>
      <p:sp>
        <p:nvSpPr>
          <p:cNvPr id="8" name="Text Placeholder 3"/>
          <p:cNvSpPr>
            <a:spLocks noGrp="1"/>
          </p:cNvSpPr>
          <p:nvPr>
            <p:ph type="body" sz="quarter" idx="11" hasCustomPrompt="1"/>
          </p:nvPr>
        </p:nvSpPr>
        <p:spPr>
          <a:xfrm>
            <a:off x="10285413" y="6539550"/>
            <a:ext cx="936625" cy="260350"/>
          </a:xfrm>
        </p:spPr>
        <p:txBody>
          <a:bodyPr>
            <a:normAutofit fontScale="92500" lnSpcReduction="10000"/>
          </a:bodyPr>
          <a:lstStyle>
            <a:lvl1pPr marL="0" indent="0" algn="r">
              <a:buNone/>
              <a:defRPr sz="1400">
                <a:solidFill>
                  <a:schemeClr val="bg1"/>
                </a:solidFill>
              </a:defRPr>
            </a:lvl1pPr>
          </a:lstStyle>
          <a:p>
            <a:pPr lvl="0"/>
            <a:r>
              <a:rPr lang="en-US" dirty="0"/>
              <a:t>9/10/19</a:t>
            </a:r>
          </a:p>
        </p:txBody>
      </p:sp>
      <p:graphicFrame>
        <p:nvGraphicFramePr>
          <p:cNvPr id="9" name="Table 8">
            <a:extLst>
              <a:ext uri="{FF2B5EF4-FFF2-40B4-BE49-F238E27FC236}">
                <a16:creationId xmlns:a16="http://schemas.microsoft.com/office/drawing/2014/main" id="{262F96C8-BD4C-4411-A622-C1B0EF05C12E}"/>
              </a:ext>
            </a:extLst>
          </p:cNvPr>
          <p:cNvGraphicFramePr>
            <a:graphicFrameLocks noGrp="1"/>
          </p:cNvGraphicFramePr>
          <p:nvPr>
            <p:extLst>
              <p:ext uri="{D42A27DB-BD31-4B8C-83A1-F6EECF244321}">
                <p14:modId xmlns:p14="http://schemas.microsoft.com/office/powerpoint/2010/main" val="2069941479"/>
              </p:ext>
            </p:extLst>
          </p:nvPr>
        </p:nvGraphicFramePr>
        <p:xfrm>
          <a:off x="397" y="3755526"/>
          <a:ext cx="12070876" cy="2796543"/>
        </p:xfrm>
        <a:graphic>
          <a:graphicData uri="http://schemas.openxmlformats.org/drawingml/2006/table">
            <a:tbl>
              <a:tblPr firstRow="1" bandRow="1">
                <a:tableStyleId>{5C22544A-7EE6-4342-B048-85BDC9FD1C3A}</a:tableStyleId>
              </a:tblPr>
              <a:tblGrid>
                <a:gridCol w="3815960">
                  <a:extLst>
                    <a:ext uri="{9D8B030D-6E8A-4147-A177-3AD203B41FA5}">
                      <a16:colId xmlns:a16="http://schemas.microsoft.com/office/drawing/2014/main" val="2285430862"/>
                    </a:ext>
                  </a:extLst>
                </a:gridCol>
                <a:gridCol w="6027165">
                  <a:extLst>
                    <a:ext uri="{9D8B030D-6E8A-4147-A177-3AD203B41FA5}">
                      <a16:colId xmlns:a16="http://schemas.microsoft.com/office/drawing/2014/main" val="1133428309"/>
                    </a:ext>
                  </a:extLst>
                </a:gridCol>
                <a:gridCol w="2227751">
                  <a:extLst>
                    <a:ext uri="{9D8B030D-6E8A-4147-A177-3AD203B41FA5}">
                      <a16:colId xmlns:a16="http://schemas.microsoft.com/office/drawing/2014/main" val="455519648"/>
                    </a:ext>
                  </a:extLst>
                </a:gridCol>
              </a:tblGrid>
              <a:tr h="774876">
                <a:tc>
                  <a:txBody>
                    <a:bodyPr/>
                    <a:lstStyle/>
                    <a:p>
                      <a:pPr algn="l"/>
                      <a:r>
                        <a:rPr lang="en-US" sz="1600" b="0" dirty="0">
                          <a:solidFill>
                            <a:schemeClr val="tx1"/>
                          </a:solidFill>
                          <a:latin typeface="+mn-lt"/>
                          <a:cs typeface="Arial" panose="020B0604020202020204" pitchFamily="34" charset="0"/>
                        </a:rPr>
                        <a:t>Federal Eligibility Benefit Services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nSpc>
                          <a:spcPct val="107000"/>
                        </a:lnSpc>
                        <a:spcBef>
                          <a:spcPts val="0"/>
                        </a:spcBef>
                        <a:spcAft>
                          <a:spcPts val="0"/>
                        </a:spcAft>
                      </a:pPr>
                      <a:r>
                        <a:rPr lang="en-US" sz="1600" b="0" dirty="0">
                          <a:solidFill>
                            <a:schemeClr val="tx1"/>
                          </a:solidFill>
                          <a:effectLst/>
                          <a:latin typeface="+mn-lt"/>
                          <a:ea typeface="Calibri" panose="020F0502020204030204" pitchFamily="34" charset="0"/>
                          <a:cs typeface="Arial" panose="020B0604020202020204" pitchFamily="34" charset="0"/>
                        </a:rPr>
                        <a:t> Adjust GA Gateway/GETS budget based on SFY 2019 actuals</a:t>
                      </a:r>
                    </a:p>
                    <a:p>
                      <a:pPr marL="0" marR="0">
                        <a:lnSpc>
                          <a:spcPct val="107000"/>
                        </a:lnSpc>
                        <a:spcBef>
                          <a:spcPts val="0"/>
                        </a:spcBef>
                        <a:spcAft>
                          <a:spcPts val="0"/>
                        </a:spcAft>
                      </a:pPr>
                      <a:r>
                        <a:rPr lang="en-US" sz="1600" b="0" dirty="0">
                          <a:solidFill>
                            <a:schemeClr val="tx1"/>
                          </a:solidFill>
                          <a:effectLst/>
                          <a:latin typeface="+mn-lt"/>
                          <a:ea typeface="Calibri" panose="020F0502020204030204" pitchFamily="34" charset="0"/>
                          <a:cs typeface="Arial" panose="020B0604020202020204" pitchFamily="34" charset="0"/>
                        </a:rPr>
                        <a:t> Total Funds: </a:t>
                      </a:r>
                      <a:r>
                        <a:rPr lang="en-US" sz="1600" b="0" dirty="0">
                          <a:solidFill>
                            <a:srgbClr val="FF0000"/>
                          </a:solidFill>
                          <a:effectLst/>
                          <a:latin typeface="+mn-lt"/>
                          <a:ea typeface="Calibri" panose="020F0502020204030204" pitchFamily="34" charset="0"/>
                          <a:cs typeface="Arial" panose="020B0604020202020204" pitchFamily="34" charset="0"/>
                        </a:rPr>
                        <a:t>($16,794,225)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b="0" dirty="0">
                          <a:solidFill>
                            <a:srgbClr val="FF0000"/>
                          </a:solidFill>
                          <a:latin typeface="+mn-lt"/>
                          <a:cs typeface="Arial" panose="020B0604020202020204" pitchFamily="34" charset="0"/>
                        </a:rPr>
                        <a:t>    ($4,971,618)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7336973"/>
                  </a:ext>
                </a:extLst>
              </a:tr>
              <a:tr h="7459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Support for Needy Families - Basic Assistance</a:t>
                      </a:r>
                    </a:p>
                    <a:p>
                      <a:pPr algn="l"/>
                      <a:endParaRPr lang="en-US" sz="1600" dirty="0">
                        <a:latin typeface="+mn-lt"/>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a:lnSpc>
                          <a:spcPct val="107000"/>
                        </a:lnSpc>
                        <a:spcBef>
                          <a:spcPts val="0"/>
                        </a:spcBef>
                        <a:spcAft>
                          <a:spcPts val="0"/>
                        </a:spcAft>
                      </a:pPr>
                      <a:r>
                        <a:rPr lang="en-US" sz="1600" dirty="0">
                          <a:effectLst/>
                          <a:latin typeface="+mn-lt"/>
                          <a:ea typeface="Calibri" panose="020F0502020204030204" pitchFamily="34" charset="0"/>
                          <a:cs typeface="Arial" panose="020B0604020202020204" pitchFamily="34" charset="0"/>
                        </a:rPr>
                        <a:t> Two-Parent Cash Assistance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en-US" sz="1600" dirty="0">
                          <a:solidFill>
                            <a:srgbClr val="FF0000"/>
                          </a:solidFill>
                          <a:latin typeface="+mn-lt"/>
                          <a:cs typeface="Arial" panose="020B0604020202020204" pitchFamily="34" charset="0"/>
                        </a:rPr>
                        <a:t>        ($30,000)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845532613"/>
                  </a:ext>
                </a:extLst>
              </a:tr>
              <a:tr h="449567">
                <a:tc>
                  <a:txBody>
                    <a:bodyPr/>
                    <a:lstStyle/>
                    <a:p>
                      <a:pPr algn="l"/>
                      <a:endParaRPr lang="en-US" sz="1600" dirty="0">
                        <a:latin typeface="+mn-lt"/>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600" dirty="0">
                        <a:solidFill>
                          <a:srgbClr val="FF0000"/>
                        </a:solidFill>
                        <a:latin typeface="+mn-lt"/>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1492132"/>
                  </a:ext>
                </a:extLst>
              </a:tr>
              <a:tr h="749140">
                <a:tc>
                  <a:txBody>
                    <a:bodyPr/>
                    <a:lstStyle/>
                    <a:p>
                      <a:pPr algn="l"/>
                      <a:r>
                        <a:rPr lang="en-US" sz="1600" b="1" dirty="0">
                          <a:latin typeface="+mn-lt"/>
                          <a:cs typeface="Arial" panose="020B0604020202020204" pitchFamily="34" charset="0"/>
                        </a:rPr>
                        <a:t>Total DFCS 4% Reductions</a:t>
                      </a:r>
                      <a:endParaRPr lang="en-US" sz="1600" b="0" dirty="0">
                        <a:latin typeface="+mn-lt"/>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rgbClr val="FF0000"/>
                          </a:solidFill>
                          <a:latin typeface="+mn-lt"/>
                          <a:cs typeface="Arial" panose="020B0604020202020204" pitchFamily="34" charset="0"/>
                        </a:rPr>
                        <a:t>  ($13,325,165)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6895719"/>
                  </a:ext>
                </a:extLst>
              </a:tr>
            </a:tbl>
          </a:graphicData>
        </a:graphic>
      </p:graphicFrame>
    </p:spTree>
    <p:extLst>
      <p:ext uri="{BB962C8B-B14F-4D97-AF65-F5344CB8AC3E}">
        <p14:creationId xmlns:p14="http://schemas.microsoft.com/office/powerpoint/2010/main" val="38140305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440238" y="6520632"/>
            <a:ext cx="5845175" cy="260350"/>
          </a:xfrm>
        </p:spPr>
        <p:txBody>
          <a:bodyPr/>
          <a:lstStyle/>
          <a:p>
            <a:r>
              <a:rPr lang="en-US" dirty="0"/>
              <a:t>Division of Family and Children Services</a:t>
            </a:r>
          </a:p>
        </p:txBody>
      </p:sp>
      <p:sp>
        <p:nvSpPr>
          <p:cNvPr id="5" name="Rectangle 3"/>
          <p:cNvSpPr txBox="1">
            <a:spLocks noGrp="1" noChangeArrowheads="1"/>
          </p:cNvSpPr>
          <p:nvPr>
            <p:ph sz="half" idx="1"/>
          </p:nvPr>
        </p:nvSpPr>
        <p:spPr bwMode="auto">
          <a:xfrm>
            <a:off x="0" y="1289552"/>
            <a:ext cx="12160155" cy="5568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cs typeface="ＭＳ Ｐゴシック"/>
              </a:defRPr>
            </a:lvl4pPr>
            <a:lvl5pPr marL="2057400" indent="-228600" algn="l" rtl="0" eaLnBrk="0" fontAlgn="base" hangingPunct="0">
              <a:spcBef>
                <a:spcPct val="20000"/>
              </a:spcBef>
              <a:spcAft>
                <a:spcPct val="0"/>
              </a:spcAft>
              <a:buChar char="»"/>
              <a:defRPr sz="3200">
                <a:solidFill>
                  <a:schemeClr val="tx1"/>
                </a:solidFill>
                <a:latin typeface="+mn-lt"/>
                <a:ea typeface="ＭＳ Ｐゴシック" charset="0"/>
                <a:cs typeface="ＭＳ Ｐゴシック"/>
              </a:defRPr>
            </a:lvl5pPr>
            <a:lvl6pPr marL="2514600" indent="-228600" algn="l" rtl="0" fontAlgn="base">
              <a:spcBef>
                <a:spcPct val="20000"/>
              </a:spcBef>
              <a:spcAft>
                <a:spcPct val="0"/>
              </a:spcAft>
              <a:buChar char="»"/>
              <a:defRPr sz="3200">
                <a:solidFill>
                  <a:schemeClr val="tx1"/>
                </a:solidFill>
                <a:latin typeface="+mn-lt"/>
              </a:defRPr>
            </a:lvl6pPr>
            <a:lvl7pPr marL="2971800" indent="-228600" algn="l" rtl="0" fontAlgn="base">
              <a:spcBef>
                <a:spcPct val="20000"/>
              </a:spcBef>
              <a:spcAft>
                <a:spcPct val="0"/>
              </a:spcAft>
              <a:buChar char="»"/>
              <a:defRPr sz="3200">
                <a:solidFill>
                  <a:schemeClr val="tx1"/>
                </a:solidFill>
                <a:latin typeface="+mn-lt"/>
              </a:defRPr>
            </a:lvl7pPr>
            <a:lvl8pPr marL="3429000" indent="-228600" algn="l" rtl="0" fontAlgn="base">
              <a:spcBef>
                <a:spcPct val="20000"/>
              </a:spcBef>
              <a:spcAft>
                <a:spcPct val="0"/>
              </a:spcAft>
              <a:buChar char="»"/>
              <a:defRPr sz="3200">
                <a:solidFill>
                  <a:schemeClr val="tx1"/>
                </a:solidFill>
                <a:latin typeface="+mn-lt"/>
              </a:defRPr>
            </a:lvl8pPr>
            <a:lvl9pPr marL="3886200" indent="-228600" algn="l" rtl="0" fontAlgn="base">
              <a:spcBef>
                <a:spcPct val="20000"/>
              </a:spcBef>
              <a:spcAft>
                <a:spcPct val="0"/>
              </a:spcAft>
              <a:buChar char="»"/>
              <a:defRPr sz="3200">
                <a:solidFill>
                  <a:schemeClr val="tx1"/>
                </a:solidFill>
                <a:latin typeface="+mn-lt"/>
              </a:defRPr>
            </a:lvl9pPr>
          </a:lstStyle>
          <a:p>
            <a:pPr defTabSz="914400">
              <a:lnSpc>
                <a:spcPct val="80000"/>
              </a:lnSpc>
              <a:buFontTx/>
              <a:buNone/>
            </a:pPr>
            <a:endParaRPr lang="en-US" altLang="en-US" sz="900" kern="0" dirty="0">
              <a:ea typeface="ＭＳ Ｐゴシック" pitchFamily="34" charset="-128"/>
            </a:endParaRPr>
          </a:p>
          <a:p>
            <a:pPr defTabSz="914400">
              <a:lnSpc>
                <a:spcPct val="80000"/>
              </a:lnSpc>
              <a:buFontTx/>
              <a:buNone/>
            </a:pPr>
            <a:r>
              <a:rPr lang="en-US" altLang="en-US" sz="2000" kern="0" dirty="0">
                <a:ea typeface="ＭＳ Ｐゴシック" pitchFamily="34" charset="-128"/>
              </a:rPr>
              <a:t>	                                                                                  	                                                                 			</a:t>
            </a:r>
          </a:p>
        </p:txBody>
      </p:sp>
      <p:sp>
        <p:nvSpPr>
          <p:cNvPr id="8" name="Text Placeholder 3"/>
          <p:cNvSpPr>
            <a:spLocks noGrp="1"/>
          </p:cNvSpPr>
          <p:nvPr>
            <p:ph type="body" sz="quarter" idx="11" hasCustomPrompt="1"/>
          </p:nvPr>
        </p:nvSpPr>
        <p:spPr>
          <a:xfrm>
            <a:off x="10285413" y="6539550"/>
            <a:ext cx="936625" cy="260350"/>
          </a:xfrm>
        </p:spPr>
        <p:txBody>
          <a:bodyPr>
            <a:normAutofit fontScale="92500" lnSpcReduction="10000"/>
          </a:bodyPr>
          <a:lstStyle>
            <a:lvl1pPr marL="0" indent="0" algn="r">
              <a:buNone/>
              <a:defRPr sz="1400">
                <a:solidFill>
                  <a:schemeClr val="bg1"/>
                </a:solidFill>
              </a:defRPr>
            </a:lvl1pPr>
          </a:lstStyle>
          <a:p>
            <a:pPr lvl="0"/>
            <a:r>
              <a:rPr lang="en-US" dirty="0"/>
              <a:t>9/10/19</a:t>
            </a:r>
          </a:p>
        </p:txBody>
      </p:sp>
      <p:sp>
        <p:nvSpPr>
          <p:cNvPr id="10" name="Title 9">
            <a:extLst>
              <a:ext uri="{FF2B5EF4-FFF2-40B4-BE49-F238E27FC236}">
                <a16:creationId xmlns:a16="http://schemas.microsoft.com/office/drawing/2014/main" id="{C5D4A3AE-188E-4945-8E7A-9C71E0FB9A03}"/>
              </a:ext>
            </a:extLst>
          </p:cNvPr>
          <p:cNvSpPr>
            <a:spLocks noGrp="1"/>
          </p:cNvSpPr>
          <p:nvPr>
            <p:ph type="title"/>
          </p:nvPr>
        </p:nvSpPr>
        <p:spPr/>
        <p:txBody>
          <a:bodyPr>
            <a:normAutofit/>
          </a:bodyPr>
          <a:lstStyle/>
          <a:p>
            <a:r>
              <a:rPr lang="en-US" sz="3200" dirty="0"/>
              <a:t>DFCS Budget Requests for Fiscal Year 2021</a:t>
            </a:r>
            <a:endParaRPr lang="en-US" sz="3000" dirty="0"/>
          </a:p>
        </p:txBody>
      </p:sp>
      <p:graphicFrame>
        <p:nvGraphicFramePr>
          <p:cNvPr id="2" name="Table 1">
            <a:extLst>
              <a:ext uri="{FF2B5EF4-FFF2-40B4-BE49-F238E27FC236}">
                <a16:creationId xmlns:a16="http://schemas.microsoft.com/office/drawing/2014/main" id="{E260D961-9292-F94A-9145-87647F11CB8F}"/>
              </a:ext>
            </a:extLst>
          </p:cNvPr>
          <p:cNvGraphicFramePr>
            <a:graphicFrameLocks noGrp="1"/>
          </p:cNvGraphicFramePr>
          <p:nvPr/>
        </p:nvGraphicFramePr>
        <p:xfrm>
          <a:off x="360485" y="1453952"/>
          <a:ext cx="11507523" cy="3360409"/>
        </p:xfrm>
        <a:graphic>
          <a:graphicData uri="http://schemas.openxmlformats.org/drawingml/2006/table">
            <a:tbl>
              <a:tblPr firstRow="1" bandRow="1">
                <a:tableStyleId>{93296810-A885-4BE3-A3E7-6D5BEEA58F35}</a:tableStyleId>
              </a:tblPr>
              <a:tblGrid>
                <a:gridCol w="3842699">
                  <a:extLst>
                    <a:ext uri="{9D8B030D-6E8A-4147-A177-3AD203B41FA5}">
                      <a16:colId xmlns:a16="http://schemas.microsoft.com/office/drawing/2014/main" val="3550749272"/>
                    </a:ext>
                  </a:extLst>
                </a:gridCol>
                <a:gridCol w="5580008">
                  <a:extLst>
                    <a:ext uri="{9D8B030D-6E8A-4147-A177-3AD203B41FA5}">
                      <a16:colId xmlns:a16="http://schemas.microsoft.com/office/drawing/2014/main" val="520709322"/>
                    </a:ext>
                  </a:extLst>
                </a:gridCol>
                <a:gridCol w="2084816">
                  <a:extLst>
                    <a:ext uri="{9D8B030D-6E8A-4147-A177-3AD203B41FA5}">
                      <a16:colId xmlns:a16="http://schemas.microsoft.com/office/drawing/2014/main" val="2243143734"/>
                    </a:ext>
                  </a:extLst>
                </a:gridCol>
              </a:tblGrid>
              <a:tr h="576072">
                <a:tc gridSpan="2">
                  <a:txBody>
                    <a:bodyPr/>
                    <a:lstStyle/>
                    <a:p>
                      <a:r>
                        <a:rPr lang="en-US" sz="2000" dirty="0">
                          <a:solidFill>
                            <a:schemeClr val="tx1"/>
                          </a:solidFill>
                        </a:rPr>
                        <a:t>State fund changes for Fiscal Year 2021</a:t>
                      </a:r>
                    </a:p>
                  </a:txBody>
                  <a:tcPr anchor="ctr">
                    <a:solidFill>
                      <a:schemeClr val="bg1">
                        <a:lumMod val="85000"/>
                      </a:schemeClr>
                    </a:solidFill>
                  </a:tcPr>
                </a:tc>
                <a:tc hMerge="1">
                  <a:txBody>
                    <a:bodyPr/>
                    <a:lstStyle/>
                    <a:p>
                      <a:endParaRPr lang="en-US" dirty="0"/>
                    </a:p>
                  </a:txBody>
                  <a:tcPr/>
                </a:tc>
                <a:tc>
                  <a:txBody>
                    <a:bodyPr/>
                    <a:lstStyle/>
                    <a:p>
                      <a:r>
                        <a:rPr lang="en-US" sz="2000" dirty="0">
                          <a:solidFill>
                            <a:schemeClr val="tx1"/>
                          </a:solidFill>
                        </a:rPr>
                        <a:t>State</a:t>
                      </a:r>
                    </a:p>
                  </a:txBody>
                  <a:tcPr anchor="ctr">
                    <a:solidFill>
                      <a:schemeClr val="bg1">
                        <a:lumMod val="85000"/>
                      </a:schemeClr>
                    </a:solidFill>
                  </a:tcPr>
                </a:tc>
                <a:extLst>
                  <a:ext uri="{0D108BD9-81ED-4DB2-BD59-A6C34878D82A}">
                    <a16:rowId xmlns:a16="http://schemas.microsoft.com/office/drawing/2014/main" val="2477813947"/>
                  </a:ext>
                </a:extLst>
              </a:tr>
              <a:tr h="519343">
                <a:tc gridSpan="3">
                  <a:txBody>
                    <a:bodyPr/>
                    <a:lstStyle/>
                    <a:p>
                      <a:r>
                        <a:rPr lang="en-US" dirty="0"/>
                        <a:t>Workload Adjustments</a:t>
                      </a:r>
                      <a:endParaRPr lang="en-US" b="1" dirty="0"/>
                    </a:p>
                  </a:txBody>
                  <a:tcPr anchor="ctr"/>
                </a:tc>
                <a:tc hMerge="1">
                  <a:txBody>
                    <a:bodyPr/>
                    <a:lstStyle/>
                    <a:p>
                      <a:endParaRPr lang="en-US" dirty="0"/>
                    </a:p>
                  </a:txBody>
                  <a:tcPr/>
                </a:tc>
                <a:tc hMerge="1">
                  <a:txBody>
                    <a:bodyPr/>
                    <a:lstStyle/>
                    <a:p>
                      <a:endParaRPr lang="en-US" dirty="0"/>
                    </a:p>
                  </a:txBody>
                  <a:tcPr>
                    <a:solidFill>
                      <a:schemeClr val="accent6"/>
                    </a:solidFill>
                  </a:tcPr>
                </a:tc>
                <a:extLst>
                  <a:ext uri="{0D108BD9-81ED-4DB2-BD59-A6C34878D82A}">
                    <a16:rowId xmlns:a16="http://schemas.microsoft.com/office/drawing/2014/main" val="3187033394"/>
                  </a:ext>
                </a:extLst>
              </a:tr>
              <a:tr h="11324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Adoption Services</a:t>
                      </a:r>
                    </a:p>
                    <a:p>
                      <a:endParaRPr lang="en-US" sz="1600" dirty="0"/>
                    </a:p>
                  </a:txBody>
                  <a:tcPr>
                    <a:solidFill>
                      <a:schemeClr val="bg1"/>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600" u="none" strike="noStrike" kern="1200" cap="none" spc="0" normalizeH="0" baseline="0" noProof="0" dirty="0">
                          <a:ln>
                            <a:noFill/>
                          </a:ln>
                          <a:effectLst/>
                          <a:uLnTx/>
                          <a:uFillTx/>
                        </a:rPr>
                        <a:t>Increase funds to reflect a reduction in the Federal Medicaid Assistance Percentage (FMAP) from 67.30% to 67.20%. </a:t>
                      </a:r>
                      <a:endParaRPr kumimoji="0" lang="en-US" sz="1600" b="0" i="0" u="none" strike="noStrike" kern="1200" cap="none" spc="0" normalizeH="0" baseline="0" noProof="0" dirty="0">
                        <a:ln>
                          <a:noFill/>
                        </a:ln>
                        <a:solidFill>
                          <a:schemeClr val="tx1"/>
                        </a:solidFill>
                        <a:effectLst/>
                        <a:uLnTx/>
                        <a:uFillTx/>
                        <a:latin typeface="+mn-lt"/>
                        <a:ea typeface="+mn-ea"/>
                        <a:cs typeface="+mn-cs"/>
                      </a:endParaRP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$74,786</a:t>
                      </a:r>
                      <a:endParaRPr lang="en-US" sz="1600" dirty="0">
                        <a:latin typeface="+mn-lt"/>
                        <a:cs typeface="Arial" panose="020B0604020202020204" pitchFamily="34" charset="0"/>
                      </a:endParaRPr>
                    </a:p>
                  </a:txBody>
                  <a:tcPr>
                    <a:solidFill>
                      <a:schemeClr val="bg1"/>
                    </a:solidFill>
                  </a:tcPr>
                </a:tc>
                <a:extLst>
                  <a:ext uri="{0D108BD9-81ED-4DB2-BD59-A6C34878D82A}">
                    <a16:rowId xmlns:a16="http://schemas.microsoft.com/office/drawing/2014/main" val="3141430812"/>
                  </a:ext>
                </a:extLst>
              </a:tr>
              <a:tr h="1132497">
                <a:tc>
                  <a:txBody>
                    <a:bodyPr/>
                    <a:lstStyle/>
                    <a:p>
                      <a:r>
                        <a:rPr lang="en-US" sz="1600" dirty="0"/>
                        <a:t>Out-of-Home Care</a:t>
                      </a:r>
                      <a:endParaRPr lang="en-US" sz="1600" b="1" dirty="0"/>
                    </a:p>
                  </a:txBody>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600" u="none" strike="noStrike" kern="1200" cap="none" spc="0" normalizeH="0" baseline="0" noProof="0" dirty="0">
                          <a:ln>
                            <a:noFill/>
                          </a:ln>
                          <a:effectLst/>
                          <a:uLnTx/>
                          <a:uFillTx/>
                        </a:rPr>
                        <a:t>Increase funds to reflect a reduction in the Federal Medicaid Assistance Percentage (FMAP) from 67.30% to 67.20%. </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600" b="0" i="0" u="none" strike="noStrike" kern="1200" cap="none" spc="0" normalizeH="0" baseline="0" noProof="0" dirty="0">
                        <a:ln>
                          <a:noFill/>
                        </a:ln>
                        <a:solidFill>
                          <a:schemeClr val="tx1"/>
                        </a:solidFill>
                        <a:effectLst/>
                        <a:uLnTx/>
                        <a:uFillTx/>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$57,142</a:t>
                      </a:r>
                      <a:endParaRPr lang="en-US" sz="1600" dirty="0">
                        <a:latin typeface="+mn-lt"/>
                        <a:cs typeface="Arial" panose="020B0604020202020204" pitchFamily="34" charset="0"/>
                      </a:endParaRPr>
                    </a:p>
                  </a:txBody>
                  <a:tcPr/>
                </a:tc>
                <a:extLst>
                  <a:ext uri="{0D108BD9-81ED-4DB2-BD59-A6C34878D82A}">
                    <a16:rowId xmlns:a16="http://schemas.microsoft.com/office/drawing/2014/main" val="117478924"/>
                  </a:ext>
                </a:extLst>
              </a:tr>
            </a:tbl>
          </a:graphicData>
        </a:graphic>
      </p:graphicFrame>
    </p:spTree>
    <p:extLst>
      <p:ext uri="{BB962C8B-B14F-4D97-AF65-F5344CB8AC3E}">
        <p14:creationId xmlns:p14="http://schemas.microsoft.com/office/powerpoint/2010/main" val="20970522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03799" y="3259911"/>
            <a:ext cx="8240454" cy="646331"/>
          </a:xfrm>
          <a:prstGeom prst="rect">
            <a:avLst/>
          </a:prstGeom>
          <a:noFill/>
        </p:spPr>
        <p:txBody>
          <a:bodyPr wrap="square" rtlCol="0">
            <a:spAutoFit/>
          </a:bodyPr>
          <a:lstStyle/>
          <a:p>
            <a:pPr algn="ctr"/>
            <a:r>
              <a:rPr lang="en-US" sz="3600" b="1" dirty="0">
                <a:latin typeface="Arial" panose="020B0604020202020204" pitchFamily="34" charset="0"/>
                <a:cs typeface="Arial" panose="020B0604020202020204" pitchFamily="34" charset="0"/>
              </a:rPr>
              <a:t>Welcome and Introductions </a:t>
            </a:r>
          </a:p>
        </p:txBody>
      </p:sp>
    </p:spTree>
    <p:extLst>
      <p:ext uri="{BB962C8B-B14F-4D97-AF65-F5344CB8AC3E}">
        <p14:creationId xmlns:p14="http://schemas.microsoft.com/office/powerpoint/2010/main" val="5699365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45" y="256185"/>
            <a:ext cx="12101015" cy="1033368"/>
          </a:xfrm>
        </p:spPr>
        <p:txBody>
          <a:bodyPr>
            <a:noAutofit/>
          </a:bodyPr>
          <a:lstStyle/>
          <a:p>
            <a:r>
              <a:rPr lang="en-US" sz="2800" dirty="0"/>
              <a:t>DFCS Budget Requests for Fiscal Year 2021</a:t>
            </a:r>
          </a:p>
        </p:txBody>
      </p:sp>
      <p:sp>
        <p:nvSpPr>
          <p:cNvPr id="4" name="Text Placeholder 3"/>
          <p:cNvSpPr>
            <a:spLocks noGrp="1"/>
          </p:cNvSpPr>
          <p:nvPr>
            <p:ph type="body" sz="quarter" idx="10"/>
          </p:nvPr>
        </p:nvSpPr>
        <p:spPr/>
        <p:txBody>
          <a:bodyPr/>
          <a:lstStyle/>
          <a:p>
            <a:r>
              <a:rPr lang="en-US" dirty="0"/>
              <a:t>Division of Family and Children Services</a:t>
            </a:r>
          </a:p>
        </p:txBody>
      </p:sp>
      <p:sp>
        <p:nvSpPr>
          <p:cNvPr id="5" name="Rectangle 3"/>
          <p:cNvSpPr txBox="1">
            <a:spLocks noGrp="1" noChangeArrowheads="1"/>
          </p:cNvSpPr>
          <p:nvPr>
            <p:ph sz="half" idx="1"/>
          </p:nvPr>
        </p:nvSpPr>
        <p:spPr bwMode="auto">
          <a:xfrm>
            <a:off x="0" y="1289553"/>
            <a:ext cx="12160155" cy="491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cs typeface="ＭＳ Ｐゴシック"/>
              </a:defRPr>
            </a:lvl4pPr>
            <a:lvl5pPr marL="2057400" indent="-228600" algn="l" rtl="0" eaLnBrk="0" fontAlgn="base" hangingPunct="0">
              <a:spcBef>
                <a:spcPct val="20000"/>
              </a:spcBef>
              <a:spcAft>
                <a:spcPct val="0"/>
              </a:spcAft>
              <a:buChar char="»"/>
              <a:defRPr sz="3200">
                <a:solidFill>
                  <a:schemeClr val="tx1"/>
                </a:solidFill>
                <a:latin typeface="+mn-lt"/>
                <a:ea typeface="ＭＳ Ｐゴシック" charset="0"/>
                <a:cs typeface="ＭＳ Ｐゴシック"/>
              </a:defRPr>
            </a:lvl5pPr>
            <a:lvl6pPr marL="2514600" indent="-228600" algn="l" rtl="0" fontAlgn="base">
              <a:spcBef>
                <a:spcPct val="20000"/>
              </a:spcBef>
              <a:spcAft>
                <a:spcPct val="0"/>
              </a:spcAft>
              <a:buChar char="»"/>
              <a:defRPr sz="3200">
                <a:solidFill>
                  <a:schemeClr val="tx1"/>
                </a:solidFill>
                <a:latin typeface="+mn-lt"/>
              </a:defRPr>
            </a:lvl6pPr>
            <a:lvl7pPr marL="2971800" indent="-228600" algn="l" rtl="0" fontAlgn="base">
              <a:spcBef>
                <a:spcPct val="20000"/>
              </a:spcBef>
              <a:spcAft>
                <a:spcPct val="0"/>
              </a:spcAft>
              <a:buChar char="»"/>
              <a:defRPr sz="3200">
                <a:solidFill>
                  <a:schemeClr val="tx1"/>
                </a:solidFill>
                <a:latin typeface="+mn-lt"/>
              </a:defRPr>
            </a:lvl7pPr>
            <a:lvl8pPr marL="3429000" indent="-228600" algn="l" rtl="0" fontAlgn="base">
              <a:spcBef>
                <a:spcPct val="20000"/>
              </a:spcBef>
              <a:spcAft>
                <a:spcPct val="0"/>
              </a:spcAft>
              <a:buChar char="»"/>
              <a:defRPr sz="3200">
                <a:solidFill>
                  <a:schemeClr val="tx1"/>
                </a:solidFill>
                <a:latin typeface="+mn-lt"/>
              </a:defRPr>
            </a:lvl8pPr>
            <a:lvl9pPr marL="3886200" indent="-228600" algn="l" rtl="0" fontAlgn="base">
              <a:spcBef>
                <a:spcPct val="20000"/>
              </a:spcBef>
              <a:spcAft>
                <a:spcPct val="0"/>
              </a:spcAft>
              <a:buChar char="»"/>
              <a:defRPr sz="3200">
                <a:solidFill>
                  <a:schemeClr val="tx1"/>
                </a:solidFill>
                <a:latin typeface="+mn-lt"/>
              </a:defRPr>
            </a:lvl9pPr>
          </a:lstStyle>
          <a:p>
            <a:pPr defTabSz="914400">
              <a:lnSpc>
                <a:spcPct val="80000"/>
              </a:lnSpc>
              <a:buFontTx/>
              <a:buNone/>
            </a:pPr>
            <a:endParaRPr lang="en-US" altLang="en-US" sz="900" kern="0" dirty="0">
              <a:ea typeface="ＭＳ Ｐゴシック" pitchFamily="34" charset="-128"/>
            </a:endParaRPr>
          </a:p>
          <a:p>
            <a:pPr defTabSz="914400">
              <a:lnSpc>
                <a:spcPct val="80000"/>
              </a:lnSpc>
              <a:buFontTx/>
              <a:buNone/>
            </a:pPr>
            <a:r>
              <a:rPr lang="en-US" altLang="en-US" sz="2000" kern="0" dirty="0">
                <a:ea typeface="ＭＳ Ｐゴシック" pitchFamily="34" charset="-128"/>
              </a:rPr>
              <a:t>	                                                                                  	                                                                 			</a:t>
            </a:r>
          </a:p>
        </p:txBody>
      </p:sp>
      <p:graphicFrame>
        <p:nvGraphicFramePr>
          <p:cNvPr id="3" name="Table 2"/>
          <p:cNvGraphicFramePr>
            <a:graphicFrameLocks noGrp="1"/>
          </p:cNvGraphicFramePr>
          <p:nvPr/>
        </p:nvGraphicFramePr>
        <p:xfrm>
          <a:off x="31845" y="1001891"/>
          <a:ext cx="12070080" cy="1280160"/>
        </p:xfrm>
        <a:graphic>
          <a:graphicData uri="http://schemas.openxmlformats.org/drawingml/2006/table">
            <a:tbl>
              <a:tblPr firstRow="1" bandRow="1">
                <a:tableStyleId>{5C22544A-7EE6-4342-B048-85BDC9FD1C3A}</a:tableStyleId>
              </a:tblPr>
              <a:tblGrid>
                <a:gridCol w="9900182">
                  <a:extLst>
                    <a:ext uri="{9D8B030D-6E8A-4147-A177-3AD203B41FA5}">
                      <a16:colId xmlns:a16="http://schemas.microsoft.com/office/drawing/2014/main" val="20000"/>
                    </a:ext>
                  </a:extLst>
                </a:gridCol>
                <a:gridCol w="2169898">
                  <a:extLst>
                    <a:ext uri="{9D8B030D-6E8A-4147-A177-3AD203B41FA5}">
                      <a16:colId xmlns:a16="http://schemas.microsoft.com/office/drawing/2014/main" val="20001"/>
                    </a:ext>
                  </a:extLst>
                </a:gridCol>
              </a:tblGrid>
              <a:tr h="6845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State Fund Changes for Fiscal Year 2021</a:t>
                      </a:r>
                      <a:endParaRPr lang="en-US" dirty="0"/>
                    </a:p>
                  </a:txBody>
                  <a:tcPr>
                    <a:lnB w="38100" cmpd="sng">
                      <a:noFill/>
                    </a:lnB>
                    <a:solidFill>
                      <a:schemeClr val="bg1">
                        <a:lumMod val="85000"/>
                      </a:schemeClr>
                    </a:solidFill>
                  </a:tcPr>
                </a:tc>
                <a:tc>
                  <a:txBody>
                    <a:bodyPr/>
                    <a:lstStyle/>
                    <a:p>
                      <a:pPr algn="ctr"/>
                      <a:endParaRPr lang="en-US" b="1" dirty="0">
                        <a:solidFill>
                          <a:schemeClr val="tx1"/>
                        </a:solidFill>
                        <a:latin typeface="Arial" panose="020B0604020202020204" pitchFamily="34" charset="0"/>
                        <a:cs typeface="Arial" panose="020B0604020202020204" pitchFamily="34" charset="0"/>
                      </a:endParaRPr>
                    </a:p>
                    <a:p>
                      <a:pPr algn="ctr"/>
                      <a:r>
                        <a:rPr lang="en-US" b="1" dirty="0">
                          <a:solidFill>
                            <a:schemeClr val="tx1"/>
                          </a:solidFill>
                          <a:latin typeface="Arial" panose="020B0604020202020204" pitchFamily="34" charset="0"/>
                          <a:cs typeface="Arial" panose="020B0604020202020204" pitchFamily="34" charset="0"/>
                        </a:rPr>
                        <a:t>State</a:t>
                      </a:r>
                    </a:p>
                  </a:txBody>
                  <a:tcPr>
                    <a:lnB w="38100" cmpd="sng">
                      <a:noFill/>
                    </a:lnB>
                    <a:solidFill>
                      <a:schemeClr val="bg1">
                        <a:lumMod val="85000"/>
                      </a:schemeClr>
                    </a:solidFill>
                  </a:tcPr>
                </a:tc>
                <a:extLst>
                  <a:ext uri="{0D108BD9-81ED-4DB2-BD59-A6C34878D82A}">
                    <a16:rowId xmlns:a16="http://schemas.microsoft.com/office/drawing/2014/main" val="10000"/>
                  </a:ext>
                </a:extLst>
              </a:tr>
              <a:tr h="595612">
                <a:tc>
                  <a:txBody>
                    <a:bodyPr/>
                    <a:lstStyle/>
                    <a:p>
                      <a:r>
                        <a:rPr lang="en-US" b="1" dirty="0">
                          <a:latin typeface="Arial" panose="020B0604020202020204" pitchFamily="34" charset="0"/>
                          <a:cs typeface="Arial" panose="020B0604020202020204" pitchFamily="34" charset="0"/>
                        </a:rPr>
                        <a:t>6% Reductions</a:t>
                      </a:r>
                      <a:endParaRPr lang="en-US" dirty="0"/>
                    </a:p>
                  </a:txBody>
                  <a:tcPr anchor="ctr">
                    <a:lnL w="12700" cmpd="sng">
                      <a:noFill/>
                    </a:lnL>
                    <a:lnR w="12700" cmpd="sng">
                      <a:noFill/>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lang="en-US" dirty="0"/>
                    </a:p>
                  </a:txBody>
                  <a:tcPr>
                    <a:lnL w="12700" cmpd="sng">
                      <a:noFill/>
                    </a:lnL>
                    <a:lnR w="12700" cmpd="sng">
                      <a:noFill/>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1"/>
                  </a:ext>
                </a:extLst>
              </a:tr>
            </a:tbl>
          </a:graphicData>
        </a:graphic>
      </p:graphicFrame>
      <p:graphicFrame>
        <p:nvGraphicFramePr>
          <p:cNvPr id="6" name="Table 5"/>
          <p:cNvGraphicFramePr>
            <a:graphicFrameLocks noGrp="1"/>
          </p:cNvGraphicFramePr>
          <p:nvPr/>
        </p:nvGraphicFramePr>
        <p:xfrm>
          <a:off x="795" y="2381820"/>
          <a:ext cx="12070081" cy="1518440"/>
        </p:xfrm>
        <a:graphic>
          <a:graphicData uri="http://schemas.openxmlformats.org/drawingml/2006/table">
            <a:tbl>
              <a:tblPr firstRow="1" bandRow="1">
                <a:tableStyleId>{5C22544A-7EE6-4342-B048-85BDC9FD1C3A}</a:tableStyleId>
              </a:tblPr>
              <a:tblGrid>
                <a:gridCol w="3887617">
                  <a:extLst>
                    <a:ext uri="{9D8B030D-6E8A-4147-A177-3AD203B41FA5}">
                      <a16:colId xmlns:a16="http://schemas.microsoft.com/office/drawing/2014/main" val="20000"/>
                    </a:ext>
                  </a:extLst>
                </a:gridCol>
                <a:gridCol w="6044053">
                  <a:extLst>
                    <a:ext uri="{9D8B030D-6E8A-4147-A177-3AD203B41FA5}">
                      <a16:colId xmlns:a16="http://schemas.microsoft.com/office/drawing/2014/main" val="20001"/>
                    </a:ext>
                  </a:extLst>
                </a:gridCol>
                <a:gridCol w="2138411">
                  <a:extLst>
                    <a:ext uri="{9D8B030D-6E8A-4147-A177-3AD203B41FA5}">
                      <a16:colId xmlns:a16="http://schemas.microsoft.com/office/drawing/2014/main" val="20002"/>
                    </a:ext>
                  </a:extLst>
                </a:gridCol>
              </a:tblGrid>
              <a:tr h="5584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Child Welfare Services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600" b="0" dirty="0">
                          <a:solidFill>
                            <a:schemeClr val="tx1"/>
                          </a:solidFill>
                          <a:effectLst/>
                          <a:latin typeface="+mn-lt"/>
                          <a:ea typeface="Calibri" panose="020F0502020204030204" pitchFamily="34" charset="0"/>
                          <a:cs typeface="Arial" panose="020B0604020202020204" pitchFamily="34" charset="0"/>
                        </a:rPr>
                        <a:t>Eliminate new Closed Case Project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b="0" dirty="0">
                          <a:solidFill>
                            <a:srgbClr val="FF0000"/>
                          </a:solidFill>
                          <a:latin typeface="+mn-lt"/>
                          <a:cs typeface="Arial" panose="020B0604020202020204" pitchFamily="34" charset="0"/>
                        </a:rPr>
                        <a:t>   ($940,000)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959944">
                <a:tc>
                  <a:txBody>
                    <a:bodyPr/>
                    <a:lstStyle/>
                    <a:p>
                      <a:pPr algn="l"/>
                      <a:r>
                        <a:rPr lang="en-US" sz="1600" dirty="0">
                          <a:latin typeface="+mn-lt"/>
                          <a:cs typeface="Arial" panose="020B0604020202020204" pitchFamily="34" charset="0"/>
                        </a:rPr>
                        <a:t>Child Welfare Services</a:t>
                      </a:r>
                    </a:p>
                    <a:p>
                      <a:pPr algn="l"/>
                      <a:endParaRPr lang="en-US" sz="1600" dirty="0">
                        <a:latin typeface="+mn-lt"/>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600" b="0" kern="1200" dirty="0">
                          <a:solidFill>
                            <a:srgbClr val="000000"/>
                          </a:solidFill>
                          <a:effectLst/>
                          <a:latin typeface="+mn-lt"/>
                          <a:ea typeface="Times New Roman" panose="02020603050405020304" pitchFamily="18" charset="0"/>
                          <a:cs typeface="Arial" panose="020B0604020202020204" pitchFamily="34" charset="0"/>
                        </a:rPr>
                        <a:t>Reduction in Purchased Services:  Cease DFCS participation in centralized transportation services</a:t>
                      </a:r>
                      <a:endParaRPr lang="en-US" sz="1600" b="0" dirty="0">
                        <a:effectLst/>
                        <a:latin typeface="+mn-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dirty="0">
                          <a:solidFill>
                            <a:srgbClr val="FF0000"/>
                          </a:solidFill>
                          <a:latin typeface="+mn-lt"/>
                          <a:cs typeface="Arial" panose="020B0604020202020204" pitchFamily="34" charset="0"/>
                        </a:rPr>
                        <a:t>($2,400,000)</a:t>
                      </a:r>
                    </a:p>
                    <a:p>
                      <a:pPr algn="ctr"/>
                      <a:endParaRPr lang="en-US" sz="1600" dirty="0">
                        <a:solidFill>
                          <a:srgbClr val="FF0000"/>
                        </a:solidFill>
                        <a:latin typeface="+mn-lt"/>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2483124577"/>
                  </a:ext>
                </a:extLst>
              </a:tr>
            </a:tbl>
          </a:graphicData>
        </a:graphic>
      </p:graphicFrame>
      <p:graphicFrame>
        <p:nvGraphicFramePr>
          <p:cNvPr id="7" name="Table 6"/>
          <p:cNvGraphicFramePr>
            <a:graphicFrameLocks noGrp="1"/>
          </p:cNvGraphicFramePr>
          <p:nvPr/>
        </p:nvGraphicFramePr>
        <p:xfrm>
          <a:off x="0" y="5124132"/>
          <a:ext cx="11992644" cy="914400"/>
        </p:xfrm>
        <a:graphic>
          <a:graphicData uri="http://schemas.openxmlformats.org/drawingml/2006/table">
            <a:tbl>
              <a:tblPr firstRow="1" bandRow="1">
                <a:tableStyleId>{5C22544A-7EE6-4342-B048-85BDC9FD1C3A}</a:tableStyleId>
              </a:tblPr>
              <a:tblGrid>
                <a:gridCol w="9959128">
                  <a:extLst>
                    <a:ext uri="{9D8B030D-6E8A-4147-A177-3AD203B41FA5}">
                      <a16:colId xmlns:a16="http://schemas.microsoft.com/office/drawing/2014/main" val="20000"/>
                    </a:ext>
                  </a:extLst>
                </a:gridCol>
                <a:gridCol w="2033516">
                  <a:extLst>
                    <a:ext uri="{9D8B030D-6E8A-4147-A177-3AD203B41FA5}">
                      <a16:colId xmlns:a16="http://schemas.microsoft.com/office/drawing/2014/main" val="20001"/>
                    </a:ext>
                  </a:extLst>
                </a:gridCol>
              </a:tblGrid>
              <a:tr h="914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R w="12700" cap="flat" cmpd="sng" algn="ctr">
                      <a:noFill/>
                      <a:prstDash val="solid"/>
                      <a:round/>
                      <a:headEnd type="none" w="med" len="med"/>
                      <a:tailEnd type="none" w="med" len="med"/>
                    </a:lnR>
                    <a:solidFill>
                      <a:schemeClr val="bg1"/>
                    </a:solidFill>
                  </a:tcPr>
                </a:tc>
                <a:tc>
                  <a:txBody>
                    <a:bodyPr/>
                    <a:lstStyle/>
                    <a:p>
                      <a:pPr algn="l"/>
                      <a:r>
                        <a:rPr lang="en-US" sz="1600" dirty="0">
                          <a:latin typeface="Arial" panose="020B0604020202020204" pitchFamily="34" charset="0"/>
                          <a:cs typeface="Arial" panose="020B0604020202020204" pitchFamily="34" charset="0"/>
                        </a:rPr>
                        <a:t>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bl>
          </a:graphicData>
        </a:graphic>
      </p:graphicFrame>
      <p:sp>
        <p:nvSpPr>
          <p:cNvPr id="8" name="Text Placeholder 3"/>
          <p:cNvSpPr>
            <a:spLocks noGrp="1"/>
          </p:cNvSpPr>
          <p:nvPr>
            <p:ph type="body" sz="quarter" idx="11" hasCustomPrompt="1"/>
          </p:nvPr>
        </p:nvSpPr>
        <p:spPr>
          <a:xfrm>
            <a:off x="10285413" y="6539550"/>
            <a:ext cx="936625" cy="260350"/>
          </a:xfrm>
        </p:spPr>
        <p:txBody>
          <a:bodyPr>
            <a:normAutofit fontScale="92500" lnSpcReduction="10000"/>
          </a:bodyPr>
          <a:lstStyle>
            <a:lvl1pPr marL="0" indent="0" algn="r">
              <a:buNone/>
              <a:defRPr sz="1400">
                <a:solidFill>
                  <a:schemeClr val="bg1"/>
                </a:solidFill>
              </a:defRPr>
            </a:lvl1pPr>
          </a:lstStyle>
          <a:p>
            <a:pPr lvl="0"/>
            <a:r>
              <a:rPr lang="en-US" dirty="0"/>
              <a:t>9/10/19</a:t>
            </a:r>
          </a:p>
        </p:txBody>
      </p:sp>
      <p:graphicFrame>
        <p:nvGraphicFramePr>
          <p:cNvPr id="9" name="Table 8">
            <a:extLst>
              <a:ext uri="{FF2B5EF4-FFF2-40B4-BE49-F238E27FC236}">
                <a16:creationId xmlns:a16="http://schemas.microsoft.com/office/drawing/2014/main" id="{262F96C8-BD4C-4411-A622-C1B0EF05C12E}"/>
              </a:ext>
            </a:extLst>
          </p:cNvPr>
          <p:cNvGraphicFramePr>
            <a:graphicFrameLocks noGrp="1"/>
          </p:cNvGraphicFramePr>
          <p:nvPr>
            <p:extLst>
              <p:ext uri="{D42A27DB-BD31-4B8C-83A1-F6EECF244321}">
                <p14:modId xmlns:p14="http://schemas.microsoft.com/office/powerpoint/2010/main" val="1814211000"/>
              </p:ext>
            </p:extLst>
          </p:nvPr>
        </p:nvGraphicFramePr>
        <p:xfrm>
          <a:off x="0" y="3827572"/>
          <a:ext cx="12052431" cy="2279717"/>
        </p:xfrm>
        <a:graphic>
          <a:graphicData uri="http://schemas.openxmlformats.org/drawingml/2006/table">
            <a:tbl>
              <a:tblPr firstRow="1" bandRow="1">
                <a:tableStyleId>{5C22544A-7EE6-4342-B048-85BDC9FD1C3A}</a:tableStyleId>
              </a:tblPr>
              <a:tblGrid>
                <a:gridCol w="3898716">
                  <a:extLst>
                    <a:ext uri="{9D8B030D-6E8A-4147-A177-3AD203B41FA5}">
                      <a16:colId xmlns:a16="http://schemas.microsoft.com/office/drawing/2014/main" val="2285430862"/>
                    </a:ext>
                  </a:extLst>
                </a:gridCol>
                <a:gridCol w="5953276">
                  <a:extLst>
                    <a:ext uri="{9D8B030D-6E8A-4147-A177-3AD203B41FA5}">
                      <a16:colId xmlns:a16="http://schemas.microsoft.com/office/drawing/2014/main" val="1133428309"/>
                    </a:ext>
                  </a:extLst>
                </a:gridCol>
                <a:gridCol w="2200439">
                  <a:extLst>
                    <a:ext uri="{9D8B030D-6E8A-4147-A177-3AD203B41FA5}">
                      <a16:colId xmlns:a16="http://schemas.microsoft.com/office/drawing/2014/main" val="455519648"/>
                    </a:ext>
                  </a:extLst>
                </a:gridCol>
              </a:tblGrid>
              <a:tr h="934974">
                <a:tc>
                  <a:txBody>
                    <a:bodyPr/>
                    <a:lstStyle/>
                    <a:p>
                      <a:pPr algn="l"/>
                      <a:r>
                        <a:rPr lang="en-US" sz="1600" b="0" dirty="0">
                          <a:solidFill>
                            <a:schemeClr val="tx1"/>
                          </a:solidFill>
                          <a:latin typeface="+mn-lt"/>
                          <a:cs typeface="Arial" panose="020B0604020202020204" pitchFamily="34" charset="0"/>
                        </a:rPr>
                        <a:t>Child Welfare Services</a:t>
                      </a:r>
                      <a:r>
                        <a:rPr lang="en-US" sz="1600" dirty="0">
                          <a:latin typeface="+mn-lt"/>
                          <a:cs typeface="Arial" panose="020B0604020202020204" pitchFamily="34" charset="0"/>
                        </a:rPr>
                        <a:t> &amp; Prevention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600" b="0" kern="1200" dirty="0">
                          <a:solidFill>
                            <a:srgbClr val="000000"/>
                          </a:solidFill>
                          <a:effectLst/>
                          <a:latin typeface="+mn-lt"/>
                          <a:ea typeface="Times New Roman" panose="02020603050405020304" pitchFamily="18" charset="0"/>
                          <a:cs typeface="Arial" panose="020B0604020202020204" pitchFamily="34" charset="0"/>
                        </a:rPr>
                        <a:t>Reduction in Purchased Services: Adjust Kenny A. legal services. Total Funds: </a:t>
                      </a:r>
                      <a:r>
                        <a:rPr lang="en-US" sz="1600" b="0" kern="1200" dirty="0">
                          <a:solidFill>
                            <a:srgbClr val="FF0000"/>
                          </a:solidFill>
                          <a:effectLst/>
                          <a:latin typeface="+mn-lt"/>
                          <a:ea typeface="Times New Roman" panose="02020603050405020304" pitchFamily="18" charset="0"/>
                          <a:cs typeface="Arial" panose="020B0604020202020204" pitchFamily="34" charset="0"/>
                        </a:rPr>
                        <a:t>($90,000)</a:t>
                      </a:r>
                      <a:endParaRPr lang="en-US" sz="1600" b="0" dirty="0">
                        <a:effectLst/>
                        <a:latin typeface="+mn-lt"/>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sz="1600" b="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b="0" dirty="0">
                          <a:solidFill>
                            <a:srgbClr val="FF0000"/>
                          </a:solidFill>
                          <a:latin typeface="+mn-lt"/>
                          <a:cs typeface="Arial" panose="020B0604020202020204" pitchFamily="34" charset="0"/>
                        </a:rPr>
                        <a:t>      ($76,500)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7336973"/>
                  </a:ext>
                </a:extLst>
              </a:tr>
              <a:tr h="934974">
                <a:tc>
                  <a:txBody>
                    <a:bodyPr/>
                    <a:lstStyle/>
                    <a:p>
                      <a:pPr algn="l"/>
                      <a:r>
                        <a:rPr lang="en-US" sz="1600" dirty="0">
                          <a:latin typeface="+mn-lt"/>
                          <a:cs typeface="Arial" panose="020B0604020202020204" pitchFamily="34" charset="0"/>
                        </a:rPr>
                        <a:t>Child Welfare Services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600" kern="1200" dirty="0">
                          <a:solidFill>
                            <a:srgbClr val="000000"/>
                          </a:solidFill>
                          <a:effectLst/>
                          <a:latin typeface="+mn-lt"/>
                          <a:ea typeface="Times New Roman" panose="02020603050405020304" pitchFamily="18" charset="0"/>
                          <a:cs typeface="Arial" panose="020B0604020202020204" pitchFamily="34" charset="0"/>
                        </a:rPr>
                        <a:t>Reduction in Purchased Services: Reduce the Multi-Area Alliance on Children (MAAC) education pilot project</a:t>
                      </a:r>
                      <a:endParaRPr lang="en-US" sz="1600" dirty="0">
                        <a:effectLst/>
                        <a:latin typeface="+mn-lt"/>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a:r>
                        <a:rPr lang="en-US" sz="1600" dirty="0">
                          <a:solidFill>
                            <a:srgbClr val="FF0000"/>
                          </a:solidFill>
                          <a:latin typeface="+mn-lt"/>
                          <a:cs typeface="Arial" panose="020B0604020202020204" pitchFamily="34" charset="0"/>
                        </a:rPr>
                        <a:t> ($1,000,000)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1845532613"/>
                  </a:ext>
                </a:extLst>
              </a:tr>
              <a:tr h="409769">
                <a:tc>
                  <a:txBody>
                    <a:bodyPr/>
                    <a:lstStyle/>
                    <a:p>
                      <a:pPr algn="l"/>
                      <a:endParaRPr lang="en-US" sz="1600" b="0" dirty="0">
                        <a:latin typeface="+mn-lt"/>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600" dirty="0">
                        <a:solidFill>
                          <a:srgbClr val="FF0000"/>
                        </a:solidFill>
                        <a:latin typeface="+mn-lt"/>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6895719"/>
                  </a:ext>
                </a:extLst>
              </a:tr>
            </a:tbl>
          </a:graphicData>
        </a:graphic>
      </p:graphicFrame>
    </p:spTree>
    <p:extLst>
      <p:ext uri="{BB962C8B-B14F-4D97-AF65-F5344CB8AC3E}">
        <p14:creationId xmlns:p14="http://schemas.microsoft.com/office/powerpoint/2010/main" val="41447483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45" y="256185"/>
            <a:ext cx="12101015" cy="1033368"/>
          </a:xfrm>
        </p:spPr>
        <p:txBody>
          <a:bodyPr>
            <a:noAutofit/>
          </a:bodyPr>
          <a:lstStyle/>
          <a:p>
            <a:r>
              <a:rPr lang="en-US" sz="2800" dirty="0"/>
              <a:t>DFCS Budget Requests for Fiscal Year 2021</a:t>
            </a:r>
          </a:p>
        </p:txBody>
      </p:sp>
      <p:sp>
        <p:nvSpPr>
          <p:cNvPr id="4" name="Text Placeholder 3"/>
          <p:cNvSpPr>
            <a:spLocks noGrp="1"/>
          </p:cNvSpPr>
          <p:nvPr>
            <p:ph type="body" sz="quarter" idx="10"/>
          </p:nvPr>
        </p:nvSpPr>
        <p:spPr/>
        <p:txBody>
          <a:bodyPr/>
          <a:lstStyle/>
          <a:p>
            <a:r>
              <a:rPr lang="en-US" dirty="0"/>
              <a:t>Office of Budget Administration</a:t>
            </a:r>
          </a:p>
        </p:txBody>
      </p:sp>
      <p:sp>
        <p:nvSpPr>
          <p:cNvPr id="5" name="Rectangle 3"/>
          <p:cNvSpPr txBox="1">
            <a:spLocks noGrp="1" noChangeArrowheads="1"/>
          </p:cNvSpPr>
          <p:nvPr>
            <p:ph sz="half" idx="1"/>
          </p:nvPr>
        </p:nvSpPr>
        <p:spPr bwMode="auto">
          <a:xfrm>
            <a:off x="0" y="1289553"/>
            <a:ext cx="12160155" cy="491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cs typeface="ＭＳ Ｐゴシック"/>
              </a:defRPr>
            </a:lvl4pPr>
            <a:lvl5pPr marL="2057400" indent="-228600" algn="l" rtl="0" eaLnBrk="0" fontAlgn="base" hangingPunct="0">
              <a:spcBef>
                <a:spcPct val="20000"/>
              </a:spcBef>
              <a:spcAft>
                <a:spcPct val="0"/>
              </a:spcAft>
              <a:buChar char="»"/>
              <a:defRPr sz="3200">
                <a:solidFill>
                  <a:schemeClr val="tx1"/>
                </a:solidFill>
                <a:latin typeface="+mn-lt"/>
                <a:ea typeface="ＭＳ Ｐゴシック" charset="0"/>
                <a:cs typeface="ＭＳ Ｐゴシック"/>
              </a:defRPr>
            </a:lvl5pPr>
            <a:lvl6pPr marL="2514600" indent="-228600" algn="l" rtl="0" fontAlgn="base">
              <a:spcBef>
                <a:spcPct val="20000"/>
              </a:spcBef>
              <a:spcAft>
                <a:spcPct val="0"/>
              </a:spcAft>
              <a:buChar char="»"/>
              <a:defRPr sz="3200">
                <a:solidFill>
                  <a:schemeClr val="tx1"/>
                </a:solidFill>
                <a:latin typeface="+mn-lt"/>
              </a:defRPr>
            </a:lvl6pPr>
            <a:lvl7pPr marL="2971800" indent="-228600" algn="l" rtl="0" fontAlgn="base">
              <a:spcBef>
                <a:spcPct val="20000"/>
              </a:spcBef>
              <a:spcAft>
                <a:spcPct val="0"/>
              </a:spcAft>
              <a:buChar char="»"/>
              <a:defRPr sz="3200">
                <a:solidFill>
                  <a:schemeClr val="tx1"/>
                </a:solidFill>
                <a:latin typeface="+mn-lt"/>
              </a:defRPr>
            </a:lvl7pPr>
            <a:lvl8pPr marL="3429000" indent="-228600" algn="l" rtl="0" fontAlgn="base">
              <a:spcBef>
                <a:spcPct val="20000"/>
              </a:spcBef>
              <a:spcAft>
                <a:spcPct val="0"/>
              </a:spcAft>
              <a:buChar char="»"/>
              <a:defRPr sz="3200">
                <a:solidFill>
                  <a:schemeClr val="tx1"/>
                </a:solidFill>
                <a:latin typeface="+mn-lt"/>
              </a:defRPr>
            </a:lvl8pPr>
            <a:lvl9pPr marL="3886200" indent="-228600" algn="l" rtl="0" fontAlgn="base">
              <a:spcBef>
                <a:spcPct val="20000"/>
              </a:spcBef>
              <a:spcAft>
                <a:spcPct val="0"/>
              </a:spcAft>
              <a:buChar char="»"/>
              <a:defRPr sz="3200">
                <a:solidFill>
                  <a:schemeClr val="tx1"/>
                </a:solidFill>
                <a:latin typeface="+mn-lt"/>
              </a:defRPr>
            </a:lvl9pPr>
          </a:lstStyle>
          <a:p>
            <a:pPr defTabSz="914400">
              <a:lnSpc>
                <a:spcPct val="80000"/>
              </a:lnSpc>
              <a:buFontTx/>
              <a:buNone/>
            </a:pPr>
            <a:endParaRPr lang="en-US" altLang="en-US" sz="900" kern="0" dirty="0">
              <a:ea typeface="ＭＳ Ｐゴシック" pitchFamily="34" charset="-128"/>
            </a:endParaRPr>
          </a:p>
          <a:p>
            <a:pPr defTabSz="914400">
              <a:lnSpc>
                <a:spcPct val="80000"/>
              </a:lnSpc>
              <a:buFontTx/>
              <a:buNone/>
            </a:pPr>
            <a:r>
              <a:rPr lang="en-US" altLang="en-US" sz="2000" kern="0" dirty="0">
                <a:ea typeface="ＭＳ Ｐゴシック" pitchFamily="34" charset="-128"/>
              </a:rPr>
              <a:t>	                                                                                  	                                                                 			</a:t>
            </a:r>
          </a:p>
        </p:txBody>
      </p:sp>
      <p:graphicFrame>
        <p:nvGraphicFramePr>
          <p:cNvPr id="3" name="Table 2"/>
          <p:cNvGraphicFramePr>
            <a:graphicFrameLocks noGrp="1"/>
          </p:cNvGraphicFramePr>
          <p:nvPr/>
        </p:nvGraphicFramePr>
        <p:xfrm>
          <a:off x="31845" y="1001891"/>
          <a:ext cx="12070080" cy="1280160"/>
        </p:xfrm>
        <a:graphic>
          <a:graphicData uri="http://schemas.openxmlformats.org/drawingml/2006/table">
            <a:tbl>
              <a:tblPr firstRow="1" bandRow="1">
                <a:tableStyleId>{5C22544A-7EE6-4342-B048-85BDC9FD1C3A}</a:tableStyleId>
              </a:tblPr>
              <a:tblGrid>
                <a:gridCol w="9900182">
                  <a:extLst>
                    <a:ext uri="{9D8B030D-6E8A-4147-A177-3AD203B41FA5}">
                      <a16:colId xmlns:a16="http://schemas.microsoft.com/office/drawing/2014/main" val="20000"/>
                    </a:ext>
                  </a:extLst>
                </a:gridCol>
                <a:gridCol w="2169898">
                  <a:extLst>
                    <a:ext uri="{9D8B030D-6E8A-4147-A177-3AD203B41FA5}">
                      <a16:colId xmlns:a16="http://schemas.microsoft.com/office/drawing/2014/main" val="20001"/>
                    </a:ext>
                  </a:extLst>
                </a:gridCol>
              </a:tblGrid>
              <a:tr h="6845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State Fund Changes for Fiscal Year 2021</a:t>
                      </a:r>
                      <a:endParaRPr lang="en-US" dirty="0"/>
                    </a:p>
                  </a:txBody>
                  <a:tcPr>
                    <a:lnB w="38100" cmpd="sng">
                      <a:noFill/>
                    </a:lnB>
                    <a:solidFill>
                      <a:schemeClr val="bg1">
                        <a:lumMod val="85000"/>
                      </a:schemeClr>
                    </a:solidFill>
                  </a:tcPr>
                </a:tc>
                <a:tc>
                  <a:txBody>
                    <a:bodyPr/>
                    <a:lstStyle/>
                    <a:p>
                      <a:pPr algn="ctr"/>
                      <a:endParaRPr lang="en-US" b="1" dirty="0">
                        <a:solidFill>
                          <a:schemeClr val="tx1"/>
                        </a:solidFill>
                        <a:latin typeface="Arial" panose="020B0604020202020204" pitchFamily="34" charset="0"/>
                        <a:cs typeface="Arial" panose="020B0604020202020204" pitchFamily="34" charset="0"/>
                      </a:endParaRPr>
                    </a:p>
                    <a:p>
                      <a:pPr algn="ctr"/>
                      <a:r>
                        <a:rPr lang="en-US" b="1" dirty="0">
                          <a:solidFill>
                            <a:schemeClr val="tx1"/>
                          </a:solidFill>
                          <a:latin typeface="Arial" panose="020B0604020202020204" pitchFamily="34" charset="0"/>
                          <a:cs typeface="Arial" panose="020B0604020202020204" pitchFamily="34" charset="0"/>
                        </a:rPr>
                        <a:t>State</a:t>
                      </a:r>
                    </a:p>
                  </a:txBody>
                  <a:tcPr>
                    <a:lnB w="38100" cmpd="sng">
                      <a:noFill/>
                    </a:lnB>
                    <a:solidFill>
                      <a:schemeClr val="bg1">
                        <a:lumMod val="85000"/>
                      </a:schemeClr>
                    </a:solidFill>
                  </a:tcPr>
                </a:tc>
                <a:extLst>
                  <a:ext uri="{0D108BD9-81ED-4DB2-BD59-A6C34878D82A}">
                    <a16:rowId xmlns:a16="http://schemas.microsoft.com/office/drawing/2014/main" val="10000"/>
                  </a:ext>
                </a:extLst>
              </a:tr>
              <a:tr h="595612">
                <a:tc>
                  <a:txBody>
                    <a:bodyPr/>
                    <a:lstStyle/>
                    <a:p>
                      <a:r>
                        <a:rPr lang="en-US" b="1" dirty="0">
                          <a:latin typeface="Arial" panose="020B0604020202020204" pitchFamily="34" charset="0"/>
                          <a:cs typeface="Arial" panose="020B0604020202020204" pitchFamily="34" charset="0"/>
                        </a:rPr>
                        <a:t>6% Reductions</a:t>
                      </a:r>
                      <a:endParaRPr lang="en-US" dirty="0"/>
                    </a:p>
                  </a:txBody>
                  <a:tcPr anchor="ctr">
                    <a:lnL w="12700" cmpd="sng">
                      <a:noFill/>
                    </a:lnL>
                    <a:lnR w="12700" cmpd="sng">
                      <a:noFill/>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lang="en-US" dirty="0"/>
                    </a:p>
                  </a:txBody>
                  <a:tcPr>
                    <a:lnL w="12700" cmpd="sng">
                      <a:noFill/>
                    </a:lnL>
                    <a:lnR w="12700" cmpd="sng">
                      <a:noFill/>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1"/>
                  </a:ext>
                </a:extLst>
              </a:tr>
            </a:tbl>
          </a:graphicData>
        </a:graphic>
      </p:graphicFrame>
      <p:graphicFrame>
        <p:nvGraphicFramePr>
          <p:cNvPr id="6" name="Table 5"/>
          <p:cNvGraphicFramePr>
            <a:graphicFrameLocks noGrp="1"/>
          </p:cNvGraphicFramePr>
          <p:nvPr/>
        </p:nvGraphicFramePr>
        <p:xfrm>
          <a:off x="795" y="2289382"/>
          <a:ext cx="12070081" cy="1505630"/>
        </p:xfrm>
        <a:graphic>
          <a:graphicData uri="http://schemas.openxmlformats.org/drawingml/2006/table">
            <a:tbl>
              <a:tblPr firstRow="1" bandRow="1">
                <a:tableStyleId>{5C22544A-7EE6-4342-B048-85BDC9FD1C3A}</a:tableStyleId>
              </a:tblPr>
              <a:tblGrid>
                <a:gridCol w="3887617">
                  <a:extLst>
                    <a:ext uri="{9D8B030D-6E8A-4147-A177-3AD203B41FA5}">
                      <a16:colId xmlns:a16="http://schemas.microsoft.com/office/drawing/2014/main" val="20000"/>
                    </a:ext>
                  </a:extLst>
                </a:gridCol>
                <a:gridCol w="6010046">
                  <a:extLst>
                    <a:ext uri="{9D8B030D-6E8A-4147-A177-3AD203B41FA5}">
                      <a16:colId xmlns:a16="http://schemas.microsoft.com/office/drawing/2014/main" val="20001"/>
                    </a:ext>
                  </a:extLst>
                </a:gridCol>
                <a:gridCol w="2172418">
                  <a:extLst>
                    <a:ext uri="{9D8B030D-6E8A-4147-A177-3AD203B41FA5}">
                      <a16:colId xmlns:a16="http://schemas.microsoft.com/office/drawing/2014/main" val="20002"/>
                    </a:ext>
                  </a:extLst>
                </a:gridCol>
              </a:tblGrid>
              <a:tr h="617304">
                <a:tc>
                  <a:txBody>
                    <a:bodyPr/>
                    <a:lstStyle/>
                    <a:p>
                      <a:pPr algn="l"/>
                      <a:r>
                        <a:rPr lang="en-US" sz="1600" b="0" dirty="0">
                          <a:solidFill>
                            <a:schemeClr val="tx1"/>
                          </a:solidFill>
                          <a:latin typeface="+mn-lt"/>
                          <a:cs typeface="Arial" panose="020B0604020202020204" pitchFamily="34" charset="0"/>
                        </a:rPr>
                        <a:t>Child Welfare Services</a:t>
                      </a:r>
                      <a:endParaRPr lang="en-US" sz="1600" dirty="0">
                        <a:latin typeface="+mn-lt"/>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600" b="0" kern="1200" dirty="0">
                          <a:solidFill>
                            <a:srgbClr val="000000"/>
                          </a:solidFill>
                          <a:effectLst/>
                          <a:latin typeface="+mn-lt"/>
                          <a:ea typeface="Times New Roman" panose="02020603050405020304" pitchFamily="18" charset="0"/>
                          <a:cs typeface="Arial" panose="020B0604020202020204" pitchFamily="34" charset="0"/>
                        </a:rPr>
                        <a:t>Reduction in Purchased Services: Reduce the Education Program Assessment Consultation (EPAC) education project</a:t>
                      </a: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b="0" dirty="0">
                          <a:solidFill>
                            <a:srgbClr val="FF0000"/>
                          </a:solidFill>
                          <a:latin typeface="+mn-lt"/>
                          <a:cs typeface="Arial" panose="020B0604020202020204" pitchFamily="34" charset="0"/>
                        </a:rPr>
                        <a:t>   ($470,000)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888326">
                <a:tc>
                  <a:txBody>
                    <a:bodyPr/>
                    <a:lstStyle/>
                    <a:p>
                      <a:pPr algn="l"/>
                      <a:r>
                        <a:rPr lang="en-US" sz="1600" dirty="0">
                          <a:latin typeface="+mn-lt"/>
                          <a:cs typeface="Arial" panose="020B0604020202020204" pitchFamily="34" charset="0"/>
                        </a:rPr>
                        <a:t>Child Welfare Services</a:t>
                      </a:r>
                    </a:p>
                    <a:p>
                      <a:pPr algn="l"/>
                      <a:endParaRPr lang="en-US" sz="1600" dirty="0">
                        <a:latin typeface="+mn-lt"/>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600" b="0" kern="1200" dirty="0">
                          <a:solidFill>
                            <a:srgbClr val="000000"/>
                          </a:solidFill>
                          <a:effectLst/>
                          <a:latin typeface="+mn-lt"/>
                          <a:ea typeface="Times New Roman" panose="02020603050405020304" pitchFamily="18" charset="0"/>
                          <a:cs typeface="Arial" panose="020B0604020202020204" pitchFamily="34" charset="0"/>
                        </a:rPr>
                        <a:t>Reduction in Purchased Services:  Cut Foster Parent recruitment</a:t>
                      </a:r>
                      <a:endParaRPr lang="en-US" sz="1600" b="0" dirty="0">
                        <a:effectLst/>
                        <a:latin typeface="+mn-l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a:r>
                        <a:rPr lang="en-US" sz="1600" dirty="0">
                          <a:solidFill>
                            <a:srgbClr val="FF0000"/>
                          </a:solidFill>
                          <a:latin typeface="+mn-lt"/>
                          <a:cs typeface="Arial" panose="020B0604020202020204" pitchFamily="34" charset="0"/>
                        </a:rPr>
                        <a:t>   ($250,000)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2483124577"/>
                  </a:ext>
                </a:extLst>
              </a:tr>
            </a:tbl>
          </a:graphicData>
        </a:graphic>
      </p:graphicFrame>
      <p:graphicFrame>
        <p:nvGraphicFramePr>
          <p:cNvPr id="7" name="Table 6"/>
          <p:cNvGraphicFramePr>
            <a:graphicFrameLocks noGrp="1"/>
          </p:cNvGraphicFramePr>
          <p:nvPr/>
        </p:nvGraphicFramePr>
        <p:xfrm>
          <a:off x="0" y="5124132"/>
          <a:ext cx="11992644" cy="914400"/>
        </p:xfrm>
        <a:graphic>
          <a:graphicData uri="http://schemas.openxmlformats.org/drawingml/2006/table">
            <a:tbl>
              <a:tblPr firstRow="1" bandRow="1">
                <a:tableStyleId>{5C22544A-7EE6-4342-B048-85BDC9FD1C3A}</a:tableStyleId>
              </a:tblPr>
              <a:tblGrid>
                <a:gridCol w="9959128">
                  <a:extLst>
                    <a:ext uri="{9D8B030D-6E8A-4147-A177-3AD203B41FA5}">
                      <a16:colId xmlns:a16="http://schemas.microsoft.com/office/drawing/2014/main" val="20000"/>
                    </a:ext>
                  </a:extLst>
                </a:gridCol>
                <a:gridCol w="2033516">
                  <a:extLst>
                    <a:ext uri="{9D8B030D-6E8A-4147-A177-3AD203B41FA5}">
                      <a16:colId xmlns:a16="http://schemas.microsoft.com/office/drawing/2014/main" val="20001"/>
                    </a:ext>
                  </a:extLst>
                </a:gridCol>
              </a:tblGrid>
              <a:tr h="914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R w="12700" cap="flat" cmpd="sng" algn="ctr">
                      <a:noFill/>
                      <a:prstDash val="solid"/>
                      <a:round/>
                      <a:headEnd type="none" w="med" len="med"/>
                      <a:tailEnd type="none" w="med" len="med"/>
                    </a:lnR>
                    <a:solidFill>
                      <a:schemeClr val="bg1"/>
                    </a:solidFill>
                  </a:tcPr>
                </a:tc>
                <a:tc>
                  <a:txBody>
                    <a:bodyPr/>
                    <a:lstStyle/>
                    <a:p>
                      <a:pPr algn="l"/>
                      <a:r>
                        <a:rPr lang="en-US" sz="1600" dirty="0">
                          <a:latin typeface="Arial" panose="020B0604020202020204" pitchFamily="34" charset="0"/>
                          <a:cs typeface="Arial" panose="020B0604020202020204" pitchFamily="34" charset="0"/>
                        </a:rPr>
                        <a:t>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bl>
          </a:graphicData>
        </a:graphic>
      </p:graphicFrame>
      <p:sp>
        <p:nvSpPr>
          <p:cNvPr id="8" name="Text Placeholder 3"/>
          <p:cNvSpPr>
            <a:spLocks noGrp="1"/>
          </p:cNvSpPr>
          <p:nvPr>
            <p:ph type="body" sz="quarter" idx="11" hasCustomPrompt="1"/>
          </p:nvPr>
        </p:nvSpPr>
        <p:spPr>
          <a:xfrm>
            <a:off x="10285413" y="6539550"/>
            <a:ext cx="936625" cy="260350"/>
          </a:xfrm>
        </p:spPr>
        <p:txBody>
          <a:bodyPr>
            <a:normAutofit fontScale="92500" lnSpcReduction="10000"/>
          </a:bodyPr>
          <a:lstStyle>
            <a:lvl1pPr marL="0" indent="0" algn="r">
              <a:buNone/>
              <a:defRPr sz="1400">
                <a:solidFill>
                  <a:schemeClr val="bg1"/>
                </a:solidFill>
              </a:defRPr>
            </a:lvl1pPr>
          </a:lstStyle>
          <a:p>
            <a:pPr lvl="0"/>
            <a:r>
              <a:rPr lang="en-US" dirty="0"/>
              <a:t>9/4/19</a:t>
            </a:r>
          </a:p>
        </p:txBody>
      </p:sp>
      <p:graphicFrame>
        <p:nvGraphicFramePr>
          <p:cNvPr id="9" name="Table 8">
            <a:extLst>
              <a:ext uri="{FF2B5EF4-FFF2-40B4-BE49-F238E27FC236}">
                <a16:creationId xmlns:a16="http://schemas.microsoft.com/office/drawing/2014/main" id="{262F96C8-BD4C-4411-A622-C1B0EF05C12E}"/>
              </a:ext>
            </a:extLst>
          </p:cNvPr>
          <p:cNvGraphicFramePr>
            <a:graphicFrameLocks noGrp="1"/>
          </p:cNvGraphicFramePr>
          <p:nvPr>
            <p:extLst>
              <p:ext uri="{D42A27DB-BD31-4B8C-83A1-F6EECF244321}">
                <p14:modId xmlns:p14="http://schemas.microsoft.com/office/powerpoint/2010/main" val="1905068085"/>
              </p:ext>
            </p:extLst>
          </p:nvPr>
        </p:nvGraphicFramePr>
        <p:xfrm>
          <a:off x="-20274" y="3611170"/>
          <a:ext cx="12212274" cy="3246830"/>
        </p:xfrm>
        <a:graphic>
          <a:graphicData uri="http://schemas.openxmlformats.org/drawingml/2006/table">
            <a:tbl>
              <a:tblPr firstRow="1" bandRow="1">
                <a:tableStyleId>{5C22544A-7EE6-4342-B048-85BDC9FD1C3A}</a:tableStyleId>
              </a:tblPr>
              <a:tblGrid>
                <a:gridCol w="3950422">
                  <a:extLst>
                    <a:ext uri="{9D8B030D-6E8A-4147-A177-3AD203B41FA5}">
                      <a16:colId xmlns:a16="http://schemas.microsoft.com/office/drawing/2014/main" val="2285430862"/>
                    </a:ext>
                  </a:extLst>
                </a:gridCol>
                <a:gridCol w="6032230">
                  <a:extLst>
                    <a:ext uri="{9D8B030D-6E8A-4147-A177-3AD203B41FA5}">
                      <a16:colId xmlns:a16="http://schemas.microsoft.com/office/drawing/2014/main" val="1133428309"/>
                    </a:ext>
                  </a:extLst>
                </a:gridCol>
                <a:gridCol w="2229622">
                  <a:extLst>
                    <a:ext uri="{9D8B030D-6E8A-4147-A177-3AD203B41FA5}">
                      <a16:colId xmlns:a16="http://schemas.microsoft.com/office/drawing/2014/main" val="455519648"/>
                    </a:ext>
                  </a:extLst>
                </a:gridCol>
              </a:tblGrid>
              <a:tr h="975445">
                <a:tc>
                  <a:txBody>
                    <a:bodyPr/>
                    <a:lstStyle/>
                    <a:p>
                      <a:pPr algn="l"/>
                      <a:r>
                        <a:rPr lang="en-US" sz="1600" b="0" dirty="0">
                          <a:solidFill>
                            <a:schemeClr val="tx1"/>
                          </a:solidFill>
                          <a:latin typeface="+mn-lt"/>
                          <a:cs typeface="Arial" panose="020B0604020202020204" pitchFamily="34" charset="0"/>
                        </a:rPr>
                        <a:t>Child Welfare Services</a:t>
                      </a:r>
                      <a:r>
                        <a:rPr lang="en-US" sz="1600" dirty="0">
                          <a:latin typeface="+mn-lt"/>
                          <a:cs typeface="Arial" panose="020B0604020202020204" pitchFamily="34" charset="0"/>
                        </a:rPr>
                        <a:t> Prevention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nSpc>
                          <a:spcPct val="107000"/>
                        </a:lnSpc>
                        <a:spcBef>
                          <a:spcPts val="0"/>
                        </a:spcBef>
                        <a:spcAft>
                          <a:spcPts val="0"/>
                        </a:spcAft>
                      </a:pPr>
                      <a:r>
                        <a:rPr lang="en-US" sz="1600" b="0" dirty="0">
                          <a:solidFill>
                            <a:schemeClr val="tx1"/>
                          </a:solidFill>
                          <a:effectLst/>
                          <a:latin typeface="+mn-lt"/>
                          <a:ea typeface="Calibri" panose="020F0502020204030204" pitchFamily="34" charset="0"/>
                          <a:cs typeface="Arial" panose="020B0604020202020204" pitchFamily="34" charset="0"/>
                        </a:rPr>
                        <a:t>Cut 9% field Education/Training/Mentors</a:t>
                      </a:r>
                    </a:p>
                    <a:p>
                      <a:pPr marL="0" marR="0">
                        <a:lnSpc>
                          <a:spcPct val="107000"/>
                        </a:lnSpc>
                        <a:spcBef>
                          <a:spcPts val="0"/>
                        </a:spcBef>
                        <a:spcAft>
                          <a:spcPts val="0"/>
                        </a:spcAft>
                      </a:pPr>
                      <a:r>
                        <a:rPr lang="en-US" sz="1600" b="0" dirty="0">
                          <a:solidFill>
                            <a:schemeClr val="tx1"/>
                          </a:solidFill>
                          <a:effectLst/>
                          <a:latin typeface="+mn-lt"/>
                          <a:ea typeface="Calibri" panose="020F0502020204030204" pitchFamily="34" charset="0"/>
                          <a:cs typeface="Arial" panose="020B0604020202020204" pitchFamily="34" charset="0"/>
                        </a:rPr>
                        <a:t>Total Funds: </a:t>
                      </a:r>
                      <a:r>
                        <a:rPr lang="en-US" sz="1600" b="0" dirty="0">
                          <a:solidFill>
                            <a:srgbClr val="FF0000"/>
                          </a:solidFill>
                          <a:effectLst/>
                          <a:latin typeface="+mn-lt"/>
                          <a:ea typeface="Calibri" panose="020F0502020204030204" pitchFamily="34" charset="0"/>
                          <a:cs typeface="Arial" panose="020B0604020202020204" pitchFamily="34" charset="0"/>
                        </a:rPr>
                        <a:t>($600,000)</a:t>
                      </a:r>
                      <a:endParaRPr lang="en-US" sz="1600" b="0" dirty="0">
                        <a:solidFill>
                          <a:schemeClr val="tx1"/>
                        </a:solidFill>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dirty="0">
                          <a:solidFill>
                            <a:srgbClr val="FF0000"/>
                          </a:solidFill>
                          <a:latin typeface="+mn-lt"/>
                          <a:cs typeface="Arial" panose="020B0604020202020204" pitchFamily="34" charset="0"/>
                        </a:rPr>
                        <a:t>   </a:t>
                      </a:r>
                      <a:r>
                        <a:rPr lang="en-US" sz="1600" b="0" dirty="0">
                          <a:solidFill>
                            <a:srgbClr val="FF0000"/>
                          </a:solidFill>
                          <a:latin typeface="+mn-lt"/>
                          <a:cs typeface="Arial" panose="020B0604020202020204" pitchFamily="34" charset="0"/>
                        </a:rPr>
                        <a:t>($510,000)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7336973"/>
                  </a:ext>
                </a:extLst>
              </a:tr>
              <a:tr h="780679">
                <a:tc>
                  <a:txBody>
                    <a:bodyPr/>
                    <a:lstStyle/>
                    <a:p>
                      <a:pPr algn="l"/>
                      <a:r>
                        <a:rPr lang="en-US" sz="1600" dirty="0">
                          <a:latin typeface="+mn-lt"/>
                          <a:cs typeface="Arial" panose="020B0604020202020204" pitchFamily="34" charset="0"/>
                        </a:rPr>
                        <a:t>Child Welfare Services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marL="0" marR="0">
                        <a:lnSpc>
                          <a:spcPct val="107000"/>
                        </a:lnSpc>
                        <a:spcBef>
                          <a:spcPts val="0"/>
                        </a:spcBef>
                        <a:spcAft>
                          <a:spcPts val="0"/>
                        </a:spcAft>
                      </a:pPr>
                      <a:r>
                        <a:rPr lang="en-US" sz="1600" dirty="0">
                          <a:effectLst/>
                          <a:latin typeface="+mn-lt"/>
                          <a:ea typeface="Calibri" panose="020F0502020204030204" pitchFamily="34" charset="0"/>
                          <a:cs typeface="Arial" panose="020B0604020202020204" pitchFamily="34" charset="0"/>
                        </a:rPr>
                        <a:t>Cut 21 vacant State Child Welfare Positions</a:t>
                      </a:r>
                    </a:p>
                    <a:p>
                      <a:pPr marL="0" marR="0">
                        <a:lnSpc>
                          <a:spcPct val="107000"/>
                        </a:lnSpc>
                        <a:spcBef>
                          <a:spcPts val="0"/>
                        </a:spcBef>
                        <a:spcAft>
                          <a:spcPts val="0"/>
                        </a:spcAft>
                      </a:pPr>
                      <a:r>
                        <a:rPr lang="en-US" sz="1600" dirty="0">
                          <a:effectLst/>
                          <a:latin typeface="+mn-lt"/>
                          <a:ea typeface="Calibri" panose="020F0502020204030204" pitchFamily="34" charset="0"/>
                          <a:cs typeface="Arial" panose="020B0604020202020204" pitchFamily="34" charset="0"/>
                        </a:rPr>
                        <a:t>Total Funds: </a:t>
                      </a:r>
                      <a:r>
                        <a:rPr lang="en-US" sz="1600" dirty="0">
                          <a:solidFill>
                            <a:srgbClr val="FF0000"/>
                          </a:solidFill>
                          <a:effectLst/>
                          <a:latin typeface="+mn-lt"/>
                          <a:ea typeface="Calibri" panose="020F0502020204030204" pitchFamily="34" charset="0"/>
                          <a:cs typeface="Arial" panose="020B0604020202020204" pitchFamily="34" charset="0"/>
                        </a:rPr>
                        <a:t>($1,830,058)</a:t>
                      </a: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a:r>
                        <a:rPr lang="en-US" sz="1600" dirty="0">
                          <a:solidFill>
                            <a:srgbClr val="FF0000"/>
                          </a:solidFill>
                          <a:latin typeface="+mn-lt"/>
                          <a:cs typeface="Arial" panose="020B0604020202020204" pitchFamily="34" charset="0"/>
                        </a:rPr>
                        <a:t>($1,656,478)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1845532613"/>
                  </a:ext>
                </a:extLst>
              </a:tr>
              <a:tr h="745353">
                <a:tc>
                  <a:txBody>
                    <a:bodyPr/>
                    <a:lstStyle/>
                    <a:p>
                      <a:pPr algn="l"/>
                      <a:r>
                        <a:rPr lang="en-US" sz="1600" dirty="0">
                          <a:latin typeface="+mn-lt"/>
                          <a:cs typeface="Arial" panose="020B0604020202020204" pitchFamily="34" charset="0"/>
                        </a:rPr>
                        <a:t>Child Welfare Services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US" sz="1600" kern="1200" dirty="0">
                          <a:solidFill>
                            <a:srgbClr val="000000"/>
                          </a:solidFill>
                          <a:effectLst/>
                          <a:latin typeface="+mn-lt"/>
                          <a:ea typeface="Times New Roman" panose="02020603050405020304" pitchFamily="18" charset="0"/>
                          <a:cs typeface="Arial" panose="020B0604020202020204" pitchFamily="34" charset="0"/>
                        </a:rPr>
                        <a:t>Cut 10% field Foster Parent Support positions and related costs. </a:t>
                      </a:r>
                      <a:r>
                        <a:rPr lang="en-US" sz="1600" kern="1200" dirty="0">
                          <a:solidFill>
                            <a:srgbClr val="000000"/>
                          </a:solidFill>
                          <a:effectLst/>
                          <a:latin typeface="+mn-lt"/>
                          <a:ea typeface="Calibri" panose="020F0502020204030204" pitchFamily="34" charset="0"/>
                          <a:cs typeface="Arial" panose="020B0604020202020204" pitchFamily="34" charset="0"/>
                        </a:rPr>
                        <a:t>Total Funds: </a:t>
                      </a:r>
                      <a:r>
                        <a:rPr lang="en-US" sz="1600" kern="1200" dirty="0">
                          <a:solidFill>
                            <a:srgbClr val="FF0000"/>
                          </a:solidFill>
                          <a:effectLst/>
                          <a:latin typeface="+mn-lt"/>
                          <a:ea typeface="Calibri" panose="020F0502020204030204" pitchFamily="34" charset="0"/>
                          <a:cs typeface="Arial" panose="020B0604020202020204" pitchFamily="34" charset="0"/>
                        </a:rPr>
                        <a:t>($285,882)</a:t>
                      </a: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rgbClr val="FF0000"/>
                          </a:solidFill>
                          <a:latin typeface="+mn-lt"/>
                          <a:cs typeface="Arial" panose="020B0604020202020204" pitchFamily="34" charset="0"/>
                        </a:rPr>
                        <a:t>  ($243,000)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1492132"/>
                  </a:ext>
                </a:extLst>
              </a:tr>
              <a:tr h="745353">
                <a:tc>
                  <a:txBody>
                    <a:bodyPr/>
                    <a:lstStyle/>
                    <a:p>
                      <a:pPr algn="l"/>
                      <a:r>
                        <a:rPr lang="en-US" sz="1600" b="0" dirty="0">
                          <a:latin typeface="+mn-lt"/>
                          <a:cs typeface="Arial" panose="020B0604020202020204" pitchFamily="34" charset="0"/>
                        </a:rPr>
                        <a:t>Child Welfare Services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600" kern="1200" dirty="0">
                          <a:solidFill>
                            <a:srgbClr val="000000"/>
                          </a:solidFill>
                          <a:effectLst/>
                          <a:latin typeface="+mn-lt"/>
                          <a:ea typeface="Times New Roman" panose="02020603050405020304" pitchFamily="18" charset="0"/>
                          <a:cs typeface="Arial" panose="020B0604020202020204" pitchFamily="34" charset="0"/>
                        </a:rPr>
                        <a:t>Reduction in Purchased Services: Reduce the Court Appointed Special Advocates (CASA) contracts</a:t>
                      </a: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a:r>
                        <a:rPr lang="en-US" sz="1600" dirty="0">
                          <a:solidFill>
                            <a:srgbClr val="FF0000"/>
                          </a:solidFill>
                          <a:latin typeface="+mn-lt"/>
                          <a:cs typeface="Arial" panose="020B0604020202020204" pitchFamily="34" charset="0"/>
                        </a:rPr>
                        <a:t>  ($202,000)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3816895719"/>
                  </a:ext>
                </a:extLst>
              </a:tr>
            </a:tbl>
          </a:graphicData>
        </a:graphic>
      </p:graphicFrame>
    </p:spTree>
    <p:extLst>
      <p:ext uri="{BB962C8B-B14F-4D97-AF65-F5344CB8AC3E}">
        <p14:creationId xmlns:p14="http://schemas.microsoft.com/office/powerpoint/2010/main" val="42499608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45" y="256185"/>
            <a:ext cx="12101015" cy="1033368"/>
          </a:xfrm>
        </p:spPr>
        <p:txBody>
          <a:bodyPr>
            <a:noAutofit/>
          </a:bodyPr>
          <a:lstStyle/>
          <a:p>
            <a:r>
              <a:rPr lang="en-US" sz="2800" dirty="0"/>
              <a:t>DFCS Budget Requests for Fiscal Year 2021</a:t>
            </a:r>
          </a:p>
        </p:txBody>
      </p:sp>
      <p:sp>
        <p:nvSpPr>
          <p:cNvPr id="4" name="Text Placeholder 3"/>
          <p:cNvSpPr>
            <a:spLocks noGrp="1"/>
          </p:cNvSpPr>
          <p:nvPr>
            <p:ph type="body" sz="quarter" idx="10"/>
          </p:nvPr>
        </p:nvSpPr>
        <p:spPr/>
        <p:txBody>
          <a:bodyPr/>
          <a:lstStyle/>
          <a:p>
            <a:r>
              <a:rPr lang="en-US" dirty="0"/>
              <a:t>Division of Family and Children Services</a:t>
            </a:r>
          </a:p>
        </p:txBody>
      </p:sp>
      <p:sp>
        <p:nvSpPr>
          <p:cNvPr id="5" name="Rectangle 3"/>
          <p:cNvSpPr txBox="1">
            <a:spLocks noGrp="1" noChangeArrowheads="1"/>
          </p:cNvSpPr>
          <p:nvPr>
            <p:ph sz="half" idx="1"/>
          </p:nvPr>
        </p:nvSpPr>
        <p:spPr bwMode="auto">
          <a:xfrm>
            <a:off x="-27295" y="1289553"/>
            <a:ext cx="12160155" cy="491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cs typeface="ＭＳ Ｐゴシック"/>
              </a:defRPr>
            </a:lvl4pPr>
            <a:lvl5pPr marL="2057400" indent="-228600" algn="l" rtl="0" eaLnBrk="0" fontAlgn="base" hangingPunct="0">
              <a:spcBef>
                <a:spcPct val="20000"/>
              </a:spcBef>
              <a:spcAft>
                <a:spcPct val="0"/>
              </a:spcAft>
              <a:buChar char="»"/>
              <a:defRPr sz="3200">
                <a:solidFill>
                  <a:schemeClr val="tx1"/>
                </a:solidFill>
                <a:latin typeface="+mn-lt"/>
                <a:ea typeface="ＭＳ Ｐゴシック" charset="0"/>
                <a:cs typeface="ＭＳ Ｐゴシック"/>
              </a:defRPr>
            </a:lvl5pPr>
            <a:lvl6pPr marL="2514600" indent="-228600" algn="l" rtl="0" fontAlgn="base">
              <a:spcBef>
                <a:spcPct val="20000"/>
              </a:spcBef>
              <a:spcAft>
                <a:spcPct val="0"/>
              </a:spcAft>
              <a:buChar char="»"/>
              <a:defRPr sz="3200">
                <a:solidFill>
                  <a:schemeClr val="tx1"/>
                </a:solidFill>
                <a:latin typeface="+mn-lt"/>
              </a:defRPr>
            </a:lvl6pPr>
            <a:lvl7pPr marL="2971800" indent="-228600" algn="l" rtl="0" fontAlgn="base">
              <a:spcBef>
                <a:spcPct val="20000"/>
              </a:spcBef>
              <a:spcAft>
                <a:spcPct val="0"/>
              </a:spcAft>
              <a:buChar char="»"/>
              <a:defRPr sz="3200">
                <a:solidFill>
                  <a:schemeClr val="tx1"/>
                </a:solidFill>
                <a:latin typeface="+mn-lt"/>
              </a:defRPr>
            </a:lvl7pPr>
            <a:lvl8pPr marL="3429000" indent="-228600" algn="l" rtl="0" fontAlgn="base">
              <a:spcBef>
                <a:spcPct val="20000"/>
              </a:spcBef>
              <a:spcAft>
                <a:spcPct val="0"/>
              </a:spcAft>
              <a:buChar char="»"/>
              <a:defRPr sz="3200">
                <a:solidFill>
                  <a:schemeClr val="tx1"/>
                </a:solidFill>
                <a:latin typeface="+mn-lt"/>
              </a:defRPr>
            </a:lvl8pPr>
            <a:lvl9pPr marL="3886200" indent="-228600" algn="l" rtl="0" fontAlgn="base">
              <a:spcBef>
                <a:spcPct val="20000"/>
              </a:spcBef>
              <a:spcAft>
                <a:spcPct val="0"/>
              </a:spcAft>
              <a:buChar char="»"/>
              <a:defRPr sz="3200">
                <a:solidFill>
                  <a:schemeClr val="tx1"/>
                </a:solidFill>
                <a:latin typeface="+mn-lt"/>
              </a:defRPr>
            </a:lvl9pPr>
          </a:lstStyle>
          <a:p>
            <a:pPr defTabSz="914400">
              <a:lnSpc>
                <a:spcPct val="80000"/>
              </a:lnSpc>
              <a:buFontTx/>
              <a:buNone/>
            </a:pPr>
            <a:endParaRPr lang="en-US" altLang="en-US" sz="900" kern="0" dirty="0">
              <a:ea typeface="ＭＳ Ｐゴシック" pitchFamily="34" charset="-128"/>
            </a:endParaRPr>
          </a:p>
          <a:p>
            <a:pPr defTabSz="914400">
              <a:lnSpc>
                <a:spcPct val="80000"/>
              </a:lnSpc>
              <a:buFontTx/>
              <a:buNone/>
            </a:pPr>
            <a:r>
              <a:rPr lang="en-US" altLang="en-US" sz="2000" kern="0" dirty="0">
                <a:ea typeface="ＭＳ Ｐゴシック" pitchFamily="34" charset="-128"/>
              </a:rPr>
              <a:t>	                                                                                  	                                                                 			</a:t>
            </a:r>
          </a:p>
        </p:txBody>
      </p:sp>
      <p:graphicFrame>
        <p:nvGraphicFramePr>
          <p:cNvPr id="3" name="Table 2"/>
          <p:cNvGraphicFramePr>
            <a:graphicFrameLocks noGrp="1"/>
          </p:cNvGraphicFramePr>
          <p:nvPr/>
        </p:nvGraphicFramePr>
        <p:xfrm>
          <a:off x="31845" y="1001891"/>
          <a:ext cx="12101015" cy="1280160"/>
        </p:xfrm>
        <a:graphic>
          <a:graphicData uri="http://schemas.openxmlformats.org/drawingml/2006/table">
            <a:tbl>
              <a:tblPr firstRow="1" bandRow="1">
                <a:tableStyleId>{5C22544A-7EE6-4342-B048-85BDC9FD1C3A}</a:tableStyleId>
              </a:tblPr>
              <a:tblGrid>
                <a:gridCol w="9925555">
                  <a:extLst>
                    <a:ext uri="{9D8B030D-6E8A-4147-A177-3AD203B41FA5}">
                      <a16:colId xmlns:a16="http://schemas.microsoft.com/office/drawing/2014/main" val="20000"/>
                    </a:ext>
                  </a:extLst>
                </a:gridCol>
                <a:gridCol w="2175460">
                  <a:extLst>
                    <a:ext uri="{9D8B030D-6E8A-4147-A177-3AD203B41FA5}">
                      <a16:colId xmlns:a16="http://schemas.microsoft.com/office/drawing/2014/main" val="20001"/>
                    </a:ext>
                  </a:extLst>
                </a:gridCol>
              </a:tblGrid>
              <a:tr h="6845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State Fund Changes for Fiscal Year 2021</a:t>
                      </a:r>
                      <a:endParaRPr lang="en-US" dirty="0"/>
                    </a:p>
                  </a:txBody>
                  <a:tcPr>
                    <a:lnB w="38100" cmpd="sng">
                      <a:noFill/>
                    </a:lnB>
                    <a:solidFill>
                      <a:schemeClr val="bg1">
                        <a:lumMod val="85000"/>
                      </a:schemeClr>
                    </a:solidFill>
                  </a:tcPr>
                </a:tc>
                <a:tc>
                  <a:txBody>
                    <a:bodyPr/>
                    <a:lstStyle/>
                    <a:p>
                      <a:pPr algn="ctr"/>
                      <a:endParaRPr lang="en-US" b="1" dirty="0">
                        <a:solidFill>
                          <a:schemeClr val="tx1"/>
                        </a:solidFill>
                        <a:latin typeface="Arial" panose="020B0604020202020204" pitchFamily="34" charset="0"/>
                        <a:cs typeface="Arial" panose="020B0604020202020204" pitchFamily="34" charset="0"/>
                      </a:endParaRPr>
                    </a:p>
                    <a:p>
                      <a:pPr algn="ctr"/>
                      <a:r>
                        <a:rPr lang="en-US" b="1" dirty="0">
                          <a:solidFill>
                            <a:schemeClr val="tx1"/>
                          </a:solidFill>
                          <a:latin typeface="Arial" panose="020B0604020202020204" pitchFamily="34" charset="0"/>
                          <a:cs typeface="Arial" panose="020B0604020202020204" pitchFamily="34" charset="0"/>
                        </a:rPr>
                        <a:t>State</a:t>
                      </a:r>
                    </a:p>
                  </a:txBody>
                  <a:tcPr>
                    <a:lnB w="38100" cmpd="sng">
                      <a:noFill/>
                    </a:lnB>
                    <a:solidFill>
                      <a:schemeClr val="bg1">
                        <a:lumMod val="85000"/>
                      </a:schemeClr>
                    </a:solidFill>
                  </a:tcPr>
                </a:tc>
                <a:extLst>
                  <a:ext uri="{0D108BD9-81ED-4DB2-BD59-A6C34878D82A}">
                    <a16:rowId xmlns:a16="http://schemas.microsoft.com/office/drawing/2014/main" val="10000"/>
                  </a:ext>
                </a:extLst>
              </a:tr>
              <a:tr h="595612">
                <a:tc>
                  <a:txBody>
                    <a:bodyPr/>
                    <a:lstStyle/>
                    <a:p>
                      <a:r>
                        <a:rPr lang="en-US" b="1" dirty="0">
                          <a:latin typeface="Arial" panose="020B0604020202020204" pitchFamily="34" charset="0"/>
                          <a:cs typeface="Arial" panose="020B0604020202020204" pitchFamily="34" charset="0"/>
                        </a:rPr>
                        <a:t>6% Reductions</a:t>
                      </a:r>
                      <a:endParaRPr lang="en-US" dirty="0"/>
                    </a:p>
                  </a:txBody>
                  <a:tcPr anchor="ctr">
                    <a:lnL w="12700" cmpd="sng">
                      <a:noFill/>
                    </a:lnL>
                    <a:lnR w="12700" cmpd="sng">
                      <a:noFill/>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lang="en-US" dirty="0"/>
                    </a:p>
                  </a:txBody>
                  <a:tcPr>
                    <a:lnL w="12700" cmpd="sng">
                      <a:noFill/>
                    </a:lnL>
                    <a:lnR w="12700" cmpd="sng">
                      <a:noFill/>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1"/>
                  </a:ext>
                </a:extLst>
              </a:tr>
            </a:tbl>
          </a:graphicData>
        </a:graphic>
      </p:graphicFrame>
      <p:graphicFrame>
        <p:nvGraphicFramePr>
          <p:cNvPr id="6" name="Table 5"/>
          <p:cNvGraphicFramePr>
            <a:graphicFrameLocks noGrp="1"/>
          </p:cNvGraphicFramePr>
          <p:nvPr/>
        </p:nvGraphicFramePr>
        <p:xfrm>
          <a:off x="25167" y="2289381"/>
          <a:ext cx="12107693" cy="2076037"/>
        </p:xfrm>
        <a:graphic>
          <a:graphicData uri="http://schemas.openxmlformats.org/drawingml/2006/table">
            <a:tbl>
              <a:tblPr firstRow="1" bandRow="1">
                <a:tableStyleId>{5C22544A-7EE6-4342-B048-85BDC9FD1C3A}</a:tableStyleId>
              </a:tblPr>
              <a:tblGrid>
                <a:gridCol w="3883124">
                  <a:extLst>
                    <a:ext uri="{9D8B030D-6E8A-4147-A177-3AD203B41FA5}">
                      <a16:colId xmlns:a16="http://schemas.microsoft.com/office/drawing/2014/main" val="20000"/>
                    </a:ext>
                  </a:extLst>
                </a:gridCol>
                <a:gridCol w="6040973">
                  <a:extLst>
                    <a:ext uri="{9D8B030D-6E8A-4147-A177-3AD203B41FA5}">
                      <a16:colId xmlns:a16="http://schemas.microsoft.com/office/drawing/2014/main" val="20001"/>
                    </a:ext>
                  </a:extLst>
                </a:gridCol>
                <a:gridCol w="2183596">
                  <a:extLst>
                    <a:ext uri="{9D8B030D-6E8A-4147-A177-3AD203B41FA5}">
                      <a16:colId xmlns:a16="http://schemas.microsoft.com/office/drawing/2014/main" val="20002"/>
                    </a:ext>
                  </a:extLst>
                </a:gridCol>
              </a:tblGrid>
              <a:tr h="673341">
                <a:tc>
                  <a:txBody>
                    <a:bodyPr/>
                    <a:lstStyle/>
                    <a:p>
                      <a:pPr algn="l"/>
                      <a:r>
                        <a:rPr lang="en-US" sz="1600" b="0" dirty="0">
                          <a:solidFill>
                            <a:schemeClr val="tx1"/>
                          </a:solidFill>
                          <a:latin typeface="+mn-lt"/>
                          <a:cs typeface="Arial" panose="020B0604020202020204" pitchFamily="34" charset="0"/>
                        </a:rPr>
                        <a:t>Child Welfare Services</a:t>
                      </a:r>
                      <a:endParaRPr lang="en-US" sz="1600" dirty="0">
                        <a:latin typeface="+mn-lt"/>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600" b="0" kern="1200" dirty="0">
                          <a:solidFill>
                            <a:srgbClr val="000000"/>
                          </a:solidFill>
                          <a:effectLst/>
                          <a:latin typeface="+mn-lt"/>
                          <a:ea typeface="Times New Roman" panose="02020603050405020304" pitchFamily="18" charset="0"/>
                          <a:cs typeface="Arial" panose="020B0604020202020204" pitchFamily="34" charset="0"/>
                        </a:rPr>
                        <a:t>Cut CWS Field Staff: 73 full-time equivalent (FTE) positions plus related travel. </a:t>
                      </a:r>
                      <a:r>
                        <a:rPr lang="en-US" sz="1600" b="0" kern="1200" dirty="0">
                          <a:solidFill>
                            <a:srgbClr val="000000"/>
                          </a:solidFill>
                          <a:effectLst/>
                          <a:latin typeface="+mn-lt"/>
                          <a:ea typeface="Calibri" panose="020F0502020204030204" pitchFamily="34" charset="0"/>
                          <a:cs typeface="Arial" panose="020B0604020202020204" pitchFamily="34" charset="0"/>
                        </a:rPr>
                        <a:t>Total Funds: </a:t>
                      </a:r>
                      <a:r>
                        <a:rPr lang="en-US" sz="1600" b="0" kern="1200" dirty="0">
                          <a:solidFill>
                            <a:srgbClr val="FF0000"/>
                          </a:solidFill>
                          <a:effectLst/>
                          <a:latin typeface="+mn-lt"/>
                          <a:ea typeface="Calibri" panose="020F0502020204030204" pitchFamily="34" charset="0"/>
                          <a:cs typeface="Arial" panose="020B0604020202020204" pitchFamily="34" charset="0"/>
                        </a:rPr>
                        <a:t>($5,211,194)</a:t>
                      </a: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b="0" dirty="0">
                          <a:solidFill>
                            <a:srgbClr val="FF0000"/>
                          </a:solidFill>
                          <a:latin typeface="+mn-lt"/>
                          <a:cs typeface="Arial" panose="020B0604020202020204" pitchFamily="34" charset="0"/>
                        </a:rPr>
                        <a:t>   ($4,429,515)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701348">
                <a:tc>
                  <a:txBody>
                    <a:bodyPr/>
                    <a:lstStyle/>
                    <a:p>
                      <a:pPr algn="l"/>
                      <a:r>
                        <a:rPr lang="en-US" sz="1600" b="0" dirty="0">
                          <a:solidFill>
                            <a:schemeClr val="tx1"/>
                          </a:solidFill>
                          <a:latin typeface="+mn-lt"/>
                          <a:cs typeface="Arial" panose="020B0604020202020204" pitchFamily="34" charset="0"/>
                        </a:rPr>
                        <a:t>Departmental Administration</a:t>
                      </a:r>
                      <a:endParaRPr lang="en-US" sz="1600" dirty="0">
                        <a:latin typeface="+mn-lt"/>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Set hiring limitations on DFCS Administration</a:t>
                      </a: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Total Funds: </a:t>
                      </a:r>
                      <a:r>
                        <a:rPr kumimoji="0" lang="en-US" sz="1600" b="0" i="0" u="none" strike="noStrike" kern="1200" cap="none" spc="0" normalizeH="0" baseline="0" noProof="0" dirty="0">
                          <a:ln>
                            <a:noFill/>
                          </a:ln>
                          <a:solidFill>
                            <a:srgbClr val="FF0000"/>
                          </a:solidFill>
                          <a:effectLst/>
                          <a:uLnTx/>
                          <a:uFillTx/>
                          <a:latin typeface="+mn-lt"/>
                          <a:ea typeface="+mn-ea"/>
                          <a:cs typeface="+mn-cs"/>
                        </a:rPr>
                        <a:t>($861,537)</a:t>
                      </a: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a:r>
                        <a:rPr lang="en-US" sz="1600" b="0" dirty="0">
                          <a:solidFill>
                            <a:srgbClr val="FF0000"/>
                          </a:solidFill>
                          <a:latin typeface="+mn-lt"/>
                          <a:cs typeface="Arial" panose="020B0604020202020204" pitchFamily="34" charset="0"/>
                        </a:rPr>
                        <a:t>      ($542,767)</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2483124577"/>
                  </a:ext>
                </a:extLst>
              </a:tr>
              <a:tr h="701348">
                <a:tc>
                  <a:txBody>
                    <a:bodyPr/>
                    <a:lstStyle/>
                    <a:p>
                      <a:pPr algn="l"/>
                      <a:r>
                        <a:rPr lang="en-US" sz="1600" dirty="0">
                          <a:latin typeface="+mn-lt"/>
                          <a:cs typeface="Arial" panose="020B0604020202020204" pitchFamily="34" charset="0"/>
                        </a:rPr>
                        <a:t>Federal Eligibility Benefit Services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600" dirty="0">
                          <a:effectLst/>
                          <a:latin typeface="+mn-lt"/>
                          <a:ea typeface="Calibri" panose="020F0502020204030204" pitchFamily="34" charset="0"/>
                          <a:cs typeface="Arial" panose="020B0604020202020204" pitchFamily="34" charset="0"/>
                        </a:rPr>
                        <a:t>Adjust GA Gateway/GETS budget based on SFY 2019 actuals             Total Funds: </a:t>
                      </a:r>
                      <a:r>
                        <a:rPr lang="en-US" sz="1600" dirty="0">
                          <a:solidFill>
                            <a:srgbClr val="FF0000"/>
                          </a:solidFill>
                          <a:effectLst/>
                          <a:latin typeface="+mn-lt"/>
                          <a:ea typeface="Calibri" panose="020F0502020204030204" pitchFamily="34" charset="0"/>
                          <a:cs typeface="Arial" panose="020B0604020202020204" pitchFamily="34" charset="0"/>
                        </a:rPr>
                        <a:t>($16,794,225)</a:t>
                      </a: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rgbClr val="FF0000"/>
                          </a:solidFill>
                          <a:latin typeface="+mn-lt"/>
                          <a:cs typeface="Arial" panose="020B0604020202020204" pitchFamily="34" charset="0"/>
                        </a:rPr>
                        <a:t>   ($4,971,618)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00115340"/>
                  </a:ext>
                </a:extLst>
              </a:tr>
            </a:tbl>
          </a:graphicData>
        </a:graphic>
      </p:graphicFrame>
      <p:graphicFrame>
        <p:nvGraphicFramePr>
          <p:cNvPr id="7" name="Table 6"/>
          <p:cNvGraphicFramePr>
            <a:graphicFrameLocks noGrp="1"/>
          </p:cNvGraphicFramePr>
          <p:nvPr/>
        </p:nvGraphicFramePr>
        <p:xfrm>
          <a:off x="0" y="5124132"/>
          <a:ext cx="11992644" cy="914400"/>
        </p:xfrm>
        <a:graphic>
          <a:graphicData uri="http://schemas.openxmlformats.org/drawingml/2006/table">
            <a:tbl>
              <a:tblPr firstRow="1" bandRow="1">
                <a:tableStyleId>{5C22544A-7EE6-4342-B048-85BDC9FD1C3A}</a:tableStyleId>
              </a:tblPr>
              <a:tblGrid>
                <a:gridCol w="9959128">
                  <a:extLst>
                    <a:ext uri="{9D8B030D-6E8A-4147-A177-3AD203B41FA5}">
                      <a16:colId xmlns:a16="http://schemas.microsoft.com/office/drawing/2014/main" val="20000"/>
                    </a:ext>
                  </a:extLst>
                </a:gridCol>
                <a:gridCol w="2033516">
                  <a:extLst>
                    <a:ext uri="{9D8B030D-6E8A-4147-A177-3AD203B41FA5}">
                      <a16:colId xmlns:a16="http://schemas.microsoft.com/office/drawing/2014/main" val="20001"/>
                    </a:ext>
                  </a:extLst>
                </a:gridCol>
              </a:tblGrid>
              <a:tr h="914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R w="12700" cap="flat" cmpd="sng" algn="ctr">
                      <a:noFill/>
                      <a:prstDash val="solid"/>
                      <a:round/>
                      <a:headEnd type="none" w="med" len="med"/>
                      <a:tailEnd type="none" w="med" len="med"/>
                    </a:lnR>
                    <a:solidFill>
                      <a:schemeClr val="bg1"/>
                    </a:solidFill>
                  </a:tcPr>
                </a:tc>
                <a:tc>
                  <a:txBody>
                    <a:bodyPr/>
                    <a:lstStyle/>
                    <a:p>
                      <a:pPr algn="l"/>
                      <a:r>
                        <a:rPr lang="en-US" sz="1600" dirty="0">
                          <a:latin typeface="Arial" panose="020B0604020202020204" pitchFamily="34" charset="0"/>
                          <a:cs typeface="Arial" panose="020B0604020202020204" pitchFamily="34" charset="0"/>
                        </a:rPr>
                        <a:t>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bl>
          </a:graphicData>
        </a:graphic>
      </p:graphicFrame>
      <p:sp>
        <p:nvSpPr>
          <p:cNvPr id="8" name="Text Placeholder 3"/>
          <p:cNvSpPr>
            <a:spLocks noGrp="1"/>
          </p:cNvSpPr>
          <p:nvPr>
            <p:ph type="body" sz="quarter" idx="11" hasCustomPrompt="1"/>
          </p:nvPr>
        </p:nvSpPr>
        <p:spPr>
          <a:xfrm>
            <a:off x="10285413" y="6539550"/>
            <a:ext cx="936625" cy="260350"/>
          </a:xfrm>
        </p:spPr>
        <p:txBody>
          <a:bodyPr>
            <a:normAutofit fontScale="92500" lnSpcReduction="10000"/>
          </a:bodyPr>
          <a:lstStyle>
            <a:lvl1pPr marL="0" indent="0" algn="r">
              <a:buNone/>
              <a:defRPr sz="1400">
                <a:solidFill>
                  <a:schemeClr val="bg1"/>
                </a:solidFill>
              </a:defRPr>
            </a:lvl1pPr>
          </a:lstStyle>
          <a:p>
            <a:pPr lvl="0"/>
            <a:r>
              <a:rPr lang="en-US" dirty="0"/>
              <a:t>9/10/19</a:t>
            </a:r>
          </a:p>
        </p:txBody>
      </p:sp>
      <p:graphicFrame>
        <p:nvGraphicFramePr>
          <p:cNvPr id="9" name="Table 8">
            <a:extLst>
              <a:ext uri="{FF2B5EF4-FFF2-40B4-BE49-F238E27FC236}">
                <a16:creationId xmlns:a16="http://schemas.microsoft.com/office/drawing/2014/main" id="{262F96C8-BD4C-4411-A622-C1B0EF05C12E}"/>
              </a:ext>
            </a:extLst>
          </p:cNvPr>
          <p:cNvGraphicFramePr>
            <a:graphicFrameLocks noGrp="1"/>
          </p:cNvGraphicFramePr>
          <p:nvPr/>
        </p:nvGraphicFramePr>
        <p:xfrm>
          <a:off x="20273" y="4469587"/>
          <a:ext cx="12112588" cy="1521524"/>
        </p:xfrm>
        <a:graphic>
          <a:graphicData uri="http://schemas.openxmlformats.org/drawingml/2006/table">
            <a:tbl>
              <a:tblPr firstRow="1" bandRow="1">
                <a:tableStyleId>{5C22544A-7EE6-4342-B048-85BDC9FD1C3A}</a:tableStyleId>
              </a:tblPr>
              <a:tblGrid>
                <a:gridCol w="3837608">
                  <a:extLst>
                    <a:ext uri="{9D8B030D-6E8A-4147-A177-3AD203B41FA5}">
                      <a16:colId xmlns:a16="http://schemas.microsoft.com/office/drawing/2014/main" val="2285430862"/>
                    </a:ext>
                  </a:extLst>
                </a:gridCol>
                <a:gridCol w="6144874">
                  <a:extLst>
                    <a:ext uri="{9D8B030D-6E8A-4147-A177-3AD203B41FA5}">
                      <a16:colId xmlns:a16="http://schemas.microsoft.com/office/drawing/2014/main" val="1133428309"/>
                    </a:ext>
                  </a:extLst>
                </a:gridCol>
                <a:gridCol w="2130106">
                  <a:extLst>
                    <a:ext uri="{9D8B030D-6E8A-4147-A177-3AD203B41FA5}">
                      <a16:colId xmlns:a16="http://schemas.microsoft.com/office/drawing/2014/main" val="455519648"/>
                    </a:ext>
                  </a:extLst>
                </a:gridCol>
              </a:tblGrid>
              <a:tr h="5259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Federal Eligibility Benefit Services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600" b="0" dirty="0">
                          <a:solidFill>
                            <a:schemeClr val="tx1"/>
                          </a:solidFill>
                          <a:effectLst/>
                          <a:latin typeface="+mn-lt"/>
                          <a:ea typeface="Calibri" panose="020F0502020204030204" pitchFamily="34" charset="0"/>
                          <a:cs typeface="Arial" panose="020B0604020202020204" pitchFamily="34" charset="0"/>
                        </a:rPr>
                        <a:t>Cut Field Staff: 105 FTE positions plus related travel costs                                Total Funds: </a:t>
                      </a:r>
                      <a:r>
                        <a:rPr lang="en-US" sz="1600" b="0" dirty="0">
                          <a:solidFill>
                            <a:srgbClr val="FF0000"/>
                          </a:solidFill>
                          <a:effectLst/>
                          <a:latin typeface="+mn-lt"/>
                          <a:ea typeface="Calibri" panose="020F0502020204030204" pitchFamily="34" charset="0"/>
                          <a:cs typeface="Arial" panose="020B0604020202020204" pitchFamily="34" charset="0"/>
                        </a:rPr>
                        <a:t>($5,664,675)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l"/>
                      <a:r>
                        <a:rPr lang="en-US" sz="1600" b="0" dirty="0">
                          <a:solidFill>
                            <a:schemeClr val="tx1"/>
                          </a:solidFill>
                          <a:latin typeface="+mn-lt"/>
                          <a:cs typeface="Arial" panose="020B0604020202020204" pitchFamily="34" charset="0"/>
                        </a:rPr>
                        <a:t>       </a:t>
                      </a:r>
                      <a:r>
                        <a:rPr lang="en-US" sz="1600" b="0" dirty="0">
                          <a:solidFill>
                            <a:srgbClr val="FF0000"/>
                          </a:solidFill>
                          <a:latin typeface="+mn-lt"/>
                          <a:cs typeface="Arial" panose="020B0604020202020204" pitchFamily="34" charset="0"/>
                        </a:rPr>
                        <a:t> ($2,265,870)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3757336973"/>
                  </a:ext>
                </a:extLst>
              </a:tr>
              <a:tr h="563094">
                <a:tc>
                  <a:txBody>
                    <a:bodyPr/>
                    <a:lstStyle/>
                    <a:p>
                      <a:pPr algn="l"/>
                      <a:r>
                        <a:rPr lang="en-US" sz="1600" b="0" dirty="0">
                          <a:solidFill>
                            <a:schemeClr val="tx1"/>
                          </a:solidFill>
                          <a:latin typeface="+mn-lt"/>
                          <a:cs typeface="Arial" panose="020B0604020202020204" pitchFamily="34" charset="0"/>
                        </a:rPr>
                        <a:t>Support for Needy Families - Basic Assistance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US" sz="1600" b="0" dirty="0">
                          <a:solidFill>
                            <a:schemeClr val="tx1"/>
                          </a:solidFill>
                          <a:effectLst/>
                          <a:latin typeface="+mn-lt"/>
                          <a:ea typeface="Calibri" panose="020F0502020204030204" pitchFamily="34" charset="0"/>
                          <a:cs typeface="Arial" panose="020B0604020202020204" pitchFamily="34" charset="0"/>
                        </a:rPr>
                        <a:t>Two-Parent Cash Assistance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0" dirty="0">
                          <a:solidFill>
                            <a:srgbClr val="FF0000"/>
                          </a:solidFill>
                          <a:latin typeface="+mn-lt"/>
                          <a:cs typeface="Arial" panose="020B0604020202020204" pitchFamily="34" charset="0"/>
                        </a:rPr>
                        <a:t>       ($30,000)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45532613"/>
                  </a:ext>
                </a:extLst>
              </a:tr>
              <a:tr h="326002">
                <a:tc>
                  <a:txBody>
                    <a:bodyPr/>
                    <a:lstStyle/>
                    <a:p>
                      <a:pPr algn="l"/>
                      <a:r>
                        <a:rPr lang="en-US" sz="1600" b="1" dirty="0">
                          <a:latin typeface="+mn-lt"/>
                          <a:cs typeface="Arial" panose="020B0604020202020204" pitchFamily="34" charset="0"/>
                        </a:rPr>
                        <a:t>Total DFCS 6% Reductions</a:t>
                      </a:r>
                      <a:endParaRPr lang="en-US" sz="1600" b="0" dirty="0">
                        <a:latin typeface="+mn-lt"/>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endParaRPr lang="en-US" sz="1600" dirty="0">
                        <a:effectLst/>
                        <a:latin typeface="+mn-lt"/>
                        <a:ea typeface="Calibri" panose="020F050202020403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dirty="0">
                          <a:solidFill>
                            <a:srgbClr val="FF0000"/>
                          </a:solidFill>
                          <a:latin typeface="+mn-lt"/>
                          <a:cs typeface="Arial" panose="020B0604020202020204" pitchFamily="34" charset="0"/>
                        </a:rPr>
                        <a:t> </a:t>
                      </a:r>
                      <a:r>
                        <a:rPr lang="en-US" sz="1600" b="1" dirty="0">
                          <a:solidFill>
                            <a:srgbClr val="FF0000"/>
                          </a:solidFill>
                          <a:latin typeface="+mn-lt"/>
                          <a:cs typeface="Arial" panose="020B0604020202020204" pitchFamily="34" charset="0"/>
                        </a:rPr>
                        <a:t>($19,987,748)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16895719"/>
                  </a:ext>
                </a:extLst>
              </a:tr>
            </a:tbl>
          </a:graphicData>
        </a:graphic>
      </p:graphicFrame>
    </p:spTree>
    <p:extLst>
      <p:ext uri="{BB962C8B-B14F-4D97-AF65-F5344CB8AC3E}">
        <p14:creationId xmlns:p14="http://schemas.microsoft.com/office/powerpoint/2010/main" val="42658003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9623" y="256185"/>
            <a:ext cx="11497235" cy="1144776"/>
          </a:xfrm>
        </p:spPr>
        <p:txBody>
          <a:bodyPr>
            <a:noAutofit/>
          </a:bodyPr>
          <a:lstStyle/>
          <a:p>
            <a:r>
              <a:rPr lang="en-US" dirty="0"/>
              <a:t>Questions</a:t>
            </a:r>
          </a:p>
        </p:txBody>
      </p:sp>
      <p:sp>
        <p:nvSpPr>
          <p:cNvPr id="4" name="Text Placeholder 3"/>
          <p:cNvSpPr>
            <a:spLocks noGrp="1"/>
          </p:cNvSpPr>
          <p:nvPr>
            <p:ph type="body" sz="quarter" idx="10"/>
          </p:nvPr>
        </p:nvSpPr>
        <p:spPr>
          <a:xfrm>
            <a:off x="4440824" y="6510338"/>
            <a:ext cx="3299380" cy="260350"/>
          </a:xfrm>
        </p:spPr>
        <p:txBody>
          <a:bodyPr/>
          <a:lstStyle/>
          <a:p>
            <a:r>
              <a:rPr lang="en-US" dirty="0"/>
              <a:t>Division of Family and Children Services</a:t>
            </a:r>
          </a:p>
        </p:txBody>
      </p:sp>
      <p:sp>
        <p:nvSpPr>
          <p:cNvPr id="5" name="Rectangle 3"/>
          <p:cNvSpPr txBox="1">
            <a:spLocks noGrp="1" noChangeArrowheads="1"/>
          </p:cNvSpPr>
          <p:nvPr>
            <p:ph sz="half" idx="1"/>
          </p:nvPr>
        </p:nvSpPr>
        <p:spPr bwMode="auto">
          <a:xfrm>
            <a:off x="1" y="1289553"/>
            <a:ext cx="11846858" cy="4693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cs typeface="ＭＳ Ｐゴシック"/>
              </a:defRPr>
            </a:lvl4pPr>
            <a:lvl5pPr marL="2057400" indent="-228600" algn="l" rtl="0" eaLnBrk="0" fontAlgn="base" hangingPunct="0">
              <a:spcBef>
                <a:spcPct val="20000"/>
              </a:spcBef>
              <a:spcAft>
                <a:spcPct val="0"/>
              </a:spcAft>
              <a:buChar char="»"/>
              <a:defRPr sz="3200">
                <a:solidFill>
                  <a:schemeClr val="tx1"/>
                </a:solidFill>
                <a:latin typeface="+mn-lt"/>
                <a:ea typeface="ＭＳ Ｐゴシック" charset="0"/>
                <a:cs typeface="ＭＳ Ｐゴシック"/>
              </a:defRPr>
            </a:lvl5pPr>
            <a:lvl6pPr marL="2514600" indent="-228600" algn="l" rtl="0" fontAlgn="base">
              <a:spcBef>
                <a:spcPct val="20000"/>
              </a:spcBef>
              <a:spcAft>
                <a:spcPct val="0"/>
              </a:spcAft>
              <a:buChar char="»"/>
              <a:defRPr sz="3200">
                <a:solidFill>
                  <a:schemeClr val="tx1"/>
                </a:solidFill>
                <a:latin typeface="+mn-lt"/>
              </a:defRPr>
            </a:lvl6pPr>
            <a:lvl7pPr marL="2971800" indent="-228600" algn="l" rtl="0" fontAlgn="base">
              <a:spcBef>
                <a:spcPct val="20000"/>
              </a:spcBef>
              <a:spcAft>
                <a:spcPct val="0"/>
              </a:spcAft>
              <a:buChar char="»"/>
              <a:defRPr sz="3200">
                <a:solidFill>
                  <a:schemeClr val="tx1"/>
                </a:solidFill>
                <a:latin typeface="+mn-lt"/>
              </a:defRPr>
            </a:lvl7pPr>
            <a:lvl8pPr marL="3429000" indent="-228600" algn="l" rtl="0" fontAlgn="base">
              <a:spcBef>
                <a:spcPct val="20000"/>
              </a:spcBef>
              <a:spcAft>
                <a:spcPct val="0"/>
              </a:spcAft>
              <a:buChar char="»"/>
              <a:defRPr sz="3200">
                <a:solidFill>
                  <a:schemeClr val="tx1"/>
                </a:solidFill>
                <a:latin typeface="+mn-lt"/>
              </a:defRPr>
            </a:lvl8pPr>
            <a:lvl9pPr marL="3886200" indent="-228600" algn="l" rtl="0" fontAlgn="base">
              <a:spcBef>
                <a:spcPct val="20000"/>
              </a:spcBef>
              <a:spcAft>
                <a:spcPct val="0"/>
              </a:spcAft>
              <a:buChar char="»"/>
              <a:defRPr sz="3200">
                <a:solidFill>
                  <a:schemeClr val="tx1"/>
                </a:solidFill>
                <a:latin typeface="+mn-lt"/>
              </a:defRPr>
            </a:lvl9pPr>
          </a:lstStyle>
          <a:p>
            <a:pPr marL="0" indent="0" algn="ctr">
              <a:buNone/>
            </a:pPr>
            <a:endParaRPr lang="en-US" altLang="en-US" sz="900" kern="0" dirty="0">
              <a:ea typeface="ＭＳ Ｐゴシック" pitchFamily="34" charset="-128"/>
            </a:endParaRPr>
          </a:p>
          <a:p>
            <a:pPr marL="0" indent="0" algn="ctr">
              <a:buNone/>
            </a:pPr>
            <a:endParaRPr lang="en-US" altLang="en-US" sz="900" kern="0" dirty="0">
              <a:ea typeface="ＭＳ Ｐゴシック" pitchFamily="34" charset="-128"/>
            </a:endParaRPr>
          </a:p>
          <a:p>
            <a:pPr marL="0" indent="0" algn="ctr">
              <a:buNone/>
            </a:pPr>
            <a:endParaRPr lang="en-US" altLang="en-US" sz="900" kern="0" dirty="0">
              <a:ea typeface="ＭＳ Ｐゴシック" pitchFamily="34" charset="-128"/>
            </a:endParaRPr>
          </a:p>
          <a:p>
            <a:pPr marL="0" indent="0" algn="ctr">
              <a:buNone/>
            </a:pPr>
            <a:r>
              <a:rPr lang="en-US" altLang="en-US" sz="2000" kern="0" dirty="0">
                <a:ea typeface="ＭＳ Ｐゴシック" pitchFamily="34" charset="-128"/>
              </a:rPr>
              <a:t>	</a:t>
            </a:r>
            <a:endParaRPr lang="en-US" sz="2000" b="1" u="sng" dirty="0">
              <a:solidFill>
                <a:schemeClr val="tx2">
                  <a:lumMod val="60000"/>
                  <a:lumOff val="40000"/>
                </a:schemeClr>
              </a:solidFill>
              <a:latin typeface="Book Antiqua"/>
              <a:cs typeface="Arial" charset="0"/>
            </a:endParaRPr>
          </a:p>
          <a:p>
            <a:pPr marL="0" indent="0" algn="ctr">
              <a:buNone/>
            </a:pPr>
            <a:endParaRPr lang="en-US" sz="2000" dirty="0">
              <a:latin typeface="Arial" panose="020B0604020202020204" pitchFamily="34" charset="0"/>
              <a:cs typeface="Arial" panose="020B0604020202020204" pitchFamily="34" charset="0"/>
            </a:endParaRPr>
          </a:p>
          <a:p>
            <a:pPr marL="0" indent="0" algn="ctr">
              <a:buNone/>
            </a:pPr>
            <a:r>
              <a:rPr lang="en-US" sz="2000" dirty="0">
                <a:latin typeface="Arial" panose="020B0604020202020204" pitchFamily="34" charset="0"/>
                <a:cs typeface="Arial" panose="020B0604020202020204" pitchFamily="34" charset="0"/>
              </a:rPr>
              <a:t>Cliff O’Connor</a:t>
            </a:r>
          </a:p>
          <a:p>
            <a:pPr marL="0" indent="0" algn="ctr">
              <a:buNone/>
            </a:pPr>
            <a:r>
              <a:rPr lang="en-US" sz="2000" dirty="0">
                <a:latin typeface="Arial" panose="020B0604020202020204" pitchFamily="34" charset="0"/>
                <a:cs typeface="Arial" panose="020B0604020202020204" pitchFamily="34" charset="0"/>
              </a:rPr>
              <a:t>DFCS Chief Financial Officer</a:t>
            </a:r>
          </a:p>
          <a:p>
            <a:pPr marL="0" indent="0" algn="ctr">
              <a:buNone/>
            </a:pPr>
            <a:r>
              <a:rPr lang="en-US" sz="2000" u="sng" dirty="0">
                <a:solidFill>
                  <a:srgbClr val="D68119"/>
                </a:solidFill>
                <a:latin typeface="Arial" panose="020B0604020202020204" pitchFamily="34" charset="0"/>
                <a:cs typeface="Arial" panose="020B0604020202020204" pitchFamily="34" charset="0"/>
              </a:rPr>
              <a:t>Clifford.Oconnor@dhs.ga.gov</a:t>
            </a:r>
          </a:p>
          <a:p>
            <a:pPr marL="0" indent="0" algn="ctr">
              <a:buNone/>
            </a:pPr>
            <a:r>
              <a:rPr lang="en-US" sz="2000" dirty="0">
                <a:latin typeface="Arial" panose="020B0604020202020204" pitchFamily="34" charset="0"/>
                <a:cs typeface="Arial" panose="020B0604020202020204" pitchFamily="34" charset="0"/>
              </a:rPr>
              <a:t>Office | 404.463.1005</a:t>
            </a:r>
          </a:p>
          <a:p>
            <a:pPr marL="0" indent="0" algn="ctr">
              <a:buNone/>
            </a:pPr>
            <a:endParaRPr lang="en-US" sz="2000" b="1" u="sng" dirty="0">
              <a:solidFill>
                <a:schemeClr val="tx2">
                  <a:lumMod val="60000"/>
                  <a:lumOff val="40000"/>
                </a:schemeClr>
              </a:solidFill>
              <a:latin typeface="Book Antiqua"/>
              <a:cs typeface="Arial" charset="0"/>
            </a:endParaRPr>
          </a:p>
          <a:p>
            <a:pPr defTabSz="914400">
              <a:lnSpc>
                <a:spcPct val="80000"/>
              </a:lnSpc>
              <a:buFontTx/>
              <a:buNone/>
            </a:pPr>
            <a:endParaRPr lang="en-US" altLang="en-US" sz="2000" kern="0" dirty="0">
              <a:ea typeface="ＭＳ Ｐゴシック" pitchFamily="34" charset="-128"/>
            </a:endParaRPr>
          </a:p>
        </p:txBody>
      </p:sp>
      <p:sp>
        <p:nvSpPr>
          <p:cNvPr id="6" name="Text Placeholder 3"/>
          <p:cNvSpPr>
            <a:spLocks noGrp="1"/>
          </p:cNvSpPr>
          <p:nvPr>
            <p:ph type="body" sz="quarter" idx="11" hasCustomPrompt="1"/>
          </p:nvPr>
        </p:nvSpPr>
        <p:spPr>
          <a:xfrm>
            <a:off x="10285413" y="6536923"/>
            <a:ext cx="936625" cy="260350"/>
          </a:xfrm>
        </p:spPr>
        <p:txBody>
          <a:bodyPr>
            <a:normAutofit fontScale="92500" lnSpcReduction="10000"/>
          </a:bodyPr>
          <a:lstStyle>
            <a:lvl1pPr marL="0" indent="0" algn="r">
              <a:buNone/>
              <a:defRPr sz="1400">
                <a:solidFill>
                  <a:schemeClr val="bg1"/>
                </a:solidFill>
              </a:defRPr>
            </a:lvl1pPr>
          </a:lstStyle>
          <a:p>
            <a:pPr lvl="0"/>
            <a:r>
              <a:rPr lang="en-US" dirty="0"/>
              <a:t>9/10/19</a:t>
            </a:r>
          </a:p>
        </p:txBody>
      </p:sp>
    </p:spTree>
    <p:extLst>
      <p:ext uri="{BB962C8B-B14F-4D97-AF65-F5344CB8AC3E}">
        <p14:creationId xmlns:p14="http://schemas.microsoft.com/office/powerpoint/2010/main" val="15954452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48A740BC-A0AA-45E0-B899-2AE9C6FE1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13121" y="-2"/>
            <a:ext cx="6278879" cy="6858002"/>
          </a:xfrm>
          <a:custGeom>
            <a:avLst/>
            <a:gdLst>
              <a:gd name="connsiteX0" fmla="*/ 45572 w 6278879"/>
              <a:gd name="connsiteY0" fmla="*/ 0 h 6858002"/>
              <a:gd name="connsiteX1" fmla="*/ 6278879 w 6278879"/>
              <a:gd name="connsiteY1" fmla="*/ 0 h 6858002"/>
              <a:gd name="connsiteX2" fmla="*/ 6278879 w 6278879"/>
              <a:gd name="connsiteY2" fmla="*/ 6858002 h 6858002"/>
              <a:gd name="connsiteX3" fmla="*/ 3292308 w 6278879"/>
              <a:gd name="connsiteY3" fmla="*/ 6858002 h 6858002"/>
              <a:gd name="connsiteX4" fmla="*/ 3181526 w 6278879"/>
              <a:gd name="connsiteY4" fmla="*/ 6786982 h 6858002"/>
              <a:gd name="connsiteX5" fmla="*/ 0 w 6278879"/>
              <a:gd name="connsiteY5" fmla="*/ 803254 h 6858002"/>
              <a:gd name="connsiteX6" fmla="*/ 37255 w 6278879"/>
              <a:gd name="connsiteY6" fmla="*/ 65447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879" h="6858002">
                <a:moveTo>
                  <a:pt x="45572" y="0"/>
                </a:moveTo>
                <a:lnTo>
                  <a:pt x="6278879" y="0"/>
                </a:lnTo>
                <a:lnTo>
                  <a:pt x="6278879" y="6858002"/>
                </a:lnTo>
                <a:lnTo>
                  <a:pt x="3292308" y="6858002"/>
                </a:lnTo>
                <a:lnTo>
                  <a:pt x="3181526" y="6786982"/>
                </a:lnTo>
                <a:cubicBezTo>
                  <a:pt x="1262021" y="5490191"/>
                  <a:pt x="0" y="3294103"/>
                  <a:pt x="0" y="803254"/>
                </a:cubicBezTo>
                <a:cubicBezTo>
                  <a:pt x="0" y="554169"/>
                  <a:pt x="12620" y="308032"/>
                  <a:pt x="37255" y="65447"/>
                </a:cubicBez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0E01D2F-94D7-4980-B021-CEFE6043BC01}"/>
              </a:ext>
            </a:extLst>
          </p:cNvPr>
          <p:cNvSpPr>
            <a:spLocks noGrp="1"/>
          </p:cNvSpPr>
          <p:nvPr>
            <p:ph type="title"/>
          </p:nvPr>
        </p:nvSpPr>
        <p:spPr>
          <a:xfrm>
            <a:off x="655320" y="365125"/>
            <a:ext cx="9013052" cy="1623312"/>
          </a:xfrm>
        </p:spPr>
        <p:txBody>
          <a:bodyPr anchor="b">
            <a:normAutofit/>
          </a:bodyPr>
          <a:lstStyle/>
          <a:p>
            <a:r>
              <a:rPr lang="en-US" sz="4000"/>
              <a:t>Workforce Development</a:t>
            </a:r>
          </a:p>
        </p:txBody>
      </p:sp>
      <p:cxnSp>
        <p:nvCxnSpPr>
          <p:cNvPr id="10" name="Straight Arrow Connector 9">
            <a:extLst>
              <a:ext uri="{FF2B5EF4-FFF2-40B4-BE49-F238E27FC236}">
                <a16:creationId xmlns:a16="http://schemas.microsoft.com/office/drawing/2014/main" id="{B874EF51-C858-4BB9-97C3-D177557871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63661" y="2316480"/>
            <a:ext cx="82296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5D1670B9-904F-4446-B6E8-B58EE0C5D56A}"/>
              </a:ext>
            </a:extLst>
          </p:cNvPr>
          <p:cNvSpPr>
            <a:spLocks noGrp="1"/>
          </p:cNvSpPr>
          <p:nvPr>
            <p:ph idx="1"/>
          </p:nvPr>
        </p:nvSpPr>
        <p:spPr>
          <a:xfrm>
            <a:off x="655320" y="2644518"/>
            <a:ext cx="9013052" cy="3327251"/>
          </a:xfrm>
        </p:spPr>
        <p:txBody>
          <a:bodyPr>
            <a:normAutofit/>
          </a:bodyPr>
          <a:lstStyle/>
          <a:p>
            <a:pPr marL="0" indent="0">
              <a:buNone/>
            </a:pPr>
            <a:r>
              <a:rPr lang="en-US" sz="2000"/>
              <a:t>A Presentation to the DFCS Advisory Board</a:t>
            </a:r>
          </a:p>
          <a:p>
            <a:pPr marL="0" indent="0">
              <a:buNone/>
            </a:pPr>
            <a:r>
              <a:rPr lang="en-US" sz="2000"/>
              <a:t>September 10, 2019</a:t>
            </a:r>
          </a:p>
          <a:p>
            <a:pPr marL="0" indent="0">
              <a:buNone/>
            </a:pPr>
            <a:endParaRPr lang="en-US" sz="2000"/>
          </a:p>
          <a:p>
            <a:pPr marL="0" indent="0">
              <a:buNone/>
            </a:pPr>
            <a:endParaRPr lang="en-US" sz="2000"/>
          </a:p>
          <a:p>
            <a:pPr marL="0" indent="0">
              <a:buNone/>
            </a:pPr>
            <a:r>
              <a:rPr lang="en-US" sz="2000"/>
              <a:t>Lee Biggar</a:t>
            </a:r>
          </a:p>
          <a:p>
            <a:pPr marL="0" indent="0">
              <a:buNone/>
            </a:pPr>
            <a:r>
              <a:rPr lang="en-US" sz="2000"/>
              <a:t>Senior Director, Knowledge Management</a:t>
            </a:r>
          </a:p>
        </p:txBody>
      </p:sp>
    </p:spTree>
    <p:extLst>
      <p:ext uri="{BB962C8B-B14F-4D97-AF65-F5344CB8AC3E}">
        <p14:creationId xmlns:p14="http://schemas.microsoft.com/office/powerpoint/2010/main" val="3068148283"/>
      </p:ext>
    </p:extLst>
  </p:cSld>
  <p:clrMapOvr>
    <a:overrideClrMapping bg1="dk1" tx1="lt1" bg2="dk2" tx2="lt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39F531A-184A-4543-A67B-C90AF69805E9}"/>
              </a:ext>
            </a:extLst>
          </p:cNvPr>
          <p:cNvSpPr>
            <a:spLocks noGrp="1"/>
          </p:cNvSpPr>
          <p:nvPr>
            <p:ph type="title"/>
          </p:nvPr>
        </p:nvSpPr>
        <p:spPr>
          <a:xfrm>
            <a:off x="674237" y="914400"/>
            <a:ext cx="3657600" cy="2887579"/>
          </a:xfrm>
        </p:spPr>
        <p:txBody>
          <a:bodyPr vert="horz" lIns="91440" tIns="45720" rIns="91440" bIns="45720" rtlCol="0" anchor="b">
            <a:normAutofit/>
          </a:bodyPr>
          <a:lstStyle/>
          <a:p>
            <a:pPr algn="ctr"/>
            <a:r>
              <a:rPr lang="en-US" sz="4800" kern="1200" dirty="0">
                <a:solidFill>
                  <a:srgbClr val="FFFFFF"/>
                </a:solidFill>
                <a:latin typeface="+mj-lt"/>
                <a:ea typeface="+mj-ea"/>
                <a:cs typeface="+mj-cs"/>
              </a:rPr>
              <a:t>The Journey Continues</a:t>
            </a:r>
          </a:p>
        </p:txBody>
      </p:sp>
      <p:cxnSp>
        <p:nvCxnSpPr>
          <p:cNvPr id="12" name="Straight Connector 11">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5" name="Content Placeholder 4" descr="A close up of text on a white background&#10;&#10;Description automatically generated">
            <a:extLst>
              <a:ext uri="{FF2B5EF4-FFF2-40B4-BE49-F238E27FC236}">
                <a16:creationId xmlns:a16="http://schemas.microsoft.com/office/drawing/2014/main" id="{A9DA8C13-16E6-42AA-B496-1FD47DE2CEBB}"/>
              </a:ext>
            </a:extLst>
          </p:cNvPr>
          <p:cNvPicPr>
            <a:picLocks noGrp="1" noChangeAspect="1"/>
          </p:cNvPicPr>
          <p:nvPr>
            <p:ph idx="1"/>
          </p:nvPr>
        </p:nvPicPr>
        <p:blipFill>
          <a:blip r:embed="rId2"/>
          <a:stretch>
            <a:fillRect/>
          </a:stretch>
        </p:blipFill>
        <p:spPr>
          <a:xfrm>
            <a:off x="6159137" y="492573"/>
            <a:ext cx="4542914" cy="5880796"/>
          </a:xfrm>
          <a:prstGeom prst="rect">
            <a:avLst/>
          </a:prstGeom>
        </p:spPr>
      </p:pic>
    </p:spTree>
    <p:extLst>
      <p:ext uri="{BB962C8B-B14F-4D97-AF65-F5344CB8AC3E}">
        <p14:creationId xmlns:p14="http://schemas.microsoft.com/office/powerpoint/2010/main" val="12287502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A8AA5BC-4F7A-4226-8F99-6D824B226A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3E5445C6-DD42-4979-86FF-03730E8C6D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734" y="321733"/>
            <a:ext cx="11573488" cy="6214534"/>
          </a:xfrm>
          <a:prstGeom prst="rect">
            <a:avLst/>
          </a:prstGeom>
          <a:solidFill>
            <a:schemeClr val="bg1">
              <a:lumMod val="75000"/>
              <a:lumOff val="25000"/>
            </a:schemeClr>
          </a:solidFill>
          <a:ln w="127000" cap="sq" cmpd="thinThick">
            <a:solidFill>
              <a:schemeClr val="bg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7BB5A67-19BC-4C26-AEBA-FF519DF32704}"/>
              </a:ext>
            </a:extLst>
          </p:cNvPr>
          <p:cNvSpPr>
            <a:spLocks noGrp="1"/>
          </p:cNvSpPr>
          <p:nvPr>
            <p:ph type="title"/>
          </p:nvPr>
        </p:nvSpPr>
        <p:spPr>
          <a:xfrm>
            <a:off x="1524000" y="1122363"/>
            <a:ext cx="9144000" cy="1040734"/>
          </a:xfrm>
        </p:spPr>
        <p:txBody>
          <a:bodyPr vert="horz" lIns="91440" tIns="45720" rIns="91440" bIns="45720" rtlCol="0" anchor="b">
            <a:normAutofit/>
          </a:bodyPr>
          <a:lstStyle/>
          <a:p>
            <a:pPr algn="ctr"/>
            <a:r>
              <a:rPr lang="en-US" sz="5800" kern="1200" dirty="0">
                <a:solidFill>
                  <a:schemeClr val="tx1"/>
                </a:solidFill>
                <a:latin typeface="+mj-lt"/>
                <a:ea typeface="+mj-ea"/>
                <a:cs typeface="+mj-cs"/>
              </a:rPr>
              <a:t>Guiding Principle</a:t>
            </a:r>
          </a:p>
        </p:txBody>
      </p:sp>
      <p:sp>
        <p:nvSpPr>
          <p:cNvPr id="3" name="Content Placeholder 2">
            <a:extLst>
              <a:ext uri="{FF2B5EF4-FFF2-40B4-BE49-F238E27FC236}">
                <a16:creationId xmlns:a16="http://schemas.microsoft.com/office/drawing/2014/main" id="{4D3E8CF6-C392-4B9A-8A62-E57A009733A4}"/>
              </a:ext>
            </a:extLst>
          </p:cNvPr>
          <p:cNvSpPr>
            <a:spLocks noGrp="1"/>
          </p:cNvSpPr>
          <p:nvPr>
            <p:ph idx="1"/>
          </p:nvPr>
        </p:nvSpPr>
        <p:spPr>
          <a:xfrm>
            <a:off x="1524000" y="2812026"/>
            <a:ext cx="9144000" cy="3045228"/>
          </a:xfrm>
        </p:spPr>
        <p:txBody>
          <a:bodyPr vert="horz" lIns="91440" tIns="45720" rIns="91440" bIns="45720" rtlCol="0">
            <a:normAutofit/>
          </a:bodyPr>
          <a:lstStyle/>
          <a:p>
            <a:pPr marL="0" indent="0" algn="ctr">
              <a:buNone/>
            </a:pPr>
            <a:r>
              <a:rPr lang="en-US" sz="3600" kern="1200" dirty="0">
                <a:solidFill>
                  <a:schemeClr val="accent1"/>
                </a:solidFill>
                <a:latin typeface="+mn-lt"/>
                <a:ea typeface="+mn-ea"/>
                <a:cs typeface="+mn-cs"/>
              </a:rPr>
              <a:t>Develop a competent, professional and efficient workforce that never stops growing</a:t>
            </a:r>
          </a:p>
        </p:txBody>
      </p:sp>
      <p:cxnSp>
        <p:nvCxnSpPr>
          <p:cNvPr id="12" name="Straight Connector 11">
            <a:extLst>
              <a:ext uri="{FF2B5EF4-FFF2-40B4-BE49-F238E27FC236}">
                <a16:creationId xmlns:a16="http://schemas.microsoft.com/office/drawing/2014/main" id="{45000665-DFC7-417E-8FD7-516A0F15C97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4400" y="4109417"/>
            <a:ext cx="2743200" cy="0"/>
          </a:xfrm>
          <a:prstGeom prst="line">
            <a:avLst/>
          </a:prstGeom>
          <a:ln w="12700">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3854279"/>
      </p:ext>
    </p:extLst>
  </p:cSld>
  <p:clrMapOvr>
    <a:overrideClrMapping bg1="dk1" tx1="lt1" bg2="dk2" tx2="lt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48A740BC-A0AA-45E0-B899-2AE9C6FE1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13121" y="-2"/>
            <a:ext cx="6278879" cy="6858002"/>
          </a:xfrm>
          <a:custGeom>
            <a:avLst/>
            <a:gdLst>
              <a:gd name="connsiteX0" fmla="*/ 45572 w 6278879"/>
              <a:gd name="connsiteY0" fmla="*/ 0 h 6858002"/>
              <a:gd name="connsiteX1" fmla="*/ 6278879 w 6278879"/>
              <a:gd name="connsiteY1" fmla="*/ 0 h 6858002"/>
              <a:gd name="connsiteX2" fmla="*/ 6278879 w 6278879"/>
              <a:gd name="connsiteY2" fmla="*/ 6858002 h 6858002"/>
              <a:gd name="connsiteX3" fmla="*/ 3292308 w 6278879"/>
              <a:gd name="connsiteY3" fmla="*/ 6858002 h 6858002"/>
              <a:gd name="connsiteX4" fmla="*/ 3181526 w 6278879"/>
              <a:gd name="connsiteY4" fmla="*/ 6786982 h 6858002"/>
              <a:gd name="connsiteX5" fmla="*/ 0 w 6278879"/>
              <a:gd name="connsiteY5" fmla="*/ 803254 h 6858002"/>
              <a:gd name="connsiteX6" fmla="*/ 37255 w 6278879"/>
              <a:gd name="connsiteY6" fmla="*/ 65447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879" h="6858002">
                <a:moveTo>
                  <a:pt x="45572" y="0"/>
                </a:moveTo>
                <a:lnTo>
                  <a:pt x="6278879" y="0"/>
                </a:lnTo>
                <a:lnTo>
                  <a:pt x="6278879" y="6858002"/>
                </a:lnTo>
                <a:lnTo>
                  <a:pt x="3292308" y="6858002"/>
                </a:lnTo>
                <a:lnTo>
                  <a:pt x="3181526" y="6786982"/>
                </a:lnTo>
                <a:cubicBezTo>
                  <a:pt x="1262021" y="5490191"/>
                  <a:pt x="0" y="3294103"/>
                  <a:pt x="0" y="803254"/>
                </a:cubicBezTo>
                <a:cubicBezTo>
                  <a:pt x="0" y="554169"/>
                  <a:pt x="12620" y="308032"/>
                  <a:pt x="37255" y="65447"/>
                </a:cubicBez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40F3888-B0DC-4335-B599-222A1B850835}"/>
              </a:ext>
            </a:extLst>
          </p:cNvPr>
          <p:cNvSpPr>
            <a:spLocks noGrp="1"/>
          </p:cNvSpPr>
          <p:nvPr>
            <p:ph type="title"/>
          </p:nvPr>
        </p:nvSpPr>
        <p:spPr>
          <a:xfrm>
            <a:off x="655320" y="365125"/>
            <a:ext cx="9013052" cy="1623312"/>
          </a:xfrm>
        </p:spPr>
        <p:txBody>
          <a:bodyPr anchor="b">
            <a:normAutofit/>
          </a:bodyPr>
          <a:lstStyle/>
          <a:p>
            <a:r>
              <a:rPr lang="en-US" sz="4000" b="1">
                <a:latin typeface="Arial" panose="020B0604020202020204" pitchFamily="34" charset="0"/>
                <a:cs typeface="Arial" panose="020B0604020202020204" pitchFamily="34" charset="0"/>
              </a:rPr>
              <a:t>DFCS Workforce Initiatives/Supports</a:t>
            </a:r>
          </a:p>
        </p:txBody>
      </p:sp>
      <p:cxnSp>
        <p:nvCxnSpPr>
          <p:cNvPr id="10" name="Straight Arrow Connector 9">
            <a:extLst>
              <a:ext uri="{FF2B5EF4-FFF2-40B4-BE49-F238E27FC236}">
                <a16:creationId xmlns:a16="http://schemas.microsoft.com/office/drawing/2014/main" id="{B874EF51-C858-4BB9-97C3-D177557871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63661" y="2316480"/>
            <a:ext cx="82296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48B89CC2-6A71-4D7B-B690-74625E76D9E4}"/>
              </a:ext>
            </a:extLst>
          </p:cNvPr>
          <p:cNvSpPr>
            <a:spLocks noGrp="1"/>
          </p:cNvSpPr>
          <p:nvPr>
            <p:ph idx="1"/>
          </p:nvPr>
        </p:nvSpPr>
        <p:spPr>
          <a:xfrm>
            <a:off x="655320" y="2644518"/>
            <a:ext cx="9013052" cy="3848357"/>
          </a:xfrm>
        </p:spPr>
        <p:txBody>
          <a:bodyPr>
            <a:normAutofit fontScale="92500" lnSpcReduction="10000"/>
          </a:bodyPr>
          <a:lstStyle/>
          <a:p>
            <a:r>
              <a:rPr lang="en-US" sz="3200" dirty="0"/>
              <a:t>Employee Selection Protocol</a:t>
            </a:r>
          </a:p>
          <a:p>
            <a:pPr lvl="1"/>
            <a:r>
              <a:rPr lang="en-US" u="sng" dirty="0">
                <a:hlinkClick r:id="rId2"/>
              </a:rPr>
              <a:t>https://vimeo.com/323538851</a:t>
            </a:r>
            <a:endParaRPr lang="en-US" dirty="0"/>
          </a:p>
          <a:p>
            <a:r>
              <a:rPr lang="en-US" sz="3200" dirty="0"/>
              <a:t>Georgia Child Welfare Training Academy</a:t>
            </a:r>
          </a:p>
          <a:p>
            <a:r>
              <a:rPr lang="en-US" sz="3200" dirty="0"/>
              <a:t>Supervisor Academy</a:t>
            </a:r>
          </a:p>
          <a:p>
            <a:r>
              <a:rPr lang="en-US" sz="3200" dirty="0"/>
              <a:t>Supervisor Mentor Program</a:t>
            </a:r>
          </a:p>
          <a:p>
            <a:r>
              <a:rPr lang="en-US" sz="3200" dirty="0"/>
              <a:t>Solution Based Casework</a:t>
            </a:r>
          </a:p>
          <a:p>
            <a:r>
              <a:rPr lang="en-US" sz="3200" dirty="0"/>
              <a:t>Practice Model Coaching</a:t>
            </a:r>
          </a:p>
          <a:p>
            <a:r>
              <a:rPr lang="en-US" sz="3200" dirty="0"/>
              <a:t>Field Practice Mentoring</a:t>
            </a:r>
          </a:p>
          <a:p>
            <a:endParaRPr lang="en-US" sz="2000" dirty="0"/>
          </a:p>
          <a:p>
            <a:endParaRPr lang="en-US" sz="2000" dirty="0"/>
          </a:p>
          <a:p>
            <a:endParaRPr lang="en-US" sz="2000" dirty="0"/>
          </a:p>
        </p:txBody>
      </p:sp>
    </p:spTree>
    <p:extLst>
      <p:ext uri="{BB962C8B-B14F-4D97-AF65-F5344CB8AC3E}">
        <p14:creationId xmlns:p14="http://schemas.microsoft.com/office/powerpoint/2010/main" val="3536483537"/>
      </p:ext>
    </p:extLst>
  </p:cSld>
  <p:clrMapOvr>
    <a:overrideClrMapping bg1="dk1" tx1="lt1" bg2="dk2" tx2="lt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48A740BC-A0AA-45E0-B899-2AE9C6FE1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13121" y="-2"/>
            <a:ext cx="6278879" cy="6858002"/>
          </a:xfrm>
          <a:custGeom>
            <a:avLst/>
            <a:gdLst>
              <a:gd name="connsiteX0" fmla="*/ 45572 w 6278879"/>
              <a:gd name="connsiteY0" fmla="*/ 0 h 6858002"/>
              <a:gd name="connsiteX1" fmla="*/ 6278879 w 6278879"/>
              <a:gd name="connsiteY1" fmla="*/ 0 h 6858002"/>
              <a:gd name="connsiteX2" fmla="*/ 6278879 w 6278879"/>
              <a:gd name="connsiteY2" fmla="*/ 6858002 h 6858002"/>
              <a:gd name="connsiteX3" fmla="*/ 3292308 w 6278879"/>
              <a:gd name="connsiteY3" fmla="*/ 6858002 h 6858002"/>
              <a:gd name="connsiteX4" fmla="*/ 3181526 w 6278879"/>
              <a:gd name="connsiteY4" fmla="*/ 6786982 h 6858002"/>
              <a:gd name="connsiteX5" fmla="*/ 0 w 6278879"/>
              <a:gd name="connsiteY5" fmla="*/ 803254 h 6858002"/>
              <a:gd name="connsiteX6" fmla="*/ 37255 w 6278879"/>
              <a:gd name="connsiteY6" fmla="*/ 65447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879" h="6858002">
                <a:moveTo>
                  <a:pt x="45572" y="0"/>
                </a:moveTo>
                <a:lnTo>
                  <a:pt x="6278879" y="0"/>
                </a:lnTo>
                <a:lnTo>
                  <a:pt x="6278879" y="6858002"/>
                </a:lnTo>
                <a:lnTo>
                  <a:pt x="3292308" y="6858002"/>
                </a:lnTo>
                <a:lnTo>
                  <a:pt x="3181526" y="6786982"/>
                </a:lnTo>
                <a:cubicBezTo>
                  <a:pt x="1262021" y="5490191"/>
                  <a:pt x="0" y="3294103"/>
                  <a:pt x="0" y="803254"/>
                </a:cubicBezTo>
                <a:cubicBezTo>
                  <a:pt x="0" y="554169"/>
                  <a:pt x="12620" y="308032"/>
                  <a:pt x="37255" y="65447"/>
                </a:cubicBez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3E7A272-7DEF-4E41-A2F1-143B77A89571}"/>
              </a:ext>
            </a:extLst>
          </p:cNvPr>
          <p:cNvSpPr>
            <a:spLocks noGrp="1"/>
          </p:cNvSpPr>
          <p:nvPr>
            <p:ph type="title"/>
          </p:nvPr>
        </p:nvSpPr>
        <p:spPr>
          <a:xfrm>
            <a:off x="655320" y="365125"/>
            <a:ext cx="9013052" cy="1623312"/>
          </a:xfrm>
        </p:spPr>
        <p:txBody>
          <a:bodyPr anchor="b">
            <a:normAutofit/>
          </a:bodyPr>
          <a:lstStyle/>
          <a:p>
            <a:r>
              <a:rPr lang="en-US" sz="4000" b="1">
                <a:latin typeface="Arial" panose="020B0604020202020204" pitchFamily="34" charset="0"/>
                <a:cs typeface="Arial" panose="020B0604020202020204" pitchFamily="34" charset="0"/>
              </a:rPr>
              <a:t>DFCS Workforce Initiatives/Supports (cont.)</a:t>
            </a:r>
            <a:endParaRPr lang="en-US" sz="4000"/>
          </a:p>
        </p:txBody>
      </p:sp>
      <p:cxnSp>
        <p:nvCxnSpPr>
          <p:cNvPr id="10" name="Straight Arrow Connector 9">
            <a:extLst>
              <a:ext uri="{FF2B5EF4-FFF2-40B4-BE49-F238E27FC236}">
                <a16:creationId xmlns:a16="http://schemas.microsoft.com/office/drawing/2014/main" id="{B874EF51-C858-4BB9-97C3-D177557871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63661" y="2316480"/>
            <a:ext cx="82296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08B53114-1A99-4479-86AA-A0801CAE970B}"/>
              </a:ext>
            </a:extLst>
          </p:cNvPr>
          <p:cNvSpPr>
            <a:spLocks noGrp="1"/>
          </p:cNvSpPr>
          <p:nvPr>
            <p:ph idx="1"/>
          </p:nvPr>
        </p:nvSpPr>
        <p:spPr>
          <a:xfrm>
            <a:off x="655320" y="2548652"/>
            <a:ext cx="9013052" cy="4153702"/>
          </a:xfrm>
        </p:spPr>
        <p:txBody>
          <a:bodyPr>
            <a:normAutofit/>
          </a:bodyPr>
          <a:lstStyle/>
          <a:p>
            <a:r>
              <a:rPr lang="en-US" dirty="0"/>
              <a:t>Leadership Development Convenings </a:t>
            </a:r>
          </a:p>
          <a:p>
            <a:pPr lvl="1"/>
            <a:r>
              <a:rPr lang="en-US" sz="2800" dirty="0"/>
              <a:t>Performance Based Accountability</a:t>
            </a:r>
          </a:p>
          <a:p>
            <a:pPr lvl="1"/>
            <a:r>
              <a:rPr lang="en-US" sz="2800" dirty="0"/>
              <a:t>Accountability Pathway</a:t>
            </a:r>
          </a:p>
          <a:p>
            <a:pPr lvl="1"/>
            <a:r>
              <a:rPr lang="en-US" sz="2800" dirty="0"/>
              <a:t>Covey’s 4 Disciplines of Accountability</a:t>
            </a:r>
          </a:p>
          <a:p>
            <a:pPr lvl="1"/>
            <a:r>
              <a:rPr lang="en-US" sz="2800" dirty="0"/>
              <a:t>Just Culture</a:t>
            </a:r>
          </a:p>
          <a:p>
            <a:pPr lvl="1"/>
            <a:r>
              <a:rPr lang="en-US" sz="2800" dirty="0"/>
              <a:t>Crucial Conversations</a:t>
            </a:r>
          </a:p>
          <a:p>
            <a:pPr lvl="1"/>
            <a:r>
              <a:rPr lang="en-US" sz="2800" dirty="0"/>
              <a:t>Scientific Method</a:t>
            </a:r>
          </a:p>
          <a:p>
            <a:pPr lvl="1"/>
            <a:r>
              <a:rPr lang="en-US" sz="2800" dirty="0"/>
              <a:t>Marginal Gain</a:t>
            </a:r>
          </a:p>
          <a:p>
            <a:pPr lvl="1"/>
            <a:r>
              <a:rPr lang="en-US" sz="2800" dirty="0"/>
              <a:t>Theory of Aligned Contributions</a:t>
            </a:r>
          </a:p>
        </p:txBody>
      </p:sp>
    </p:spTree>
    <p:extLst>
      <p:ext uri="{BB962C8B-B14F-4D97-AF65-F5344CB8AC3E}">
        <p14:creationId xmlns:p14="http://schemas.microsoft.com/office/powerpoint/2010/main" val="2168336855"/>
      </p:ext>
    </p:extLst>
  </p:cSld>
  <p:clrMapOvr>
    <a:overrideClrMapping bg1="dk1" tx1="lt1" bg2="dk2" tx2="lt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48A740BC-A0AA-45E0-B899-2AE9C6FE1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13121" y="-2"/>
            <a:ext cx="6278879" cy="6858002"/>
          </a:xfrm>
          <a:custGeom>
            <a:avLst/>
            <a:gdLst>
              <a:gd name="connsiteX0" fmla="*/ 45572 w 6278879"/>
              <a:gd name="connsiteY0" fmla="*/ 0 h 6858002"/>
              <a:gd name="connsiteX1" fmla="*/ 6278879 w 6278879"/>
              <a:gd name="connsiteY1" fmla="*/ 0 h 6858002"/>
              <a:gd name="connsiteX2" fmla="*/ 6278879 w 6278879"/>
              <a:gd name="connsiteY2" fmla="*/ 6858002 h 6858002"/>
              <a:gd name="connsiteX3" fmla="*/ 3292308 w 6278879"/>
              <a:gd name="connsiteY3" fmla="*/ 6858002 h 6858002"/>
              <a:gd name="connsiteX4" fmla="*/ 3181526 w 6278879"/>
              <a:gd name="connsiteY4" fmla="*/ 6786982 h 6858002"/>
              <a:gd name="connsiteX5" fmla="*/ 0 w 6278879"/>
              <a:gd name="connsiteY5" fmla="*/ 803254 h 6858002"/>
              <a:gd name="connsiteX6" fmla="*/ 37255 w 6278879"/>
              <a:gd name="connsiteY6" fmla="*/ 65447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879" h="6858002">
                <a:moveTo>
                  <a:pt x="45572" y="0"/>
                </a:moveTo>
                <a:lnTo>
                  <a:pt x="6278879" y="0"/>
                </a:lnTo>
                <a:lnTo>
                  <a:pt x="6278879" y="6858002"/>
                </a:lnTo>
                <a:lnTo>
                  <a:pt x="3292308" y="6858002"/>
                </a:lnTo>
                <a:lnTo>
                  <a:pt x="3181526" y="6786982"/>
                </a:lnTo>
                <a:cubicBezTo>
                  <a:pt x="1262021" y="5490191"/>
                  <a:pt x="0" y="3294103"/>
                  <a:pt x="0" y="803254"/>
                </a:cubicBezTo>
                <a:cubicBezTo>
                  <a:pt x="0" y="554169"/>
                  <a:pt x="12620" y="308032"/>
                  <a:pt x="37255" y="65447"/>
                </a:cubicBez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967333F-E084-4A6A-AA08-48ADEB00F562}"/>
              </a:ext>
            </a:extLst>
          </p:cNvPr>
          <p:cNvSpPr>
            <a:spLocks noGrp="1"/>
          </p:cNvSpPr>
          <p:nvPr>
            <p:ph type="title"/>
          </p:nvPr>
        </p:nvSpPr>
        <p:spPr>
          <a:xfrm>
            <a:off x="655320" y="365125"/>
            <a:ext cx="9013052" cy="1623312"/>
          </a:xfrm>
        </p:spPr>
        <p:txBody>
          <a:bodyPr anchor="b">
            <a:normAutofit/>
          </a:bodyPr>
          <a:lstStyle/>
          <a:p>
            <a:r>
              <a:rPr lang="en-US" sz="4000" b="1">
                <a:latin typeface="Arial" panose="020B0604020202020204" pitchFamily="34" charset="0"/>
                <a:cs typeface="Arial" panose="020B0604020202020204" pitchFamily="34" charset="0"/>
              </a:rPr>
              <a:t>DFCS Workforce Initiatives/Supports (cont.)</a:t>
            </a:r>
            <a:endParaRPr lang="en-US" sz="4000"/>
          </a:p>
        </p:txBody>
      </p:sp>
      <p:cxnSp>
        <p:nvCxnSpPr>
          <p:cNvPr id="10" name="Straight Arrow Connector 9">
            <a:extLst>
              <a:ext uri="{FF2B5EF4-FFF2-40B4-BE49-F238E27FC236}">
                <a16:creationId xmlns:a16="http://schemas.microsoft.com/office/drawing/2014/main" id="{B874EF51-C858-4BB9-97C3-D177557871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63661" y="2316480"/>
            <a:ext cx="82296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4AC7745E-46BD-4AEA-A300-07A2164747C5}"/>
              </a:ext>
            </a:extLst>
          </p:cNvPr>
          <p:cNvSpPr>
            <a:spLocks noGrp="1"/>
          </p:cNvSpPr>
          <p:nvPr>
            <p:ph idx="1"/>
          </p:nvPr>
        </p:nvSpPr>
        <p:spPr>
          <a:xfrm>
            <a:off x="655320" y="2644518"/>
            <a:ext cx="9013052" cy="3848352"/>
          </a:xfrm>
        </p:spPr>
        <p:txBody>
          <a:bodyPr>
            <a:normAutofit/>
          </a:bodyPr>
          <a:lstStyle/>
          <a:p>
            <a:r>
              <a:rPr lang="en-US" sz="2400" dirty="0"/>
              <a:t>Salary Increases  (front-line case managers and supervisors)</a:t>
            </a:r>
          </a:p>
          <a:p>
            <a:r>
              <a:rPr lang="en-US" sz="2400" dirty="0"/>
              <a:t>GOV360 Leadership Assessment</a:t>
            </a:r>
          </a:p>
          <a:p>
            <a:r>
              <a:rPr lang="en-US" sz="2400" dirty="0"/>
              <a:t>Agency Branding</a:t>
            </a:r>
          </a:p>
          <a:p>
            <a:r>
              <a:rPr lang="en-US" sz="2400" dirty="0"/>
              <a:t>Employee Satisfaction Surveys</a:t>
            </a:r>
          </a:p>
          <a:p>
            <a:r>
              <a:rPr lang="en-US" sz="2400" dirty="0"/>
              <a:t>Technical Assistance</a:t>
            </a:r>
          </a:p>
          <a:p>
            <a:pPr lvl="1"/>
            <a:r>
              <a:rPr lang="en-US" dirty="0"/>
              <a:t>Chapin Hall---National Partnership for Child Safety</a:t>
            </a:r>
          </a:p>
          <a:p>
            <a:pPr lvl="1"/>
            <a:r>
              <a:rPr lang="en-US" dirty="0"/>
              <a:t>Casey Family Programs---Safe at Home, State of Hope</a:t>
            </a:r>
          </a:p>
          <a:p>
            <a:pPr lvl="1"/>
            <a:r>
              <a:rPr lang="en-US" dirty="0"/>
              <a:t>Annie E. Casey Foundation---Kinship</a:t>
            </a:r>
          </a:p>
          <a:p>
            <a:pPr lvl="1"/>
            <a:r>
              <a:rPr lang="en-US" dirty="0"/>
              <a:t>IDEO---Human Centered Design</a:t>
            </a:r>
          </a:p>
          <a:p>
            <a:pPr lvl="1"/>
            <a:endParaRPr lang="en-US" sz="2000" dirty="0"/>
          </a:p>
        </p:txBody>
      </p:sp>
    </p:spTree>
    <p:extLst>
      <p:ext uri="{BB962C8B-B14F-4D97-AF65-F5344CB8AC3E}">
        <p14:creationId xmlns:p14="http://schemas.microsoft.com/office/powerpoint/2010/main" val="998064781"/>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40031" y="3259911"/>
            <a:ext cx="9104222" cy="646331"/>
          </a:xfrm>
          <a:prstGeom prst="rect">
            <a:avLst/>
          </a:prstGeom>
          <a:noFill/>
        </p:spPr>
        <p:txBody>
          <a:bodyPr wrap="square" rtlCol="0">
            <a:spAutoFit/>
          </a:bodyPr>
          <a:lstStyle/>
          <a:p>
            <a:pPr algn="ctr"/>
            <a:r>
              <a:rPr lang="en-US" sz="3600" b="1" dirty="0">
                <a:latin typeface="Arial" panose="020B0604020202020204" pitchFamily="34" charset="0"/>
                <a:cs typeface="Arial" panose="020B0604020202020204" pitchFamily="34" charset="0"/>
              </a:rPr>
              <a:t>Approval of September 10, 2019 agenda</a:t>
            </a:r>
            <a:endParaRPr lang="en-US" sz="4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277561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48A740BC-A0AA-45E0-B899-2AE9C6FE1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13121" y="-2"/>
            <a:ext cx="6278879" cy="6858002"/>
          </a:xfrm>
          <a:custGeom>
            <a:avLst/>
            <a:gdLst>
              <a:gd name="connsiteX0" fmla="*/ 45572 w 6278879"/>
              <a:gd name="connsiteY0" fmla="*/ 0 h 6858002"/>
              <a:gd name="connsiteX1" fmla="*/ 6278879 w 6278879"/>
              <a:gd name="connsiteY1" fmla="*/ 0 h 6858002"/>
              <a:gd name="connsiteX2" fmla="*/ 6278879 w 6278879"/>
              <a:gd name="connsiteY2" fmla="*/ 6858002 h 6858002"/>
              <a:gd name="connsiteX3" fmla="*/ 3292308 w 6278879"/>
              <a:gd name="connsiteY3" fmla="*/ 6858002 h 6858002"/>
              <a:gd name="connsiteX4" fmla="*/ 3181526 w 6278879"/>
              <a:gd name="connsiteY4" fmla="*/ 6786982 h 6858002"/>
              <a:gd name="connsiteX5" fmla="*/ 0 w 6278879"/>
              <a:gd name="connsiteY5" fmla="*/ 803254 h 6858002"/>
              <a:gd name="connsiteX6" fmla="*/ 37255 w 6278879"/>
              <a:gd name="connsiteY6" fmla="*/ 65447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879" h="6858002">
                <a:moveTo>
                  <a:pt x="45572" y="0"/>
                </a:moveTo>
                <a:lnTo>
                  <a:pt x="6278879" y="0"/>
                </a:lnTo>
                <a:lnTo>
                  <a:pt x="6278879" y="6858002"/>
                </a:lnTo>
                <a:lnTo>
                  <a:pt x="3292308" y="6858002"/>
                </a:lnTo>
                <a:lnTo>
                  <a:pt x="3181526" y="6786982"/>
                </a:lnTo>
                <a:cubicBezTo>
                  <a:pt x="1262021" y="5490191"/>
                  <a:pt x="0" y="3294103"/>
                  <a:pt x="0" y="803254"/>
                </a:cubicBezTo>
                <a:cubicBezTo>
                  <a:pt x="0" y="554169"/>
                  <a:pt x="12620" y="308032"/>
                  <a:pt x="37255" y="65447"/>
                </a:cubicBez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7EB7BBE-B23B-4E30-B2D6-D67C9E3EB3EF}"/>
              </a:ext>
            </a:extLst>
          </p:cNvPr>
          <p:cNvSpPr>
            <a:spLocks noGrp="1"/>
          </p:cNvSpPr>
          <p:nvPr>
            <p:ph type="title"/>
          </p:nvPr>
        </p:nvSpPr>
        <p:spPr>
          <a:xfrm>
            <a:off x="655320" y="365125"/>
            <a:ext cx="9013052" cy="1623312"/>
          </a:xfrm>
        </p:spPr>
        <p:txBody>
          <a:bodyPr anchor="b">
            <a:normAutofit/>
          </a:bodyPr>
          <a:lstStyle/>
          <a:p>
            <a:r>
              <a:rPr lang="en-US" sz="4000" b="1">
                <a:latin typeface="Arial" panose="020B0604020202020204" pitchFamily="34" charset="0"/>
                <a:cs typeface="Arial" panose="020B0604020202020204" pitchFamily="34" charset="0"/>
              </a:rPr>
              <a:t>DFCS Workforce Initiatives/Supports (cont.)</a:t>
            </a:r>
            <a:endParaRPr lang="en-US" sz="4000"/>
          </a:p>
        </p:txBody>
      </p:sp>
      <p:cxnSp>
        <p:nvCxnSpPr>
          <p:cNvPr id="19" name="Straight Arrow Connector 18">
            <a:extLst>
              <a:ext uri="{FF2B5EF4-FFF2-40B4-BE49-F238E27FC236}">
                <a16:creationId xmlns:a16="http://schemas.microsoft.com/office/drawing/2014/main" id="{B874EF51-C858-4BB9-97C3-D177557871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63661" y="2316480"/>
            <a:ext cx="82296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F560ED34-279A-4344-851E-9F3F8F650841}"/>
              </a:ext>
            </a:extLst>
          </p:cNvPr>
          <p:cNvSpPr>
            <a:spLocks noGrp="1"/>
          </p:cNvSpPr>
          <p:nvPr>
            <p:ph idx="1"/>
          </p:nvPr>
        </p:nvSpPr>
        <p:spPr>
          <a:xfrm>
            <a:off x="655320" y="2644518"/>
            <a:ext cx="9013052" cy="3327251"/>
          </a:xfrm>
        </p:spPr>
        <p:txBody>
          <a:bodyPr>
            <a:normAutofit fontScale="92500"/>
          </a:bodyPr>
          <a:lstStyle/>
          <a:p>
            <a:r>
              <a:rPr lang="en-US" sz="3200" dirty="0"/>
              <a:t>Knowledge Management Section </a:t>
            </a:r>
          </a:p>
          <a:p>
            <a:r>
              <a:rPr lang="en-US" sz="3200" dirty="0"/>
              <a:t>Practice and Program Guidance Section</a:t>
            </a:r>
          </a:p>
          <a:p>
            <a:r>
              <a:rPr lang="en-US" sz="3200" dirty="0"/>
              <a:t>Project Management Office</a:t>
            </a:r>
          </a:p>
          <a:p>
            <a:r>
              <a:rPr lang="en-US" sz="3200" dirty="0"/>
              <a:t>Office of Innovation</a:t>
            </a:r>
          </a:p>
          <a:p>
            <a:r>
              <a:rPr lang="en-US" sz="3200" dirty="0"/>
              <a:t>Regional Support Network</a:t>
            </a:r>
          </a:p>
          <a:p>
            <a:r>
              <a:rPr lang="en-US" sz="3200"/>
              <a:t>Senior Director; </a:t>
            </a:r>
            <a:r>
              <a:rPr lang="en-US" sz="3200" i="1" dirty="0"/>
              <a:t>Recruitment, Retention and Well-being</a:t>
            </a:r>
          </a:p>
        </p:txBody>
      </p:sp>
    </p:spTree>
    <p:extLst>
      <p:ext uri="{BB962C8B-B14F-4D97-AF65-F5344CB8AC3E}">
        <p14:creationId xmlns:p14="http://schemas.microsoft.com/office/powerpoint/2010/main" val="2492622915"/>
      </p:ext>
    </p:extLst>
  </p:cSld>
  <p:clrMapOvr>
    <a:overrideClrMapping bg1="dk1" tx1="lt1" bg2="dk2" tx2="lt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2891" y="-88490"/>
            <a:ext cx="10235380" cy="1252811"/>
          </a:xfrm>
        </p:spPr>
        <p:txBody>
          <a:bodyPr>
            <a:normAutofit/>
          </a:bodyPr>
          <a:lstStyle/>
          <a:p>
            <a:r>
              <a:rPr lang="en-US" sz="3500" b="1" dirty="0"/>
              <a:t>Georgia Selected as a NCWWI Workforce Excellence Site</a:t>
            </a:r>
          </a:p>
        </p:txBody>
      </p:sp>
      <p:sp>
        <p:nvSpPr>
          <p:cNvPr id="11" name="Rectangle 10">
            <a:extLst>
              <a:ext uri="{FF2B5EF4-FFF2-40B4-BE49-F238E27FC236}">
                <a16:creationId xmlns:a16="http://schemas.microsoft.com/office/drawing/2014/main" id="{8CA1256E-6C36-4B01-8513-3C05556FF691}"/>
              </a:ext>
            </a:extLst>
          </p:cNvPr>
          <p:cNvSpPr/>
          <p:nvPr/>
        </p:nvSpPr>
        <p:spPr>
          <a:xfrm>
            <a:off x="0" y="988411"/>
            <a:ext cx="12192000" cy="58695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Content Placeholder 3">
            <a:extLst>
              <a:ext uri="{FF2B5EF4-FFF2-40B4-BE49-F238E27FC236}">
                <a16:creationId xmlns:a16="http://schemas.microsoft.com/office/drawing/2014/main" id="{21B98EE8-A016-41E9-945E-F546DE53F915}"/>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76048" y="988411"/>
            <a:ext cx="11839904" cy="5834938"/>
          </a:xfrm>
        </p:spPr>
      </p:pic>
    </p:spTree>
    <p:custDataLst>
      <p:tags r:id="rId1"/>
    </p:custDataLst>
    <p:extLst>
      <p:ext uri="{BB962C8B-B14F-4D97-AF65-F5344CB8AC3E}">
        <p14:creationId xmlns:p14="http://schemas.microsoft.com/office/powerpoint/2010/main" val="18621944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6DFD2-70F6-4D2E-8611-B545BDB906F5}"/>
              </a:ext>
            </a:extLst>
          </p:cNvPr>
          <p:cNvSpPr>
            <a:spLocks noGrp="1"/>
          </p:cNvSpPr>
          <p:nvPr>
            <p:ph type="title"/>
          </p:nvPr>
        </p:nvSpPr>
        <p:spPr/>
        <p:txBody>
          <a:bodyPr>
            <a:normAutofit/>
          </a:bodyPr>
          <a:lstStyle/>
          <a:p>
            <a:pPr algn="ctr"/>
            <a:r>
              <a:rPr lang="en-US" sz="5400" b="1" dirty="0"/>
              <a:t>NCWWI Core Components</a:t>
            </a:r>
          </a:p>
        </p:txBody>
      </p:sp>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1483119" y="2064327"/>
            <a:ext cx="8935499" cy="3408218"/>
          </a:xfrm>
          <a:prstGeom prst="rect">
            <a:avLst/>
          </a:prstGeom>
        </p:spPr>
      </p:pic>
      <p:sp>
        <p:nvSpPr>
          <p:cNvPr id="6" name="Slide Number Placeholder 3">
            <a:extLst>
              <a:ext uri="{FF2B5EF4-FFF2-40B4-BE49-F238E27FC236}">
                <a16:creationId xmlns:a16="http://schemas.microsoft.com/office/drawing/2014/main" id="{BE0DEB7A-2331-4ADA-97B8-F4AA29B292D7}"/>
              </a:ext>
            </a:extLst>
          </p:cNvPr>
          <p:cNvSpPr>
            <a:spLocks noGrp="1"/>
          </p:cNvSpPr>
          <p:nvPr>
            <p:ph type="sldNum" sz="quarter" idx="12"/>
          </p:nvPr>
        </p:nvSpPr>
        <p:spPr>
          <a:xfrm>
            <a:off x="415268" y="6581670"/>
            <a:ext cx="1531386" cy="276330"/>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Calibri" panose="020F0502020204030204"/>
                <a:ea typeface="+mn-ea"/>
                <a:cs typeface="+mn-cs"/>
                <a:sym typeface="Symbol" panose="05050102010706020507" pitchFamily="18" charset="2"/>
              </a:rPr>
              <a:t>www.ncwwi.org   </a:t>
            </a:r>
            <a:endParaRPr kumimoji="0" lang="en-US" sz="1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7628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itle 1">
            <a:extLst>
              <a:ext uri="{FF2B5EF4-FFF2-40B4-BE49-F238E27FC236}">
                <a16:creationId xmlns:a16="http://schemas.microsoft.com/office/drawing/2014/main" id="{84DA2C61-5007-413E-8944-458CCC3ADCA3}"/>
              </a:ext>
            </a:extLst>
          </p:cNvPr>
          <p:cNvSpPr>
            <a:spLocks noGrp="1"/>
          </p:cNvSpPr>
          <p:nvPr>
            <p:ph type="title"/>
          </p:nvPr>
        </p:nvSpPr>
        <p:spPr>
          <a:xfrm>
            <a:off x="674237" y="914400"/>
            <a:ext cx="3657600" cy="2887579"/>
          </a:xfrm>
        </p:spPr>
        <p:txBody>
          <a:bodyPr vert="horz" lIns="91440" tIns="45720" rIns="91440" bIns="45720" rtlCol="0" anchor="b">
            <a:normAutofit/>
          </a:bodyPr>
          <a:lstStyle/>
          <a:p>
            <a:pPr algn="ctr"/>
            <a:r>
              <a:rPr lang="en-US" sz="4800" kern="1200">
                <a:solidFill>
                  <a:srgbClr val="FFFFFF"/>
                </a:solidFill>
                <a:latin typeface="+mj-lt"/>
                <a:ea typeface="+mj-ea"/>
                <a:cs typeface="+mj-cs"/>
              </a:rPr>
              <a:t>Workforce Development Framework</a:t>
            </a:r>
          </a:p>
        </p:txBody>
      </p:sp>
      <p:cxnSp>
        <p:nvCxnSpPr>
          <p:cNvPr id="18" name="Straight Connector 17">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B113378C-DD92-4E69-9A4E-81663C364699}"/>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t="9142" b="32762"/>
          <a:stretch/>
        </p:blipFill>
        <p:spPr>
          <a:xfrm>
            <a:off x="5153822" y="968668"/>
            <a:ext cx="6553545" cy="4928605"/>
          </a:xfrm>
          <a:prstGeom prst="rect">
            <a:avLst/>
          </a:prstGeom>
        </p:spPr>
      </p:pic>
      <p:sp>
        <p:nvSpPr>
          <p:cNvPr id="4" name="Slide Number Placeholder 3">
            <a:extLst>
              <a:ext uri="{FF2B5EF4-FFF2-40B4-BE49-F238E27FC236}">
                <a16:creationId xmlns:a16="http://schemas.microsoft.com/office/drawing/2014/main" id="{47632DA1-9B96-4F39-B2B9-3894A2BC14A9}"/>
              </a:ext>
            </a:extLst>
          </p:cNvPr>
          <p:cNvSpPr>
            <a:spLocks noGrp="1"/>
          </p:cNvSpPr>
          <p:nvPr>
            <p:ph type="sldNum" sz="quarter" idx="12"/>
          </p:nvPr>
        </p:nvSpPr>
        <p:spPr>
          <a:xfrm>
            <a:off x="9991022" y="6356350"/>
            <a:ext cx="1362777" cy="365125"/>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200" b="1" i="0" u="none" strike="noStrike" kern="1200" cap="none" spc="0" normalizeH="0" baseline="0" noProof="0">
                <a:ln>
                  <a:noFill/>
                </a:ln>
                <a:solidFill>
                  <a:srgbClr val="595959"/>
                </a:solidFill>
                <a:effectLst/>
                <a:uLnTx/>
                <a:uFillTx/>
                <a:latin typeface="Calibri" panose="020F0502020204030204"/>
                <a:ea typeface="+mn-ea"/>
                <a:cs typeface="+mn-cs"/>
                <a:sym typeface="Symbol" panose="05050102010706020507" pitchFamily="18" charset="2"/>
              </a:rPr>
              <a:t>www.ncwwi.org   </a:t>
            </a:r>
            <a:endParaRPr kumimoji="0" lang="en-US" sz="1200" b="1" i="0" u="none" strike="noStrike" kern="1200" cap="none" spc="0" normalizeH="0" baseline="0" noProof="0">
              <a:ln>
                <a:noFill/>
              </a:ln>
              <a:solidFill>
                <a:srgbClr val="595959"/>
              </a:solidFill>
              <a:effectLst/>
              <a:uLnTx/>
              <a:uFillTx/>
              <a:latin typeface="Calibri" panose="020F0502020204030204"/>
              <a:ea typeface="+mn-ea"/>
              <a:cs typeface="+mn-cs"/>
            </a:endParaRPr>
          </a:p>
        </p:txBody>
      </p:sp>
    </p:spTree>
    <p:custDataLst>
      <p:tags r:id="rId1"/>
    </p:custDataLst>
    <p:extLst>
      <p:ext uri="{BB962C8B-B14F-4D97-AF65-F5344CB8AC3E}">
        <p14:creationId xmlns:p14="http://schemas.microsoft.com/office/powerpoint/2010/main" val="37741945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itle 1">
            <a:extLst>
              <a:ext uri="{FF2B5EF4-FFF2-40B4-BE49-F238E27FC236}">
                <a16:creationId xmlns:a16="http://schemas.microsoft.com/office/drawing/2014/main" id="{1A7B65F6-AFB9-4A7F-9A17-E4B88CBE56B8}"/>
              </a:ext>
            </a:extLst>
          </p:cNvPr>
          <p:cNvSpPr txBox="1">
            <a:spLocks/>
          </p:cNvSpPr>
          <p:nvPr/>
        </p:nvSpPr>
        <p:spPr>
          <a:xfrm>
            <a:off x="674237" y="914400"/>
            <a:ext cx="3657600" cy="288757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4800" b="0" i="0" u="none" strike="noStrike" kern="1200" cap="none" spc="0" normalizeH="0" baseline="0" noProof="0">
                <a:ln>
                  <a:noFill/>
                </a:ln>
                <a:solidFill>
                  <a:srgbClr val="FFFFFF"/>
                </a:solidFill>
                <a:effectLst/>
                <a:uLnTx/>
                <a:uFillTx/>
                <a:latin typeface="Calibri Light" panose="020F0302020204030204"/>
                <a:ea typeface="+mj-ea"/>
                <a:cs typeface="+mj-cs"/>
              </a:rPr>
              <a:t>Leadership Framework</a:t>
            </a:r>
          </a:p>
        </p:txBody>
      </p:sp>
      <p:cxnSp>
        <p:nvCxnSpPr>
          <p:cNvPr id="19" name="Straight Connector 18">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F611E611-D96E-44D6-8685-19BF891346D2}"/>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t="9426" b="7012"/>
          <a:stretch/>
        </p:blipFill>
        <p:spPr>
          <a:xfrm>
            <a:off x="5712304" y="492573"/>
            <a:ext cx="5436580" cy="5880796"/>
          </a:xfrm>
          <a:prstGeom prst="rect">
            <a:avLst/>
          </a:prstGeom>
        </p:spPr>
      </p:pic>
      <p:sp>
        <p:nvSpPr>
          <p:cNvPr id="4" name="Slide Number Placeholder 3">
            <a:extLst>
              <a:ext uri="{FF2B5EF4-FFF2-40B4-BE49-F238E27FC236}">
                <a16:creationId xmlns:a16="http://schemas.microsoft.com/office/drawing/2014/main" id="{40E593FD-52D0-4652-A417-8854EA76BC39}"/>
              </a:ext>
            </a:extLst>
          </p:cNvPr>
          <p:cNvSpPr>
            <a:spLocks noGrp="1"/>
          </p:cNvSpPr>
          <p:nvPr>
            <p:ph type="sldNum" sz="quarter" idx="12"/>
          </p:nvPr>
        </p:nvSpPr>
        <p:spPr>
          <a:xfrm>
            <a:off x="9991022" y="6356350"/>
            <a:ext cx="1362777" cy="365125"/>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200" b="1" i="0" u="none" strike="noStrike" kern="1200" cap="none" spc="0" normalizeH="0" baseline="0" noProof="0">
                <a:ln>
                  <a:noFill/>
                </a:ln>
                <a:solidFill>
                  <a:srgbClr val="595959"/>
                </a:solidFill>
                <a:effectLst/>
                <a:uLnTx/>
                <a:uFillTx/>
                <a:latin typeface="Calibri" panose="020F0502020204030204"/>
                <a:ea typeface="+mn-ea"/>
                <a:cs typeface="+mn-cs"/>
                <a:sym typeface="Symbol" panose="05050102010706020507" pitchFamily="18" charset="2"/>
              </a:rPr>
              <a:t>www.ncwwi.org   </a:t>
            </a:r>
            <a:endParaRPr kumimoji="0" lang="en-US" sz="1200" b="1" i="0" u="none" strike="noStrike" kern="1200" cap="none" spc="0" normalizeH="0" baseline="0" noProof="0">
              <a:ln>
                <a:noFill/>
              </a:ln>
              <a:solidFill>
                <a:srgbClr val="595959"/>
              </a:solidFill>
              <a:effectLst/>
              <a:uLnTx/>
              <a:uFillTx/>
              <a:latin typeface="Calibri" panose="020F0502020204030204"/>
              <a:ea typeface="+mn-ea"/>
              <a:cs typeface="+mn-cs"/>
            </a:endParaRPr>
          </a:p>
        </p:txBody>
      </p:sp>
    </p:spTree>
    <p:custDataLst>
      <p:tags r:id="rId1"/>
    </p:custDataLst>
    <p:extLst>
      <p:ext uri="{BB962C8B-B14F-4D97-AF65-F5344CB8AC3E}">
        <p14:creationId xmlns:p14="http://schemas.microsoft.com/office/powerpoint/2010/main" val="34665707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48A740BC-A0AA-45E0-B899-2AE9C6FE1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13121" y="-2"/>
            <a:ext cx="6278879" cy="6858002"/>
          </a:xfrm>
          <a:custGeom>
            <a:avLst/>
            <a:gdLst>
              <a:gd name="connsiteX0" fmla="*/ 45572 w 6278879"/>
              <a:gd name="connsiteY0" fmla="*/ 0 h 6858002"/>
              <a:gd name="connsiteX1" fmla="*/ 6278879 w 6278879"/>
              <a:gd name="connsiteY1" fmla="*/ 0 h 6858002"/>
              <a:gd name="connsiteX2" fmla="*/ 6278879 w 6278879"/>
              <a:gd name="connsiteY2" fmla="*/ 6858002 h 6858002"/>
              <a:gd name="connsiteX3" fmla="*/ 3292308 w 6278879"/>
              <a:gd name="connsiteY3" fmla="*/ 6858002 h 6858002"/>
              <a:gd name="connsiteX4" fmla="*/ 3181526 w 6278879"/>
              <a:gd name="connsiteY4" fmla="*/ 6786982 h 6858002"/>
              <a:gd name="connsiteX5" fmla="*/ 0 w 6278879"/>
              <a:gd name="connsiteY5" fmla="*/ 803254 h 6858002"/>
              <a:gd name="connsiteX6" fmla="*/ 37255 w 6278879"/>
              <a:gd name="connsiteY6" fmla="*/ 65447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879" h="6858002">
                <a:moveTo>
                  <a:pt x="45572" y="0"/>
                </a:moveTo>
                <a:lnTo>
                  <a:pt x="6278879" y="0"/>
                </a:lnTo>
                <a:lnTo>
                  <a:pt x="6278879" y="6858002"/>
                </a:lnTo>
                <a:lnTo>
                  <a:pt x="3292308" y="6858002"/>
                </a:lnTo>
                <a:lnTo>
                  <a:pt x="3181526" y="6786982"/>
                </a:lnTo>
                <a:cubicBezTo>
                  <a:pt x="1262021" y="5490191"/>
                  <a:pt x="0" y="3294103"/>
                  <a:pt x="0" y="803254"/>
                </a:cubicBezTo>
                <a:cubicBezTo>
                  <a:pt x="0" y="554169"/>
                  <a:pt x="12620" y="308032"/>
                  <a:pt x="37255" y="65447"/>
                </a:cubicBez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F09E698-1C64-47E7-BD81-146D18BF2913}"/>
              </a:ext>
            </a:extLst>
          </p:cNvPr>
          <p:cNvSpPr>
            <a:spLocks noGrp="1"/>
          </p:cNvSpPr>
          <p:nvPr>
            <p:ph type="title"/>
          </p:nvPr>
        </p:nvSpPr>
        <p:spPr>
          <a:xfrm>
            <a:off x="655320" y="365125"/>
            <a:ext cx="9013052" cy="1623312"/>
          </a:xfrm>
        </p:spPr>
        <p:txBody>
          <a:bodyPr anchor="b">
            <a:normAutofit/>
          </a:bodyPr>
          <a:lstStyle/>
          <a:p>
            <a:r>
              <a:rPr lang="en-US" sz="4000" b="1" dirty="0">
                <a:latin typeface="Arial" panose="020B0604020202020204" pitchFamily="34" charset="0"/>
                <a:cs typeface="Arial" panose="020B0604020202020204" pitchFamily="34" charset="0"/>
              </a:rPr>
              <a:t>Project Objective #1</a:t>
            </a:r>
          </a:p>
        </p:txBody>
      </p:sp>
      <p:cxnSp>
        <p:nvCxnSpPr>
          <p:cNvPr id="10" name="Straight Arrow Connector 9">
            <a:extLst>
              <a:ext uri="{FF2B5EF4-FFF2-40B4-BE49-F238E27FC236}">
                <a16:creationId xmlns:a16="http://schemas.microsoft.com/office/drawing/2014/main" id="{B874EF51-C858-4BB9-97C3-D177557871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63661" y="2316480"/>
            <a:ext cx="82296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0DD9EADE-2224-48C5-9F46-AC7E002F876E}"/>
              </a:ext>
            </a:extLst>
          </p:cNvPr>
          <p:cNvSpPr>
            <a:spLocks noGrp="1"/>
          </p:cNvSpPr>
          <p:nvPr>
            <p:ph idx="1"/>
          </p:nvPr>
        </p:nvSpPr>
        <p:spPr>
          <a:xfrm>
            <a:off x="655320" y="2644518"/>
            <a:ext cx="9013052" cy="3327251"/>
          </a:xfrm>
        </p:spPr>
        <p:txBody>
          <a:bodyPr>
            <a:normAutofit lnSpcReduction="10000"/>
          </a:bodyPr>
          <a:lstStyle/>
          <a:p>
            <a:pPr marL="0" indent="0">
              <a:buNone/>
            </a:pPr>
            <a:endParaRPr lang="en-US" sz="2000" dirty="0"/>
          </a:p>
          <a:p>
            <a:pPr marL="0" indent="0">
              <a:buNone/>
            </a:pPr>
            <a:r>
              <a:rPr lang="en-US" sz="3200" dirty="0"/>
              <a:t>Given the complexities that exist in a child welfare system, develop and apply highly innovative implementation methods to effectively bridge the gap between availability of and utilization of workforce development strategies and processes, thus resulting in improved performance outcomes related to safety, permanency and well-being</a:t>
            </a:r>
          </a:p>
          <a:p>
            <a:pPr marL="914400" lvl="1" indent="-457200">
              <a:buFont typeface="+mj-lt"/>
              <a:buAutoNum type="arabicPeriod"/>
            </a:pPr>
            <a:endParaRPr lang="en-US" sz="2000" dirty="0"/>
          </a:p>
        </p:txBody>
      </p:sp>
    </p:spTree>
    <p:extLst>
      <p:ext uri="{BB962C8B-B14F-4D97-AF65-F5344CB8AC3E}">
        <p14:creationId xmlns:p14="http://schemas.microsoft.com/office/powerpoint/2010/main" val="3044364940"/>
      </p:ext>
    </p:extLst>
  </p:cSld>
  <p:clrMapOvr>
    <a:overrideClrMapping bg1="dk1" tx1="lt1" bg2="dk2" tx2="lt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48A740BC-A0AA-45E0-B899-2AE9C6FE1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13121" y="-2"/>
            <a:ext cx="6278879" cy="6858002"/>
          </a:xfrm>
          <a:custGeom>
            <a:avLst/>
            <a:gdLst>
              <a:gd name="connsiteX0" fmla="*/ 45572 w 6278879"/>
              <a:gd name="connsiteY0" fmla="*/ 0 h 6858002"/>
              <a:gd name="connsiteX1" fmla="*/ 6278879 w 6278879"/>
              <a:gd name="connsiteY1" fmla="*/ 0 h 6858002"/>
              <a:gd name="connsiteX2" fmla="*/ 6278879 w 6278879"/>
              <a:gd name="connsiteY2" fmla="*/ 6858002 h 6858002"/>
              <a:gd name="connsiteX3" fmla="*/ 3292308 w 6278879"/>
              <a:gd name="connsiteY3" fmla="*/ 6858002 h 6858002"/>
              <a:gd name="connsiteX4" fmla="*/ 3181526 w 6278879"/>
              <a:gd name="connsiteY4" fmla="*/ 6786982 h 6858002"/>
              <a:gd name="connsiteX5" fmla="*/ 0 w 6278879"/>
              <a:gd name="connsiteY5" fmla="*/ 803254 h 6858002"/>
              <a:gd name="connsiteX6" fmla="*/ 37255 w 6278879"/>
              <a:gd name="connsiteY6" fmla="*/ 65447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879" h="6858002">
                <a:moveTo>
                  <a:pt x="45572" y="0"/>
                </a:moveTo>
                <a:lnTo>
                  <a:pt x="6278879" y="0"/>
                </a:lnTo>
                <a:lnTo>
                  <a:pt x="6278879" y="6858002"/>
                </a:lnTo>
                <a:lnTo>
                  <a:pt x="3292308" y="6858002"/>
                </a:lnTo>
                <a:lnTo>
                  <a:pt x="3181526" y="6786982"/>
                </a:lnTo>
                <a:cubicBezTo>
                  <a:pt x="1262021" y="5490191"/>
                  <a:pt x="0" y="3294103"/>
                  <a:pt x="0" y="803254"/>
                </a:cubicBezTo>
                <a:cubicBezTo>
                  <a:pt x="0" y="554169"/>
                  <a:pt x="12620" y="308032"/>
                  <a:pt x="37255" y="65447"/>
                </a:cubicBez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9E17E2B-630C-4A07-9796-16B7D16078C5}"/>
              </a:ext>
            </a:extLst>
          </p:cNvPr>
          <p:cNvSpPr>
            <a:spLocks noGrp="1"/>
          </p:cNvSpPr>
          <p:nvPr>
            <p:ph type="title"/>
          </p:nvPr>
        </p:nvSpPr>
        <p:spPr>
          <a:xfrm>
            <a:off x="655320" y="365125"/>
            <a:ext cx="9013052" cy="1623312"/>
          </a:xfrm>
        </p:spPr>
        <p:txBody>
          <a:bodyPr anchor="b">
            <a:normAutofit/>
          </a:bodyPr>
          <a:lstStyle/>
          <a:p>
            <a:r>
              <a:rPr lang="en-US" sz="4000" b="1" dirty="0">
                <a:latin typeface="Arial" panose="020B0604020202020204" pitchFamily="34" charset="0"/>
                <a:cs typeface="Arial" panose="020B0604020202020204" pitchFamily="34" charset="0"/>
              </a:rPr>
              <a:t>Project Objective #2</a:t>
            </a:r>
            <a:endParaRPr lang="en-US" sz="4000" dirty="0"/>
          </a:p>
        </p:txBody>
      </p:sp>
      <p:cxnSp>
        <p:nvCxnSpPr>
          <p:cNvPr id="10" name="Straight Arrow Connector 9">
            <a:extLst>
              <a:ext uri="{FF2B5EF4-FFF2-40B4-BE49-F238E27FC236}">
                <a16:creationId xmlns:a16="http://schemas.microsoft.com/office/drawing/2014/main" id="{B874EF51-C858-4BB9-97C3-D177557871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63661" y="2316480"/>
            <a:ext cx="82296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41A85481-75D4-4213-B959-251502BE82A9}"/>
              </a:ext>
            </a:extLst>
          </p:cNvPr>
          <p:cNvSpPr>
            <a:spLocks noGrp="1"/>
          </p:cNvSpPr>
          <p:nvPr>
            <p:ph idx="1"/>
          </p:nvPr>
        </p:nvSpPr>
        <p:spPr>
          <a:xfrm>
            <a:off x="655320" y="2644518"/>
            <a:ext cx="9013052" cy="3327251"/>
          </a:xfrm>
        </p:spPr>
        <p:txBody>
          <a:bodyPr>
            <a:normAutofit/>
          </a:bodyPr>
          <a:lstStyle/>
          <a:p>
            <a:pPr marL="0" indent="0">
              <a:buNone/>
            </a:pPr>
            <a:endParaRPr lang="en-US" sz="2000" dirty="0"/>
          </a:p>
          <a:p>
            <a:pPr marL="0" indent="0">
              <a:buNone/>
            </a:pPr>
            <a:r>
              <a:rPr lang="en-US" sz="3200" dirty="0"/>
              <a:t>In recognition of the critical importance of adaptive leadership across the Division, particularly as it relates to the creation of generative organizational culture, adopt and implement NCWWI’s Leadership Academies for Supervisors and Middle Managers</a:t>
            </a:r>
          </a:p>
        </p:txBody>
      </p:sp>
    </p:spTree>
    <p:extLst>
      <p:ext uri="{BB962C8B-B14F-4D97-AF65-F5344CB8AC3E}">
        <p14:creationId xmlns:p14="http://schemas.microsoft.com/office/powerpoint/2010/main" val="2114683573"/>
      </p:ext>
    </p:extLst>
  </p:cSld>
  <p:clrMapOvr>
    <a:overrideClrMapping bg1="dk1" tx1="lt1" bg2="dk2" tx2="lt2" accent1="accent1" accent2="accent2" accent3="accent3" accent4="accent4" accent5="accent5" accent6="accent6" hlink="hlink" folHlink="folHlink"/>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48A740BC-A0AA-45E0-B899-2AE9C6FE1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13121" y="-2"/>
            <a:ext cx="6278879" cy="6858002"/>
          </a:xfrm>
          <a:custGeom>
            <a:avLst/>
            <a:gdLst>
              <a:gd name="connsiteX0" fmla="*/ 45572 w 6278879"/>
              <a:gd name="connsiteY0" fmla="*/ 0 h 6858002"/>
              <a:gd name="connsiteX1" fmla="*/ 6278879 w 6278879"/>
              <a:gd name="connsiteY1" fmla="*/ 0 h 6858002"/>
              <a:gd name="connsiteX2" fmla="*/ 6278879 w 6278879"/>
              <a:gd name="connsiteY2" fmla="*/ 6858002 h 6858002"/>
              <a:gd name="connsiteX3" fmla="*/ 3292308 w 6278879"/>
              <a:gd name="connsiteY3" fmla="*/ 6858002 h 6858002"/>
              <a:gd name="connsiteX4" fmla="*/ 3181526 w 6278879"/>
              <a:gd name="connsiteY4" fmla="*/ 6786982 h 6858002"/>
              <a:gd name="connsiteX5" fmla="*/ 0 w 6278879"/>
              <a:gd name="connsiteY5" fmla="*/ 803254 h 6858002"/>
              <a:gd name="connsiteX6" fmla="*/ 37255 w 6278879"/>
              <a:gd name="connsiteY6" fmla="*/ 65447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879" h="6858002">
                <a:moveTo>
                  <a:pt x="45572" y="0"/>
                </a:moveTo>
                <a:lnTo>
                  <a:pt x="6278879" y="0"/>
                </a:lnTo>
                <a:lnTo>
                  <a:pt x="6278879" y="6858002"/>
                </a:lnTo>
                <a:lnTo>
                  <a:pt x="3292308" y="6858002"/>
                </a:lnTo>
                <a:lnTo>
                  <a:pt x="3181526" y="6786982"/>
                </a:lnTo>
                <a:cubicBezTo>
                  <a:pt x="1262021" y="5490191"/>
                  <a:pt x="0" y="3294103"/>
                  <a:pt x="0" y="803254"/>
                </a:cubicBezTo>
                <a:cubicBezTo>
                  <a:pt x="0" y="554169"/>
                  <a:pt x="12620" y="308032"/>
                  <a:pt x="37255" y="65447"/>
                </a:cubicBez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D784514-90AC-4818-BEC8-D7687C465711}"/>
              </a:ext>
            </a:extLst>
          </p:cNvPr>
          <p:cNvSpPr>
            <a:spLocks noGrp="1"/>
          </p:cNvSpPr>
          <p:nvPr>
            <p:ph type="title"/>
          </p:nvPr>
        </p:nvSpPr>
        <p:spPr>
          <a:xfrm>
            <a:off x="655320" y="365125"/>
            <a:ext cx="9013052" cy="1623312"/>
          </a:xfrm>
        </p:spPr>
        <p:txBody>
          <a:bodyPr anchor="b">
            <a:normAutofit/>
          </a:bodyPr>
          <a:lstStyle/>
          <a:p>
            <a:r>
              <a:rPr lang="en-US" sz="4000" b="1" dirty="0">
                <a:latin typeface="Arial" panose="020B0604020202020204" pitchFamily="34" charset="0"/>
                <a:cs typeface="Arial" panose="020B0604020202020204" pitchFamily="34" charset="0"/>
              </a:rPr>
              <a:t>Project Objective #3</a:t>
            </a:r>
            <a:endParaRPr lang="en-US" sz="4000" dirty="0"/>
          </a:p>
        </p:txBody>
      </p:sp>
      <p:cxnSp>
        <p:nvCxnSpPr>
          <p:cNvPr id="10" name="Straight Arrow Connector 9">
            <a:extLst>
              <a:ext uri="{FF2B5EF4-FFF2-40B4-BE49-F238E27FC236}">
                <a16:creationId xmlns:a16="http://schemas.microsoft.com/office/drawing/2014/main" id="{B874EF51-C858-4BB9-97C3-D177557871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63661" y="2316480"/>
            <a:ext cx="82296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8611496-6F13-4675-8441-85C60F2544A2}"/>
              </a:ext>
            </a:extLst>
          </p:cNvPr>
          <p:cNvSpPr>
            <a:spLocks noGrp="1"/>
          </p:cNvSpPr>
          <p:nvPr>
            <p:ph idx="1"/>
          </p:nvPr>
        </p:nvSpPr>
        <p:spPr>
          <a:xfrm>
            <a:off x="655320" y="2644518"/>
            <a:ext cx="9013052" cy="3327251"/>
          </a:xfrm>
        </p:spPr>
        <p:txBody>
          <a:bodyPr>
            <a:normAutofit/>
          </a:bodyPr>
          <a:lstStyle/>
          <a:p>
            <a:pPr marL="0" indent="0">
              <a:buNone/>
            </a:pPr>
            <a:endParaRPr lang="en-US" sz="2000" dirty="0"/>
          </a:p>
          <a:p>
            <a:pPr marL="0" indent="0">
              <a:buNone/>
            </a:pPr>
            <a:r>
              <a:rPr lang="en-US" sz="3200" dirty="0"/>
              <a:t>Partner with the University of Georgia, Georgia State University and Albany State University (Schools of Social Work) to better align graduate-level academic curricula with the Division’s business practices related to safety, permanency and well-being</a:t>
            </a:r>
          </a:p>
        </p:txBody>
      </p:sp>
    </p:spTree>
    <p:extLst>
      <p:ext uri="{BB962C8B-B14F-4D97-AF65-F5344CB8AC3E}">
        <p14:creationId xmlns:p14="http://schemas.microsoft.com/office/powerpoint/2010/main" val="2689319920"/>
      </p:ext>
    </p:extLst>
  </p:cSld>
  <p:clrMapOvr>
    <a:overrideClrMapping bg1="dk1" tx1="lt1" bg2="dk2" tx2="lt2" accent1="accent1" accent2="accent2" accent3="accent3" accent4="accent4" accent5="accent5" accent6="accent6" hlink="hlink" folHlink="folHlink"/>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3">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364A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itle 1">
            <a:extLst>
              <a:ext uri="{FF2B5EF4-FFF2-40B4-BE49-F238E27FC236}">
                <a16:creationId xmlns:a16="http://schemas.microsoft.com/office/drawing/2014/main" id="{D682AB3D-52E7-410E-ACBC-28A118D44FC3}"/>
              </a:ext>
            </a:extLst>
          </p:cNvPr>
          <p:cNvSpPr txBox="1">
            <a:spLocks/>
          </p:cNvSpPr>
          <p:nvPr/>
        </p:nvSpPr>
        <p:spPr>
          <a:xfrm>
            <a:off x="524256" y="4767072"/>
            <a:ext cx="6594189" cy="16252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kern="1200">
                <a:solidFill>
                  <a:schemeClr val="tx1"/>
                </a:solidFill>
                <a:latin typeface="Nirmala UI" panose="020B0502040204020203" pitchFamily="34" charset="0"/>
                <a:ea typeface="+mj-ea"/>
                <a:cs typeface="Nirmala UI" panose="020B0502040204020203" pitchFamily="34" charset="0"/>
              </a:defRPr>
            </a:lvl1pPr>
          </a:lstStyle>
          <a:p>
            <a:pPr marL="0" marR="0" lvl="0" indent="0" algn="r" defTabSz="914400" rtl="0" eaLnBrk="1" fontAlgn="auto" latinLnBrk="0" hangingPunct="1">
              <a:lnSpc>
                <a:spcPct val="90000"/>
              </a:lnSpc>
              <a:spcBef>
                <a:spcPct val="0"/>
              </a:spcBef>
              <a:spcAft>
                <a:spcPts val="600"/>
              </a:spcAft>
              <a:buClrTx/>
              <a:buSzTx/>
              <a:buFontTx/>
              <a:buNone/>
              <a:tabLst/>
              <a:defRPr/>
            </a:pPr>
            <a:r>
              <a:rPr kumimoji="0" lang="en-US" sz="4400" b="0" i="0" u="none" strike="noStrike" kern="1200" cap="none" spc="0" normalizeH="0" baseline="0" noProof="0">
                <a:ln>
                  <a:noFill/>
                </a:ln>
                <a:solidFill>
                  <a:srgbClr val="FFFFFF"/>
                </a:solidFill>
                <a:effectLst/>
                <a:uLnTx/>
                <a:uFillTx/>
                <a:latin typeface="Calibri Light" panose="020F0302020204030204"/>
                <a:ea typeface="+mj-ea"/>
                <a:cs typeface="Nirmala UI" panose="020B0502040204020203" pitchFamily="34" charset="0"/>
              </a:rPr>
              <a:t>University Partnerships</a:t>
            </a:r>
          </a:p>
        </p:txBody>
      </p:sp>
      <p:pic>
        <p:nvPicPr>
          <p:cNvPr id="3" name="Picture 2">
            <a:extLst>
              <a:ext uri="{FF2B5EF4-FFF2-40B4-BE49-F238E27FC236}">
                <a16:creationId xmlns:a16="http://schemas.microsoft.com/office/drawing/2014/main" id="{708DB1B0-1204-421C-A666-CCE93367A218}"/>
              </a:ext>
            </a:extLst>
          </p:cNvPr>
          <p:cNvPicPr>
            <a:picLocks noChangeAspect="1"/>
          </p:cNvPicPr>
          <p:nvPr/>
        </p:nvPicPr>
        <p:blipFill rotWithShape="1">
          <a:blip r:embed="rId4">
            <a:extLst>
              <a:ext uri="{28A0092B-C50C-407E-A947-70E740481C1C}">
                <a14:useLocalDpi xmlns:a14="http://schemas.microsoft.com/office/drawing/2010/main" val="0"/>
              </a:ext>
            </a:extLst>
          </a:blip>
          <a:srcRect r="1" b="12822"/>
          <a:stretch/>
        </p:blipFill>
        <p:spPr>
          <a:xfrm flipH="1">
            <a:off x="327547" y="321733"/>
            <a:ext cx="7058306" cy="4107392"/>
          </a:xfrm>
          <a:prstGeom prst="rect">
            <a:avLst/>
          </a:prstGeom>
        </p:spPr>
      </p:pic>
      <p:sp>
        <p:nvSpPr>
          <p:cNvPr id="16" name="Rectangle 15">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Content Placeholder 4"/>
          <p:cNvSpPr>
            <a:spLocks noGrp="1"/>
          </p:cNvSpPr>
          <p:nvPr>
            <p:ph idx="1"/>
          </p:nvPr>
        </p:nvSpPr>
        <p:spPr>
          <a:xfrm>
            <a:off x="8029319" y="917725"/>
            <a:ext cx="3424739" cy="4852362"/>
          </a:xfrm>
        </p:spPr>
        <p:txBody>
          <a:bodyPr vert="horz" lIns="91440" tIns="45720" rIns="91440" bIns="45720" rtlCol="0" anchor="ctr">
            <a:normAutofit/>
          </a:bodyPr>
          <a:lstStyle/>
          <a:p>
            <a:r>
              <a:rPr lang="en-US" sz="1700">
                <a:solidFill>
                  <a:srgbClr val="FFFFFF"/>
                </a:solidFill>
              </a:rPr>
              <a:t>Schools of Social Work receive up to $150,000 per year to develop a traineeship program.</a:t>
            </a:r>
          </a:p>
          <a:p>
            <a:r>
              <a:rPr lang="en-US" sz="1700">
                <a:solidFill>
                  <a:srgbClr val="FFFFFF"/>
                </a:solidFill>
              </a:rPr>
              <a:t>Includes:</a:t>
            </a:r>
          </a:p>
          <a:p>
            <a:pPr marL="457200" lvl="1">
              <a:spcBef>
                <a:spcPts val="1200"/>
              </a:spcBef>
            </a:pPr>
            <a:r>
              <a:rPr lang="en-US" sz="1700">
                <a:solidFill>
                  <a:srgbClr val="FFFFFF"/>
                </a:solidFill>
              </a:rPr>
              <a:t>Stipends for 4-7 BSW or MSW students each year for 4 years </a:t>
            </a:r>
          </a:p>
          <a:p>
            <a:pPr marL="457200" lvl="1">
              <a:spcBef>
                <a:spcPts val="1200"/>
              </a:spcBef>
            </a:pPr>
            <a:r>
              <a:rPr lang="en-US" sz="1700">
                <a:solidFill>
                  <a:srgbClr val="FFFFFF"/>
                </a:solidFill>
              </a:rPr>
              <a:t>Curriculum and field enhancements</a:t>
            </a:r>
          </a:p>
          <a:p>
            <a:pPr marL="457200" lvl="1">
              <a:spcBef>
                <a:spcPts val="1200"/>
              </a:spcBef>
            </a:pPr>
            <a:r>
              <a:rPr lang="en-US" sz="1700">
                <a:solidFill>
                  <a:srgbClr val="FFFFFF"/>
                </a:solidFill>
              </a:rPr>
              <a:t>Transition to work supports</a:t>
            </a:r>
          </a:p>
          <a:p>
            <a:pPr marL="457200" lvl="1">
              <a:spcBef>
                <a:spcPts val="1200"/>
              </a:spcBef>
            </a:pPr>
            <a:r>
              <a:rPr lang="en-US" sz="1700">
                <a:solidFill>
                  <a:srgbClr val="FFFFFF"/>
                </a:solidFill>
              </a:rPr>
              <a:t>Supports for Field Instructors</a:t>
            </a:r>
          </a:p>
          <a:p>
            <a:pPr marL="457200" lvl="1">
              <a:spcBef>
                <a:spcPts val="1200"/>
              </a:spcBef>
            </a:pPr>
            <a:r>
              <a:rPr lang="en-US" sz="1700">
                <a:solidFill>
                  <a:srgbClr val="FFFFFF"/>
                </a:solidFill>
              </a:rPr>
              <a:t>Engagement in Workforce Excellence Initiative</a:t>
            </a:r>
          </a:p>
        </p:txBody>
      </p:sp>
      <p:sp>
        <p:nvSpPr>
          <p:cNvPr id="9" name="Slide Number Placeholder 3">
            <a:extLst>
              <a:ext uri="{FF2B5EF4-FFF2-40B4-BE49-F238E27FC236}">
                <a16:creationId xmlns:a16="http://schemas.microsoft.com/office/drawing/2014/main" id="{50BF4D01-1F34-4FF5-BA9B-E8849900443C}"/>
              </a:ext>
            </a:extLst>
          </p:cNvPr>
          <p:cNvSpPr>
            <a:spLocks noGrp="1"/>
          </p:cNvSpPr>
          <p:nvPr>
            <p:ph type="sldNum" sz="quarter" idx="12"/>
          </p:nvPr>
        </p:nvSpPr>
        <p:spPr>
          <a:xfrm>
            <a:off x="10837333" y="6535157"/>
            <a:ext cx="973667" cy="274320"/>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90000"/>
              </a:lnSpc>
              <a:spcBef>
                <a:spcPts val="0"/>
              </a:spcBef>
              <a:spcAft>
                <a:spcPts val="600"/>
              </a:spcAft>
              <a:buClrTx/>
              <a:buSzTx/>
              <a:buFontTx/>
              <a:buNone/>
              <a:tabLst/>
              <a:defRPr/>
            </a:pPr>
            <a:r>
              <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sym typeface="Symbol" panose="05050102010706020507" pitchFamily="18" charset="2"/>
              </a:rPr>
              <a:t>www.ncwwi.org   </a:t>
            </a:r>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ustDataLst>
      <p:tags r:id="rId1"/>
    </p:custDataLst>
    <p:extLst>
      <p:ext uri="{BB962C8B-B14F-4D97-AF65-F5344CB8AC3E}">
        <p14:creationId xmlns:p14="http://schemas.microsoft.com/office/powerpoint/2010/main" val="8179736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3020BB7A-F58F-4C0E-9367-2EC569202326}"/>
              </a:ext>
            </a:extLst>
          </p:cNvPr>
          <p:cNvSpPr txBox="1">
            <a:spLocks/>
          </p:cNvSpPr>
          <p:nvPr/>
        </p:nvSpPr>
        <p:spPr>
          <a:xfrm>
            <a:off x="674237" y="914400"/>
            <a:ext cx="3657600" cy="288757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500" kern="1200">
                <a:solidFill>
                  <a:schemeClr val="tx1"/>
                </a:solidFill>
                <a:latin typeface="Nirmala UI" panose="020B0502040204020203" pitchFamily="34" charset="0"/>
                <a:ea typeface="+mj-ea"/>
                <a:cs typeface="Nirmala UI" panose="020B0502040204020203" pitchFamily="34" charset="0"/>
              </a:defRPr>
            </a:lvl1p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3200" b="0" i="0" u="none" strike="noStrike" kern="1200" cap="none" spc="0" normalizeH="0" baseline="0" noProof="0" dirty="0">
                <a:ln>
                  <a:noFill/>
                </a:ln>
                <a:solidFill>
                  <a:srgbClr val="FFFFFF"/>
                </a:solidFill>
                <a:effectLst/>
                <a:uLnTx/>
                <a:uFillTx/>
                <a:latin typeface="Calibri Light" panose="020F0302020204030204"/>
                <a:ea typeface="+mj-ea"/>
                <a:cs typeface="Nirmala UI" panose="020B0502040204020203" pitchFamily="34" charset="0"/>
              </a:rPr>
              <a:t>Phased Implementation Approach</a:t>
            </a:r>
          </a:p>
        </p:txBody>
      </p:sp>
      <p:cxnSp>
        <p:nvCxnSpPr>
          <p:cNvPr id="17" name="Straight Connector 16">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102552A3-4644-4A65-994D-3F436E8C9D6D}"/>
              </a:ext>
            </a:extLst>
          </p:cNvPr>
          <p:cNvPicPr>
            <a:picLocks noChangeAspect="1"/>
          </p:cNvPicPr>
          <p:nvPr/>
        </p:nvPicPr>
        <p:blipFill rotWithShape="1">
          <a:blip r:embed="rId4">
            <a:extLst>
              <a:ext uri="{28A0092B-C50C-407E-A947-70E740481C1C}">
                <a14:useLocalDpi xmlns:a14="http://schemas.microsoft.com/office/drawing/2010/main" val="0"/>
              </a:ext>
            </a:extLst>
          </a:blip>
          <a:srcRect t="20952" b="33524"/>
          <a:stretch/>
        </p:blipFill>
        <p:spPr>
          <a:xfrm>
            <a:off x="5153822" y="1501947"/>
            <a:ext cx="6553545" cy="3862047"/>
          </a:xfrm>
          <a:prstGeom prst="rect">
            <a:avLst/>
          </a:prstGeom>
        </p:spPr>
      </p:pic>
      <p:sp>
        <p:nvSpPr>
          <p:cNvPr id="7" name="Slide Number Placeholder 3">
            <a:extLst>
              <a:ext uri="{FF2B5EF4-FFF2-40B4-BE49-F238E27FC236}">
                <a16:creationId xmlns:a16="http://schemas.microsoft.com/office/drawing/2014/main" id="{B17147EA-635B-4FFF-B07F-EB69E2B54BDB}"/>
              </a:ext>
            </a:extLst>
          </p:cNvPr>
          <p:cNvSpPr>
            <a:spLocks noGrp="1"/>
          </p:cNvSpPr>
          <p:nvPr>
            <p:ph type="sldNum" sz="quarter" idx="12"/>
          </p:nvPr>
        </p:nvSpPr>
        <p:spPr>
          <a:xfrm>
            <a:off x="9991022" y="6356350"/>
            <a:ext cx="1362777" cy="365125"/>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200" b="1" i="0" u="none" strike="noStrike" kern="1200" cap="none" spc="0" normalizeH="0" baseline="0" noProof="0">
                <a:ln>
                  <a:noFill/>
                </a:ln>
                <a:solidFill>
                  <a:srgbClr val="595959"/>
                </a:solidFill>
                <a:effectLst/>
                <a:uLnTx/>
                <a:uFillTx/>
                <a:latin typeface="Calibri" panose="020F0502020204030204"/>
                <a:ea typeface="+mn-ea"/>
                <a:cs typeface="+mn-cs"/>
                <a:sym typeface="Symbol" panose="05050102010706020507" pitchFamily="18" charset="2"/>
              </a:rPr>
              <a:t>www.ncwwi.org   </a:t>
            </a:r>
            <a:endParaRPr kumimoji="0" lang="en-US" sz="1200" b="1" i="0" u="none" strike="noStrike" kern="1200" cap="none" spc="0" normalizeH="0" baseline="0" noProof="0">
              <a:ln>
                <a:noFill/>
              </a:ln>
              <a:solidFill>
                <a:srgbClr val="595959"/>
              </a:solidFill>
              <a:effectLst/>
              <a:uLnTx/>
              <a:uFillTx/>
              <a:latin typeface="Calibri" panose="020F0502020204030204"/>
              <a:ea typeface="+mn-ea"/>
              <a:cs typeface="+mn-cs"/>
            </a:endParaRPr>
          </a:p>
        </p:txBody>
      </p:sp>
    </p:spTree>
    <p:custDataLst>
      <p:tags r:id="rId1"/>
    </p:custDataLst>
    <p:extLst>
      <p:ext uri="{BB962C8B-B14F-4D97-AF65-F5344CB8AC3E}">
        <p14:creationId xmlns:p14="http://schemas.microsoft.com/office/powerpoint/2010/main" val="39563913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44978" y="3259911"/>
            <a:ext cx="9979378" cy="646331"/>
          </a:xfrm>
          <a:prstGeom prst="rect">
            <a:avLst/>
          </a:prstGeom>
          <a:noFill/>
        </p:spPr>
        <p:txBody>
          <a:bodyPr wrap="square" rtlCol="0">
            <a:spAutoFit/>
          </a:bodyPr>
          <a:lstStyle/>
          <a:p>
            <a:pPr algn="ctr"/>
            <a:r>
              <a:rPr lang="en-US" sz="3600" b="1" dirty="0">
                <a:latin typeface="Arial" panose="020B0604020202020204" pitchFamily="34" charset="0"/>
                <a:cs typeface="Arial" panose="020B0604020202020204" pitchFamily="34" charset="0"/>
              </a:rPr>
              <a:t>Approval of July 9, 2019 meeting minutes</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77162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a:xfrm>
            <a:off x="3213717" y="365126"/>
            <a:ext cx="8602462" cy="904382"/>
          </a:xfrm>
        </p:spPr>
        <p:txBody>
          <a:bodyPr>
            <a:normAutofit fontScale="90000"/>
          </a:bodyPr>
          <a:lstStyle/>
          <a:p>
            <a:br>
              <a:rPr lang="en-US" b="1" dirty="0"/>
            </a:br>
            <a:r>
              <a:rPr lang="en-US" sz="3100" dirty="0"/>
              <a:t>Comprehensive Organizational Health Assessment (COHA)</a:t>
            </a:r>
          </a:p>
        </p:txBody>
      </p:sp>
      <p:pic>
        <p:nvPicPr>
          <p:cNvPr id="5" name="Picture 4" descr="A close up of a sign&#10;&#10;Description automatically generated"/>
          <p:cNvPicPr/>
          <p:nvPr/>
        </p:nvPicPr>
        <p:blipFill>
          <a:blip r:embed="rId3">
            <a:extLst>
              <a:ext uri="{28A0092B-C50C-407E-A947-70E740481C1C}">
                <a14:useLocalDpi xmlns:a14="http://schemas.microsoft.com/office/drawing/2010/main" val="0"/>
              </a:ext>
            </a:extLst>
          </a:blip>
          <a:stretch>
            <a:fillRect/>
          </a:stretch>
        </p:blipFill>
        <p:spPr>
          <a:xfrm>
            <a:off x="480060" y="1586847"/>
            <a:ext cx="3425957" cy="3683824"/>
          </a:xfrm>
          <a:prstGeom prst="rect">
            <a:avLst/>
          </a:prstGeom>
        </p:spPr>
      </p:pic>
      <p:sp>
        <p:nvSpPr>
          <p:cNvPr id="3" name="Content Placeholder 2"/>
          <p:cNvSpPr>
            <a:spLocks noGrp="1"/>
          </p:cNvSpPr>
          <p:nvPr>
            <p:ph idx="1"/>
          </p:nvPr>
        </p:nvSpPr>
        <p:spPr>
          <a:xfrm>
            <a:off x="4387515" y="2022601"/>
            <a:ext cx="7161017" cy="4154361"/>
          </a:xfrm>
        </p:spPr>
        <p:txBody>
          <a:bodyPr vert="horz" lIns="91440" tIns="45720" rIns="91440" bIns="45720" rtlCol="0">
            <a:normAutofit/>
          </a:bodyPr>
          <a:lstStyle/>
          <a:p>
            <a:pPr marL="342900" indent="-342900">
              <a:buFont typeface="Arial" panose="020B0604020202020204" pitchFamily="34" charset="0"/>
              <a:buChar char="•"/>
            </a:pPr>
            <a:r>
              <a:rPr lang="en-US" sz="2000" dirty="0">
                <a:latin typeface="Nirmala UI"/>
                <a:cs typeface="Nirmala UI"/>
              </a:rPr>
              <a:t>Purpose:</a:t>
            </a:r>
          </a:p>
          <a:p>
            <a:pPr marL="1028700" lvl="1" indent="-342900"/>
            <a:r>
              <a:rPr lang="en-US" sz="2000" dirty="0">
                <a:latin typeface="Nirmala UI"/>
                <a:cs typeface="Nirmala UI"/>
              </a:rPr>
              <a:t>Identifies workforce strengths and challenges</a:t>
            </a:r>
          </a:p>
          <a:p>
            <a:pPr marL="1028700" lvl="1" indent="-342900"/>
            <a:r>
              <a:rPr lang="en-US" sz="2000" dirty="0">
                <a:latin typeface="Nirmala UI"/>
                <a:cs typeface="Nirmala UI"/>
              </a:rPr>
              <a:t>Informs selection of strategies to address gaps and improve on strengths</a:t>
            </a:r>
          </a:p>
          <a:p>
            <a:pPr marL="342900" indent="-342900">
              <a:buFont typeface="Arial" panose="020B0604020202020204" pitchFamily="34" charset="0"/>
              <a:buChar char="•"/>
            </a:pPr>
            <a:r>
              <a:rPr lang="en-US" sz="2000" dirty="0">
                <a:latin typeface="Nirmala UI"/>
                <a:cs typeface="Nirmala UI"/>
              </a:rPr>
              <a:t>COHA multi-modal approach:</a:t>
            </a:r>
          </a:p>
          <a:p>
            <a:pPr marL="1028700" lvl="1" indent="-342900">
              <a:buFont typeface="+mj-lt"/>
              <a:buAutoNum type="arabicPeriod"/>
            </a:pPr>
            <a:r>
              <a:rPr lang="en-US" sz="2000" dirty="0">
                <a:latin typeface="Nirmala UI"/>
                <a:cs typeface="Nirmala UI"/>
              </a:rPr>
              <a:t>Confidential online survey</a:t>
            </a:r>
            <a:endParaRPr lang="en-US" sz="2000" dirty="0"/>
          </a:p>
          <a:p>
            <a:pPr marL="1028700" lvl="1" indent="-342900">
              <a:buFont typeface="+mj-lt"/>
              <a:buAutoNum type="arabicPeriod"/>
            </a:pPr>
            <a:r>
              <a:rPr lang="en-US" sz="2000" dirty="0">
                <a:latin typeface="Nirmala UI"/>
                <a:cs typeface="Nirmala UI"/>
              </a:rPr>
              <a:t>Targeted focus groups and interviews</a:t>
            </a:r>
          </a:p>
          <a:p>
            <a:pPr marL="1028700" lvl="1" indent="-342900">
              <a:buFont typeface="+mj-lt"/>
              <a:buAutoNum type="arabicPeriod"/>
            </a:pPr>
            <a:r>
              <a:rPr lang="en-US" sz="2000" dirty="0">
                <a:latin typeface="Nirmala UI"/>
                <a:cs typeface="Nirmala UI"/>
              </a:rPr>
              <a:t>Review of agency documents, reports, and data collection efforts</a:t>
            </a:r>
          </a:p>
          <a:p>
            <a:pPr marL="457200" indent="-457200">
              <a:buFont typeface="Arial" panose="020B0604020202020204" pitchFamily="34" charset="0"/>
              <a:buChar char="•"/>
            </a:pPr>
            <a:r>
              <a:rPr lang="en-US" sz="2000" dirty="0">
                <a:latin typeface="Nirmala UI"/>
                <a:cs typeface="Nirmala UI"/>
              </a:rPr>
              <a:t>Complements the Workforce Development Framework (WDF)</a:t>
            </a:r>
          </a:p>
          <a:p>
            <a:pPr marL="1028700" lvl="1" indent="-342900">
              <a:buFont typeface="+mj-lt"/>
              <a:buAutoNum type="arabicPeriod"/>
            </a:pPr>
            <a:endParaRPr lang="en-US" sz="2000" dirty="0">
              <a:latin typeface="Nirmala UI"/>
              <a:cs typeface="Nirmala UI"/>
            </a:endParaRPr>
          </a:p>
        </p:txBody>
      </p:sp>
      <p:sp>
        <p:nvSpPr>
          <p:cNvPr id="6" name="Slide Number Placeholder 3">
            <a:extLst>
              <a:ext uri="{FF2B5EF4-FFF2-40B4-BE49-F238E27FC236}">
                <a16:creationId xmlns:a16="http://schemas.microsoft.com/office/drawing/2014/main" id="{43F0ADD2-247E-45F3-9753-B470FEF082F1}"/>
              </a:ext>
            </a:extLst>
          </p:cNvPr>
          <p:cNvSpPr>
            <a:spLocks noGrp="1"/>
          </p:cNvSpPr>
          <p:nvPr>
            <p:ph type="sldNum" sz="quarter" idx="12"/>
          </p:nvPr>
        </p:nvSpPr>
        <p:spPr>
          <a:xfrm>
            <a:off x="8610600" y="6356350"/>
            <a:ext cx="2743200" cy="365125"/>
          </a:xfrm>
          <a:prstGeom prst="rect">
            <a:avLst/>
          </a:prstGeom>
        </p:spPr>
        <p:txBody>
          <a:bodyPr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200" b="1" i="0" u="none" strike="noStrike" kern="1200" cap="none" spc="0" normalizeH="0" baseline="0" noProof="0">
                <a:ln>
                  <a:noFill/>
                </a:ln>
                <a:solidFill>
                  <a:prstClr val="white">
                    <a:alpha val="80000"/>
                  </a:prstClr>
                </a:solidFill>
                <a:effectLst/>
                <a:uLnTx/>
                <a:uFillTx/>
                <a:latin typeface="Calibri" panose="020F0502020204030204"/>
                <a:ea typeface="+mn-ea"/>
                <a:cs typeface="+mn-cs"/>
                <a:sym typeface="Symbol" panose="05050102010706020507" pitchFamily="18" charset="2"/>
              </a:rPr>
              <a:t>www.ncwwi.org   </a:t>
            </a:r>
            <a:endParaRPr kumimoji="0" lang="en-US" sz="1200" b="1" i="0" u="none" strike="noStrike" kern="1200" cap="none" spc="0" normalizeH="0" baseline="0" noProof="0">
              <a:ln>
                <a:noFill/>
              </a:ln>
              <a:solidFill>
                <a:prstClr val="white">
                  <a:alpha val="80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7928336"/>
      </p:ext>
    </p:extLst>
  </p:cSld>
  <p:clrMapOvr>
    <a:overrideClrMapping bg1="dk1" tx1="lt1" bg2="dk2" tx2="lt2" accent1="accent1" accent2="accent2" accent3="accent3" accent4="accent4" accent5="accent5" accent6="accent6" hlink="hlink" folHlink="folHlink"/>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0B27210-D0CA-4654-B3E3-9ABB4F178E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CD6CA50-58D7-46E1-AC53-73458E2756F8}"/>
              </a:ext>
            </a:extLst>
          </p:cNvPr>
          <p:cNvSpPr>
            <a:spLocks noGrp="1"/>
          </p:cNvSpPr>
          <p:nvPr>
            <p:ph type="title"/>
          </p:nvPr>
        </p:nvSpPr>
        <p:spPr>
          <a:xfrm>
            <a:off x="6746628" y="1783959"/>
            <a:ext cx="4645250" cy="2889114"/>
          </a:xfrm>
        </p:spPr>
        <p:txBody>
          <a:bodyPr vert="horz" lIns="91440" tIns="45720" rIns="91440" bIns="45720" rtlCol="0" anchor="b">
            <a:normAutofit/>
          </a:bodyPr>
          <a:lstStyle/>
          <a:p>
            <a:r>
              <a:rPr lang="en-US" sz="6000" kern="1200">
                <a:solidFill>
                  <a:schemeClr val="bg1"/>
                </a:solidFill>
                <a:latin typeface="+mj-lt"/>
                <a:ea typeface="+mj-ea"/>
                <a:cs typeface="+mj-cs"/>
              </a:rPr>
              <a:t>QUESTIONS?</a:t>
            </a:r>
          </a:p>
        </p:txBody>
      </p:sp>
      <p:sp>
        <p:nvSpPr>
          <p:cNvPr id="17" name="Freeform: Shape 16">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70B66945-4967-4040-926D-DCA44313CD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24154" cy="6858000"/>
          </a:xfrm>
          <a:custGeom>
            <a:avLst/>
            <a:gdLst>
              <a:gd name="connsiteX0" fmla="*/ 0 w 6024154"/>
              <a:gd name="connsiteY0" fmla="*/ 0 h 6858000"/>
              <a:gd name="connsiteX1" fmla="*/ 5953780 w 6024154"/>
              <a:gd name="connsiteY1" fmla="*/ 0 h 6858000"/>
              <a:gd name="connsiteX2" fmla="*/ 5989880 w 6024154"/>
              <a:gd name="connsiteY2" fmla="*/ 284091 h 6858000"/>
              <a:gd name="connsiteX3" fmla="*/ 6024154 w 6024154"/>
              <a:gd name="connsiteY3" fmla="*/ 962844 h 6858000"/>
              <a:gd name="connsiteX4" fmla="*/ 2549934 w 6024154"/>
              <a:gd name="connsiteY4" fmla="*/ 6800152 h 6858000"/>
              <a:gd name="connsiteX5" fmla="*/ 2436987 w 6024154"/>
              <a:gd name="connsiteY5" fmla="*/ 6858000 h 6858000"/>
              <a:gd name="connsiteX6" fmla="*/ 0 w 602415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Graphic 6" descr="HelpThin">
            <a:extLst>
              <a:ext uri="{FF2B5EF4-FFF2-40B4-BE49-F238E27FC236}">
                <a16:creationId xmlns:a16="http://schemas.microsoft.com/office/drawing/2014/main" id="{960C8B5D-B995-4A30-A8BF-2377A4783A1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19382" y="720993"/>
            <a:ext cx="4047843" cy="4047843"/>
          </a:xfrm>
          <a:prstGeom prst="rect">
            <a:avLst/>
          </a:prstGeom>
        </p:spPr>
      </p:pic>
    </p:spTree>
    <p:extLst>
      <p:ext uri="{BB962C8B-B14F-4D97-AF65-F5344CB8AC3E}">
        <p14:creationId xmlns:p14="http://schemas.microsoft.com/office/powerpoint/2010/main" val="23874280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CDC53CD-2A13-419F-B6DC-4AE19DF2EB44}"/>
              </a:ext>
            </a:extLst>
          </p:cNvPr>
          <p:cNvSpPr txBox="1"/>
          <p:nvPr/>
        </p:nvSpPr>
        <p:spPr>
          <a:xfrm rot="10800000" flipV="1">
            <a:off x="2683051" y="3106616"/>
            <a:ext cx="6825898" cy="1384995"/>
          </a:xfrm>
          <a:prstGeom prst="rect">
            <a:avLst/>
          </a:prstGeom>
          <a:noFill/>
        </p:spPr>
        <p:txBody>
          <a:bodyPr wrap="square" rtlCol="0">
            <a:spAutoFit/>
          </a:bodyPr>
          <a:lstStyle/>
          <a:p>
            <a:pPr algn="ctr"/>
            <a:r>
              <a:rPr lang="en-US" sz="4800" b="1">
                <a:latin typeface="Arial" panose="020B0604020202020204" pitchFamily="34" charset="0"/>
                <a:cs typeface="Arial" panose="020B0604020202020204" pitchFamily="34" charset="0"/>
              </a:rPr>
              <a:t>GPHSA Presentation</a:t>
            </a:r>
            <a:endParaRPr lang="en-US" sz="4800" b="1" dirty="0">
              <a:latin typeface="Arial" panose="020B0604020202020204" pitchFamily="34" charset="0"/>
              <a:cs typeface="Arial" panose="020B0604020202020204" pitchFamily="34" charset="0"/>
            </a:endParaRPr>
          </a:p>
          <a:p>
            <a:pPr algn="ctr"/>
            <a:endParaRPr lang="en-US"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671010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CDC53CD-2A13-419F-B6DC-4AE19DF2EB44}"/>
              </a:ext>
            </a:extLst>
          </p:cNvPr>
          <p:cNvSpPr txBox="1"/>
          <p:nvPr/>
        </p:nvSpPr>
        <p:spPr>
          <a:xfrm rot="10800000" flipV="1">
            <a:off x="2683051" y="1383069"/>
            <a:ext cx="6825898" cy="4832092"/>
          </a:xfrm>
          <a:prstGeom prst="rect">
            <a:avLst/>
          </a:prstGeom>
          <a:noFill/>
        </p:spPr>
        <p:txBody>
          <a:bodyPr wrap="square" rtlCol="0">
            <a:spAutoFit/>
          </a:bodyPr>
          <a:lstStyle/>
          <a:p>
            <a:pPr algn="ctr"/>
            <a:r>
              <a:rPr lang="en-US" sz="4800" b="1" dirty="0">
                <a:latin typeface="Arial" panose="020B0604020202020204" pitchFamily="34" charset="0"/>
                <a:cs typeface="Arial" panose="020B0604020202020204" pitchFamily="34" charset="0"/>
              </a:rPr>
              <a:t>LUNCH –</a:t>
            </a:r>
          </a:p>
          <a:p>
            <a:pPr algn="ctr"/>
            <a:endParaRPr lang="en-US" sz="4800" b="1" dirty="0">
              <a:latin typeface="Arial" panose="020B0604020202020204" pitchFamily="34" charset="0"/>
              <a:cs typeface="Arial" panose="020B0604020202020204" pitchFamily="34" charset="0"/>
            </a:endParaRPr>
          </a:p>
          <a:p>
            <a:pPr algn="ctr"/>
            <a:r>
              <a:rPr lang="en-US" sz="4000" b="1" dirty="0">
                <a:latin typeface="Arial" panose="020B0604020202020204" pitchFamily="34" charset="0"/>
                <a:cs typeface="Arial" panose="020B0604020202020204" pitchFamily="34" charset="0"/>
              </a:rPr>
              <a:t>Presentations</a:t>
            </a:r>
          </a:p>
          <a:p>
            <a:pPr algn="ctr"/>
            <a:endParaRPr lang="en-US" sz="4000" b="1" dirty="0">
              <a:latin typeface="Arial" panose="020B0604020202020204" pitchFamily="34" charset="0"/>
              <a:cs typeface="Arial" panose="020B0604020202020204" pitchFamily="34" charset="0"/>
            </a:endParaRPr>
          </a:p>
          <a:p>
            <a:pPr algn="ctr"/>
            <a:r>
              <a:rPr lang="en-US" sz="3200" b="1" i="1" dirty="0">
                <a:latin typeface="Arial" panose="020B0604020202020204" pitchFamily="34" charset="0"/>
                <a:cs typeface="Arial" panose="020B0604020202020204" pitchFamily="34" charset="0"/>
              </a:rPr>
              <a:t>~State of HOPE Spotlight </a:t>
            </a:r>
          </a:p>
          <a:p>
            <a:pPr algn="ctr"/>
            <a:endParaRPr lang="en-US" sz="3200" b="1" i="1" dirty="0">
              <a:latin typeface="Arial" panose="020B0604020202020204" pitchFamily="34" charset="0"/>
              <a:cs typeface="Arial" panose="020B0604020202020204" pitchFamily="34" charset="0"/>
            </a:endParaRPr>
          </a:p>
          <a:p>
            <a:pPr algn="ctr"/>
            <a:r>
              <a:rPr lang="en-US" sz="3200" b="1" i="1" dirty="0">
                <a:latin typeface="Arial" panose="020B0604020202020204" pitchFamily="34" charset="0"/>
                <a:cs typeface="Arial" panose="020B0604020202020204" pitchFamily="34" charset="0"/>
              </a:rPr>
              <a:t>~Understanding Autism</a:t>
            </a:r>
          </a:p>
          <a:p>
            <a:pPr algn="ctr"/>
            <a:endParaRPr lang="en-US"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7704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C53A68C-BC80-4D3F-B600-39E173B174E8}"/>
              </a:ext>
            </a:extLst>
          </p:cNvPr>
          <p:cNvPicPr>
            <a:picLocks noChangeAspect="1"/>
          </p:cNvPicPr>
          <p:nvPr/>
        </p:nvPicPr>
        <p:blipFill>
          <a:blip r:embed="rId2"/>
          <a:stretch>
            <a:fillRect/>
          </a:stretch>
        </p:blipFill>
        <p:spPr>
          <a:xfrm>
            <a:off x="3910434" y="1509173"/>
            <a:ext cx="7826693" cy="4484370"/>
          </a:xfrm>
          <a:prstGeom prst="rect">
            <a:avLst/>
          </a:prstGeom>
        </p:spPr>
      </p:pic>
      <p:pic>
        <p:nvPicPr>
          <p:cNvPr id="6" name="Picture 5">
            <a:extLst>
              <a:ext uri="{FF2B5EF4-FFF2-40B4-BE49-F238E27FC236}">
                <a16:creationId xmlns:a16="http://schemas.microsoft.com/office/drawing/2014/main" id="{EB34FA4E-6440-4CD1-9649-392FCC93BF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1823" y="5196730"/>
            <a:ext cx="3445376" cy="796813"/>
          </a:xfrm>
          <a:prstGeom prst="rect">
            <a:avLst/>
          </a:prstGeom>
        </p:spPr>
      </p:pic>
      <p:pic>
        <p:nvPicPr>
          <p:cNvPr id="7" name="Content Placeholder 4">
            <a:extLst>
              <a:ext uri="{FF2B5EF4-FFF2-40B4-BE49-F238E27FC236}">
                <a16:creationId xmlns:a16="http://schemas.microsoft.com/office/drawing/2014/main" id="{85B5BA94-BDD0-4226-85F2-1EA866F1F0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0176" y="3703088"/>
            <a:ext cx="1707646" cy="978410"/>
          </a:xfrm>
          <a:prstGeom prst="rect">
            <a:avLst/>
          </a:prstGeom>
        </p:spPr>
      </p:pic>
      <p:sp>
        <p:nvSpPr>
          <p:cNvPr id="9" name="Title 1">
            <a:extLst>
              <a:ext uri="{FF2B5EF4-FFF2-40B4-BE49-F238E27FC236}">
                <a16:creationId xmlns:a16="http://schemas.microsoft.com/office/drawing/2014/main" id="{E40F7F75-F91A-4C2B-99E9-7E7F0F87A7AB}"/>
              </a:ext>
            </a:extLst>
          </p:cNvPr>
          <p:cNvSpPr txBox="1">
            <a:spLocks/>
          </p:cNvSpPr>
          <p:nvPr/>
        </p:nvSpPr>
        <p:spPr>
          <a:xfrm>
            <a:off x="261823" y="62202"/>
            <a:ext cx="11754066" cy="1325563"/>
          </a:xfrm>
          <a:prstGeom prst="rect">
            <a:avLst/>
          </a:prstGeom>
          <a:solidFill>
            <a:schemeClr val="bg1"/>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Georgia" panose="02040502050405020303" pitchFamily="18" charset="0"/>
                <a:ea typeface="+mj-ea"/>
                <a:cs typeface="+mj-cs"/>
              </a:rPr>
              <a:t>Our Big Idea: Establish A Poverty Reduction Lab</a:t>
            </a:r>
          </a:p>
        </p:txBody>
      </p:sp>
      <p:pic>
        <p:nvPicPr>
          <p:cNvPr id="4098" name="Picture 2" descr="Image result for enrichment services program logo">
            <a:extLst>
              <a:ext uri="{FF2B5EF4-FFF2-40B4-BE49-F238E27FC236}">
                <a16:creationId xmlns:a16="http://schemas.microsoft.com/office/drawing/2014/main" id="{7B9A5B5F-1B6C-4482-BA17-84F9BB0356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8651" y="1544935"/>
            <a:ext cx="2331720" cy="15859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74632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6B8CC7F-3622-46E3-9272-E1956397D2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234905" cy="456278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F3FE55B4-2EE5-4A4A-AD80-1A14F660FE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4906" y="0"/>
            <a:ext cx="795640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5" name="Picture 14">
            <a:extLst>
              <a:ext uri="{FF2B5EF4-FFF2-40B4-BE49-F238E27FC236}">
                <a16:creationId xmlns:a16="http://schemas.microsoft.com/office/drawing/2014/main" id="{7267E9C1-58F1-46EE-9BBE-108764BF9E2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itle 1">
            <a:extLst>
              <a:ext uri="{FF2B5EF4-FFF2-40B4-BE49-F238E27FC236}">
                <a16:creationId xmlns:a16="http://schemas.microsoft.com/office/drawing/2014/main" id="{3840EE8F-A4D0-46CC-8911-2DAFD30EF183}"/>
              </a:ext>
            </a:extLst>
          </p:cNvPr>
          <p:cNvSpPr>
            <a:spLocks noGrp="1"/>
          </p:cNvSpPr>
          <p:nvPr>
            <p:ph type="title"/>
          </p:nvPr>
        </p:nvSpPr>
        <p:spPr>
          <a:xfrm>
            <a:off x="632467" y="4622116"/>
            <a:ext cx="6331904" cy="1146013"/>
          </a:xfrm>
        </p:spPr>
        <p:txBody>
          <a:bodyPr vert="horz" lIns="91440" tIns="45720" rIns="91440" bIns="45720" rtlCol="0" anchor="t">
            <a:normAutofit/>
          </a:bodyPr>
          <a:lstStyle/>
          <a:p>
            <a:pPr algn="ctr"/>
            <a:r>
              <a:rPr lang="en-US" sz="3000" dirty="0">
                <a:latin typeface="Georgia"/>
              </a:rPr>
              <a:t>Poverty Reduction Lab </a:t>
            </a:r>
            <a:br>
              <a:rPr lang="en-US" sz="3000" dirty="0">
                <a:latin typeface="Georgia"/>
              </a:rPr>
            </a:br>
            <a:r>
              <a:rPr lang="en-US" sz="3600" dirty="0">
                <a:solidFill>
                  <a:schemeClr val="accent1">
                    <a:lumMod val="50000"/>
                  </a:schemeClr>
                </a:solidFill>
                <a:effectLst>
                  <a:outerShdw blurRad="38100" dist="38100" dir="2700000" algn="tl">
                    <a:srgbClr val="000000">
                      <a:alpha val="43137"/>
                    </a:srgbClr>
                  </a:outerShdw>
                </a:effectLst>
                <a:latin typeface="Georgia"/>
              </a:rPr>
              <a:t>Community of Practice</a:t>
            </a:r>
          </a:p>
        </p:txBody>
      </p:sp>
      <p:sp>
        <p:nvSpPr>
          <p:cNvPr id="17" name="Freeform: Shape 16">
            <a:extLst>
              <a:ext uri="{FF2B5EF4-FFF2-40B4-BE49-F238E27FC236}">
                <a16:creationId xmlns:a16="http://schemas.microsoft.com/office/drawing/2014/main" id="{F62B8A8C-A996-46DA-AB61-1A4DD70734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4" y="2"/>
            <a:ext cx="3799103" cy="3822917"/>
          </a:xfrm>
          <a:custGeom>
            <a:avLst/>
            <a:gdLst>
              <a:gd name="connsiteX0" fmla="*/ 370922 w 3799103"/>
              <a:gd name="connsiteY0" fmla="*/ 0 h 3822917"/>
              <a:gd name="connsiteX1" fmla="*/ 2961741 w 3799103"/>
              <a:gd name="connsiteY1" fmla="*/ 0 h 3822917"/>
              <a:gd name="connsiteX2" fmla="*/ 3023310 w 3799103"/>
              <a:gd name="connsiteY2" fmla="*/ 46041 h 3822917"/>
              <a:gd name="connsiteX3" fmla="*/ 3799103 w 3799103"/>
              <a:gd name="connsiteY3" fmla="*/ 1691074 h 3822917"/>
              <a:gd name="connsiteX4" fmla="*/ 1667260 w 3799103"/>
              <a:gd name="connsiteY4" fmla="*/ 3822917 h 3822917"/>
              <a:gd name="connsiteX5" fmla="*/ 22227 w 3799103"/>
              <a:gd name="connsiteY5" fmla="*/ 3047124 h 3822917"/>
              <a:gd name="connsiteX6" fmla="*/ 0 w 3799103"/>
              <a:gd name="connsiteY6" fmla="*/ 3017401 h 3822917"/>
              <a:gd name="connsiteX7" fmla="*/ 0 w 3799103"/>
              <a:gd name="connsiteY7" fmla="*/ 364747 h 3822917"/>
              <a:gd name="connsiteX8" fmla="*/ 22227 w 3799103"/>
              <a:gd name="connsiteY8" fmla="*/ 335024 h 3822917"/>
              <a:gd name="connsiteX9" fmla="*/ 351088 w 3799103"/>
              <a:gd name="connsiteY9" fmla="*/ 13924 h 3822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99103" h="3822917">
                <a:moveTo>
                  <a:pt x="370922" y="0"/>
                </a:moveTo>
                <a:lnTo>
                  <a:pt x="2961741" y="0"/>
                </a:lnTo>
                <a:lnTo>
                  <a:pt x="3023310" y="46041"/>
                </a:lnTo>
                <a:cubicBezTo>
                  <a:pt x="3497106" y="437052"/>
                  <a:pt x="3799103" y="1028796"/>
                  <a:pt x="3799103" y="1691074"/>
                </a:cubicBezTo>
                <a:cubicBezTo>
                  <a:pt x="3799103" y="2868458"/>
                  <a:pt x="2844644" y="3822917"/>
                  <a:pt x="1667260" y="3822917"/>
                </a:cubicBezTo>
                <a:cubicBezTo>
                  <a:pt x="1004982" y="3822917"/>
                  <a:pt x="413238" y="3520920"/>
                  <a:pt x="22227" y="3047124"/>
                </a:cubicBezTo>
                <a:lnTo>
                  <a:pt x="0" y="3017401"/>
                </a:lnTo>
                <a:lnTo>
                  <a:pt x="0" y="364747"/>
                </a:lnTo>
                <a:lnTo>
                  <a:pt x="22227" y="335024"/>
                </a:lnTo>
                <a:cubicBezTo>
                  <a:pt x="119980" y="216575"/>
                  <a:pt x="230278" y="108864"/>
                  <a:pt x="351088" y="1392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2" descr="Image result for dorchester county, md transparent background">
            <a:extLst>
              <a:ext uri="{FF2B5EF4-FFF2-40B4-BE49-F238E27FC236}">
                <a16:creationId xmlns:a16="http://schemas.microsoft.com/office/drawing/2014/main" id="{DD22413A-EF83-45D0-AC48-09980ACC8DE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90188" y="321694"/>
            <a:ext cx="2629584" cy="2620818"/>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63">
            <a:extLst>
              <a:ext uri="{FF2B5EF4-FFF2-40B4-BE49-F238E27FC236}">
                <a16:creationId xmlns:a16="http://schemas.microsoft.com/office/drawing/2014/main" id="{F429BE5F-6DE0-4144-A557-3BE62DC2D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81589" y="2057400"/>
            <a:ext cx="4310411" cy="4800600"/>
          </a:xfrm>
          <a:custGeom>
            <a:avLst/>
            <a:gdLst>
              <a:gd name="connsiteX0" fmla="*/ 2631284 w 4180773"/>
              <a:gd name="connsiteY0" fmla="*/ 0 h 4656219"/>
              <a:gd name="connsiteX1" fmla="*/ 4102460 w 4180773"/>
              <a:gd name="connsiteY1" fmla="*/ 449382 h 4656219"/>
              <a:gd name="connsiteX2" fmla="*/ 4180773 w 4180773"/>
              <a:gd name="connsiteY2" fmla="*/ 507944 h 4656219"/>
              <a:gd name="connsiteX3" fmla="*/ 4180773 w 4180773"/>
              <a:gd name="connsiteY3" fmla="*/ 4656219 h 4656219"/>
              <a:gd name="connsiteX4" fmla="*/ 951501 w 4180773"/>
              <a:gd name="connsiteY4" fmla="*/ 4656219 h 4656219"/>
              <a:gd name="connsiteX5" fmla="*/ 770685 w 4180773"/>
              <a:gd name="connsiteY5" fmla="*/ 4491883 h 4656219"/>
              <a:gd name="connsiteX6" fmla="*/ 0 w 4180773"/>
              <a:gd name="connsiteY6" fmla="*/ 2631284 h 4656219"/>
              <a:gd name="connsiteX7" fmla="*/ 2631284 w 4180773"/>
              <a:gd name="connsiteY7" fmla="*/ 0 h 4656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80773" h="4656219">
                <a:moveTo>
                  <a:pt x="2631284" y="0"/>
                </a:moveTo>
                <a:cubicBezTo>
                  <a:pt x="3176241" y="0"/>
                  <a:pt x="3682504" y="165666"/>
                  <a:pt x="4102460" y="449382"/>
                </a:cubicBezTo>
                <a:lnTo>
                  <a:pt x="4180773" y="507944"/>
                </a:lnTo>
                <a:lnTo>
                  <a:pt x="4180773" y="4656219"/>
                </a:lnTo>
                <a:lnTo>
                  <a:pt x="951501" y="4656219"/>
                </a:lnTo>
                <a:lnTo>
                  <a:pt x="770685" y="4491883"/>
                </a:lnTo>
                <a:cubicBezTo>
                  <a:pt x="294517" y="4015714"/>
                  <a:pt x="0" y="3357893"/>
                  <a:pt x="0" y="2631284"/>
                </a:cubicBezTo>
                <a:cubicBezTo>
                  <a:pt x="0" y="1178066"/>
                  <a:pt x="1178066" y="0"/>
                  <a:pt x="2631284"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Freeform: Shape 20">
            <a:extLst>
              <a:ext uri="{FF2B5EF4-FFF2-40B4-BE49-F238E27FC236}">
                <a16:creationId xmlns:a16="http://schemas.microsoft.com/office/drawing/2014/main" id="{CE1EFC02-FB03-4241-83C8-4FBA4CAD65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7624" y="0"/>
            <a:ext cx="3383280" cy="2942512"/>
          </a:xfrm>
          <a:custGeom>
            <a:avLst/>
            <a:gdLst>
              <a:gd name="connsiteX0" fmla="*/ 555657 w 3383280"/>
              <a:gd name="connsiteY0" fmla="*/ 0 h 2942512"/>
              <a:gd name="connsiteX1" fmla="*/ 2827623 w 3383280"/>
              <a:gd name="connsiteY1" fmla="*/ 0 h 2942512"/>
              <a:gd name="connsiteX2" fmla="*/ 2887810 w 3383280"/>
              <a:gd name="connsiteY2" fmla="*/ 54702 h 2942512"/>
              <a:gd name="connsiteX3" fmla="*/ 3383280 w 3383280"/>
              <a:gd name="connsiteY3" fmla="*/ 1250872 h 2942512"/>
              <a:gd name="connsiteX4" fmla="*/ 1691640 w 3383280"/>
              <a:gd name="connsiteY4" fmla="*/ 2942512 h 2942512"/>
              <a:gd name="connsiteX5" fmla="*/ 0 w 3383280"/>
              <a:gd name="connsiteY5" fmla="*/ 1250872 h 2942512"/>
              <a:gd name="connsiteX6" fmla="*/ 495470 w 3383280"/>
              <a:gd name="connsiteY6" fmla="*/ 54702 h 294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3280" h="2942512">
                <a:moveTo>
                  <a:pt x="555657" y="0"/>
                </a:moveTo>
                <a:lnTo>
                  <a:pt x="2827623" y="0"/>
                </a:lnTo>
                <a:lnTo>
                  <a:pt x="2887810" y="54702"/>
                </a:lnTo>
                <a:cubicBezTo>
                  <a:pt x="3193937" y="360829"/>
                  <a:pt x="3383280" y="783739"/>
                  <a:pt x="3383280" y="1250872"/>
                </a:cubicBezTo>
                <a:cubicBezTo>
                  <a:pt x="3383280" y="2185139"/>
                  <a:pt x="2625907" y="2942512"/>
                  <a:pt x="1691640" y="2942512"/>
                </a:cubicBezTo>
                <a:cubicBezTo>
                  <a:pt x="757373" y="2942512"/>
                  <a:pt x="0" y="2185139"/>
                  <a:pt x="0" y="1250872"/>
                </a:cubicBezTo>
                <a:cubicBezTo>
                  <a:pt x="0" y="783739"/>
                  <a:pt x="189344" y="360829"/>
                  <a:pt x="495470" y="54702"/>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C:\Users\CQIU Life\AppData\Local\Packages\Microsoft.Office.Desktop_8wekyb3d8bbwe\AC\INetCache\Content.MSO\C63F0753.tmp">
            <a:extLst>
              <a:ext uri="{FF2B5EF4-FFF2-40B4-BE49-F238E27FC236}">
                <a16:creationId xmlns:a16="http://schemas.microsoft.com/office/drawing/2014/main" id="{9093A464-1B8C-4E10-99A3-8C64564068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746740" y="871059"/>
            <a:ext cx="2780348" cy="806768"/>
          </a:xfrm>
          <a:prstGeom prst="rect">
            <a:avLst/>
          </a:prstGeom>
          <a:noFill/>
        </p:spPr>
      </p:pic>
      <p:pic>
        <p:nvPicPr>
          <p:cNvPr id="3074" name="Picture 2" descr="Image result for enrichment services program logo">
            <a:extLst>
              <a:ext uri="{FF2B5EF4-FFF2-40B4-BE49-F238E27FC236}">
                <a16:creationId xmlns:a16="http://schemas.microsoft.com/office/drawing/2014/main" id="{EE99944B-2A9D-4DB4-AC4E-44A96EBE0A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58990" y="3507205"/>
            <a:ext cx="3238500" cy="22026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78261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elated image">
            <a:extLst>
              <a:ext uri="{FF2B5EF4-FFF2-40B4-BE49-F238E27FC236}">
                <a16:creationId xmlns:a16="http://schemas.microsoft.com/office/drawing/2014/main" id="{8A511EA7-DCE0-4A45-80AE-D64F001DE4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0034" y="1046886"/>
            <a:ext cx="6736080" cy="5378958"/>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F6FD46DA-0C32-4CE7-99AA-5A3C00E6AA16}"/>
              </a:ext>
            </a:extLst>
          </p:cNvPr>
          <p:cNvSpPr>
            <a:spLocks noGrp="1"/>
          </p:cNvSpPr>
          <p:nvPr>
            <p:ph idx="1"/>
          </p:nvPr>
        </p:nvSpPr>
        <p:spPr>
          <a:xfrm>
            <a:off x="274304" y="2191042"/>
            <a:ext cx="4959485" cy="4351338"/>
          </a:xfrm>
          <a:solidFill>
            <a:schemeClr val="bg1"/>
          </a:solidFill>
        </p:spPr>
        <p:txBody>
          <a:bodyPr>
            <a:normAutofit/>
          </a:bodyPr>
          <a:lstStyle/>
          <a:p>
            <a:pPr marL="0" indent="0">
              <a:buNone/>
            </a:pPr>
            <a:r>
              <a:rPr lang="en-US" sz="2400" dirty="0">
                <a:latin typeface="Georgia" panose="02040502050405020303" pitchFamily="18" charset="0"/>
              </a:rPr>
              <a:t>“</a:t>
            </a:r>
            <a:r>
              <a:rPr lang="en-US" sz="2400" b="1" dirty="0">
                <a:latin typeface="Georgia" panose="02040502050405020303" pitchFamily="18" charset="0"/>
              </a:rPr>
              <a:t>State of Hope </a:t>
            </a:r>
            <a:r>
              <a:rPr lang="en-US" sz="2400" dirty="0">
                <a:latin typeface="Georgia" panose="02040502050405020303" pitchFamily="18" charset="0"/>
              </a:rPr>
              <a:t>is a movement throughout Georgia to create communities where children are safe, thriving and full of hope. </a:t>
            </a:r>
          </a:p>
          <a:p>
            <a:pPr marL="0" indent="0">
              <a:buNone/>
            </a:pPr>
            <a:r>
              <a:rPr lang="en-US" sz="2400" dirty="0">
                <a:latin typeface="Georgia" panose="02040502050405020303" pitchFamily="18" charset="0"/>
              </a:rPr>
              <a:t>Our mission is to cultivate family-centered support systems by connecting, equipping and nurturing diverse community collaborators.”</a:t>
            </a:r>
          </a:p>
          <a:p>
            <a:pPr marL="0" indent="0">
              <a:buNone/>
            </a:pPr>
            <a:r>
              <a:rPr lang="en-US" sz="2400" dirty="0">
                <a:hlinkClick r:id="rId3"/>
              </a:rPr>
              <a:t>https://dfcs.georgia.gov/state-hope</a:t>
            </a:r>
            <a:endParaRPr lang="en-US" sz="2400" dirty="0">
              <a:latin typeface="Georgia" panose="02040502050405020303" pitchFamily="18" charset="0"/>
            </a:endParaRPr>
          </a:p>
        </p:txBody>
      </p:sp>
      <p:sp>
        <p:nvSpPr>
          <p:cNvPr id="6" name="Title 1">
            <a:extLst>
              <a:ext uri="{FF2B5EF4-FFF2-40B4-BE49-F238E27FC236}">
                <a16:creationId xmlns:a16="http://schemas.microsoft.com/office/drawing/2014/main" id="{AE939C72-557F-4806-8EBE-FBE4063C0D85}"/>
              </a:ext>
            </a:extLst>
          </p:cNvPr>
          <p:cNvSpPr>
            <a:spLocks noGrp="1"/>
          </p:cNvSpPr>
          <p:nvPr>
            <p:ph type="title"/>
          </p:nvPr>
        </p:nvSpPr>
        <p:spPr>
          <a:xfrm>
            <a:off x="274304" y="0"/>
            <a:ext cx="11754066" cy="1838425"/>
          </a:xfrm>
          <a:solidFill>
            <a:schemeClr val="bg1"/>
          </a:solidFill>
        </p:spPr>
        <p:txBody>
          <a:bodyPr>
            <a:noAutofit/>
          </a:bodyPr>
          <a:lstStyle/>
          <a:p>
            <a:r>
              <a:rPr lang="en-US" sz="3000" dirty="0">
                <a:latin typeface="Georgia"/>
              </a:rPr>
              <a:t>The Columbus Poverty Reduction Lab is funded as a result of the Georgia Division of Family and Children Services’ </a:t>
            </a:r>
            <a:r>
              <a:rPr lang="en-US" sz="3000" b="1" dirty="0">
                <a:latin typeface="Georgia"/>
              </a:rPr>
              <a:t>State of Hope </a:t>
            </a:r>
            <a:r>
              <a:rPr lang="en-US" sz="3000" dirty="0">
                <a:latin typeface="Georgia"/>
              </a:rPr>
              <a:t>initiative.</a:t>
            </a:r>
          </a:p>
        </p:txBody>
      </p:sp>
    </p:spTree>
    <p:extLst>
      <p:ext uri="{BB962C8B-B14F-4D97-AF65-F5344CB8AC3E}">
        <p14:creationId xmlns:p14="http://schemas.microsoft.com/office/powerpoint/2010/main" val="30570623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9">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7" name="Picture 11">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D6370940-58CD-4529-AF37-7925FAF2F41B}"/>
              </a:ext>
            </a:extLst>
          </p:cNvPr>
          <p:cNvSpPr>
            <a:spLocks noGrp="1"/>
          </p:cNvSpPr>
          <p:nvPr>
            <p:ph type="title"/>
          </p:nvPr>
        </p:nvSpPr>
        <p:spPr>
          <a:xfrm>
            <a:off x="165463" y="2053641"/>
            <a:ext cx="4389120" cy="2760098"/>
          </a:xfrm>
        </p:spPr>
        <p:txBody>
          <a:bodyPr>
            <a:normAutofit/>
          </a:bodyPr>
          <a:lstStyle/>
          <a:p>
            <a:r>
              <a:rPr lang="en-US" sz="4000" dirty="0">
                <a:solidFill>
                  <a:srgbClr val="FFFFFF"/>
                </a:solidFill>
                <a:latin typeface="Georgia" panose="02040502050405020303" pitchFamily="18" charset="0"/>
              </a:rPr>
              <a:t>What is the Columbus Poverty Reduction Lab?</a:t>
            </a:r>
          </a:p>
        </p:txBody>
      </p:sp>
      <p:sp>
        <p:nvSpPr>
          <p:cNvPr id="3" name="Content Placeholder 2">
            <a:extLst>
              <a:ext uri="{FF2B5EF4-FFF2-40B4-BE49-F238E27FC236}">
                <a16:creationId xmlns:a16="http://schemas.microsoft.com/office/drawing/2014/main" id="{4595743F-174E-4525-8571-A0A93D81AF29}"/>
              </a:ext>
            </a:extLst>
          </p:cNvPr>
          <p:cNvSpPr>
            <a:spLocks noGrp="1"/>
          </p:cNvSpPr>
          <p:nvPr>
            <p:ph idx="1"/>
          </p:nvPr>
        </p:nvSpPr>
        <p:spPr>
          <a:xfrm>
            <a:off x="6090574" y="801866"/>
            <a:ext cx="5306084" cy="5230634"/>
          </a:xfrm>
        </p:spPr>
        <p:txBody>
          <a:bodyPr anchor="ctr">
            <a:normAutofit lnSpcReduction="10000"/>
          </a:bodyPr>
          <a:lstStyle/>
          <a:p>
            <a:pPr>
              <a:spcBef>
                <a:spcPts val="0"/>
              </a:spcBef>
              <a:spcAft>
                <a:spcPts val="2400"/>
              </a:spcAft>
            </a:pPr>
            <a:r>
              <a:rPr lang="en-US" sz="2400" dirty="0">
                <a:solidFill>
                  <a:srgbClr val="000000"/>
                </a:solidFill>
                <a:latin typeface="Georgia" panose="02040502050405020303" pitchFamily="18" charset="0"/>
              </a:rPr>
              <a:t>New ways of working together, engaging local stakeholder groups to act as an </a:t>
            </a:r>
            <a:r>
              <a:rPr lang="en-US" sz="2400" u="sng" dirty="0">
                <a:solidFill>
                  <a:srgbClr val="000000"/>
                </a:solidFill>
                <a:latin typeface="Georgia" panose="02040502050405020303" pitchFamily="18" charset="0"/>
              </a:rPr>
              <a:t>interdependent</a:t>
            </a:r>
            <a:r>
              <a:rPr lang="en-US" sz="2400" dirty="0">
                <a:solidFill>
                  <a:srgbClr val="000000"/>
                </a:solidFill>
                <a:latin typeface="Georgia" panose="02040502050405020303" pitchFamily="18" charset="0"/>
              </a:rPr>
              <a:t> system to achieve shared goals.</a:t>
            </a:r>
          </a:p>
          <a:p>
            <a:pPr>
              <a:spcBef>
                <a:spcPts val="0"/>
              </a:spcBef>
              <a:spcAft>
                <a:spcPts val="2400"/>
              </a:spcAft>
            </a:pPr>
            <a:r>
              <a:rPr lang="en-US" sz="2400" dirty="0">
                <a:solidFill>
                  <a:srgbClr val="000000"/>
                </a:solidFill>
                <a:latin typeface="Georgia" panose="02040502050405020303" pitchFamily="18" charset="0"/>
              </a:rPr>
              <a:t>Harnessing evidence-based Continuous Quality Improvement (CQI) methods at the system level.</a:t>
            </a:r>
          </a:p>
          <a:p>
            <a:pPr>
              <a:spcBef>
                <a:spcPts val="0"/>
              </a:spcBef>
              <a:spcAft>
                <a:spcPts val="2400"/>
              </a:spcAft>
            </a:pPr>
            <a:r>
              <a:rPr lang="en-US" sz="2400" dirty="0">
                <a:solidFill>
                  <a:srgbClr val="000000"/>
                </a:solidFill>
                <a:latin typeface="Georgia" panose="02040502050405020303" pitchFamily="18" charset="0"/>
              </a:rPr>
              <a:t>Trickle-down of CQI methods to positively influence agency-level practices.</a:t>
            </a:r>
          </a:p>
          <a:p>
            <a:pPr>
              <a:spcBef>
                <a:spcPts val="0"/>
              </a:spcBef>
              <a:spcAft>
                <a:spcPts val="2400"/>
              </a:spcAft>
            </a:pPr>
            <a:r>
              <a:rPr lang="en-US" sz="2400" dirty="0">
                <a:solidFill>
                  <a:srgbClr val="000000"/>
                </a:solidFill>
                <a:latin typeface="Georgia" panose="02040502050405020303" pitchFamily="18" charset="0"/>
              </a:rPr>
              <a:t>Focus on work-related stress, creating healthy workplaces and high-performing work teams.</a:t>
            </a:r>
          </a:p>
        </p:txBody>
      </p:sp>
    </p:spTree>
    <p:extLst>
      <p:ext uri="{BB962C8B-B14F-4D97-AF65-F5344CB8AC3E}">
        <p14:creationId xmlns:p14="http://schemas.microsoft.com/office/powerpoint/2010/main" val="26059295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768FC-FAC4-46AA-AD06-3828EFA53D2C}"/>
              </a:ext>
            </a:extLst>
          </p:cNvPr>
          <p:cNvSpPr>
            <a:spLocks noGrp="1"/>
          </p:cNvSpPr>
          <p:nvPr>
            <p:ph type="title"/>
          </p:nvPr>
        </p:nvSpPr>
        <p:spPr>
          <a:xfrm>
            <a:off x="373781" y="0"/>
            <a:ext cx="11444438" cy="1325563"/>
          </a:xfrm>
        </p:spPr>
        <p:txBody>
          <a:bodyPr vert="horz" lIns="91440" tIns="45720" rIns="91440" bIns="45720" rtlCol="0" anchor="ctr">
            <a:normAutofit/>
          </a:bodyPr>
          <a:lstStyle/>
          <a:p>
            <a:pPr algn="ctr"/>
            <a:r>
              <a:rPr lang="en-US" sz="3200" kern="1200" dirty="0">
                <a:solidFill>
                  <a:schemeClr val="tx1"/>
                </a:solidFill>
                <a:latin typeface="Georgia" panose="02040502050405020303" pitchFamily="18" charset="0"/>
              </a:rPr>
              <a:t>Columbus Poverty Reduction Lab: By the Numbers</a:t>
            </a:r>
          </a:p>
        </p:txBody>
      </p:sp>
      <p:graphicFrame>
        <p:nvGraphicFramePr>
          <p:cNvPr id="7" name="Table 6">
            <a:extLst>
              <a:ext uri="{FF2B5EF4-FFF2-40B4-BE49-F238E27FC236}">
                <a16:creationId xmlns:a16="http://schemas.microsoft.com/office/drawing/2014/main" id="{30E7B090-D0A8-46B5-B7CD-615B98757079}"/>
              </a:ext>
            </a:extLst>
          </p:cNvPr>
          <p:cNvGraphicFramePr>
            <a:graphicFrameLocks noGrp="1"/>
          </p:cNvGraphicFramePr>
          <p:nvPr/>
        </p:nvGraphicFramePr>
        <p:xfrm>
          <a:off x="373781" y="1325563"/>
          <a:ext cx="7470808" cy="4752316"/>
        </p:xfrm>
        <a:graphic>
          <a:graphicData uri="http://schemas.openxmlformats.org/drawingml/2006/table">
            <a:tbl>
              <a:tblPr firstRow="1" bandRow="1"/>
              <a:tblGrid>
                <a:gridCol w="3248638">
                  <a:extLst>
                    <a:ext uri="{9D8B030D-6E8A-4147-A177-3AD203B41FA5}">
                      <a16:colId xmlns:a16="http://schemas.microsoft.com/office/drawing/2014/main" val="1297143142"/>
                    </a:ext>
                  </a:extLst>
                </a:gridCol>
                <a:gridCol w="4222170">
                  <a:extLst>
                    <a:ext uri="{9D8B030D-6E8A-4147-A177-3AD203B41FA5}">
                      <a16:colId xmlns:a16="http://schemas.microsoft.com/office/drawing/2014/main" val="3695916931"/>
                    </a:ext>
                  </a:extLst>
                </a:gridCol>
              </a:tblGrid>
              <a:tr h="2672863">
                <a:tc>
                  <a:txBody>
                    <a:bodyPr/>
                    <a:lstStyle/>
                    <a:p>
                      <a:pPr marL="4762" marR="0" indent="0">
                        <a:lnSpc>
                          <a:spcPct val="100000"/>
                        </a:lnSpc>
                        <a:spcBef>
                          <a:spcPts val="0"/>
                        </a:spcBef>
                        <a:spcAft>
                          <a:spcPts val="0"/>
                        </a:spcAft>
                        <a:buFontTx/>
                        <a:buNone/>
                      </a:pPr>
                      <a:endParaRPr lang="en-US" sz="2800" b="0"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marL="4762" marR="0" indent="0">
                        <a:lnSpc>
                          <a:spcPct val="100000"/>
                        </a:lnSpc>
                        <a:spcBef>
                          <a:spcPts val="0"/>
                        </a:spcBef>
                        <a:spcAft>
                          <a:spcPts val="0"/>
                        </a:spcAft>
                        <a:buFontTx/>
                        <a:buNone/>
                      </a:pPr>
                      <a:r>
                        <a:rPr lang="en-US" sz="2400" b="0" kern="1200" dirty="0">
                          <a:solidFill>
                            <a:srgbClr val="000000"/>
                          </a:solidFill>
                          <a:effectLst/>
                          <a:latin typeface="Georgia" panose="02040502050405020303" pitchFamily="18" charset="0"/>
                          <a:ea typeface="Times New Roman" panose="02020603050405020304" pitchFamily="18" charset="0"/>
                          <a:cs typeface="Calibri" panose="020F0502020204030204" pitchFamily="34" charset="0"/>
                        </a:rPr>
                        <a:t>Local participating agencies and stakeholder groups </a:t>
                      </a:r>
                    </a:p>
                    <a:p>
                      <a:pPr marL="0" marR="0" indent="0">
                        <a:lnSpc>
                          <a:spcPct val="100000"/>
                        </a:lnSpc>
                        <a:spcBef>
                          <a:spcPts val="0"/>
                        </a:spcBef>
                        <a:spcAft>
                          <a:spcPts val="0"/>
                        </a:spcAft>
                        <a:buFontTx/>
                        <a:buNone/>
                      </a:pPr>
                      <a:r>
                        <a:rPr lang="en-US" sz="2400" b="0" kern="1200" dirty="0">
                          <a:solidFill>
                            <a:srgbClr val="000000"/>
                          </a:solidFill>
                          <a:effectLst/>
                          <a:latin typeface="Georgia" panose="02040502050405020303" pitchFamily="18" charset="0"/>
                          <a:ea typeface="Times New Roman" panose="02020603050405020304" pitchFamily="18" charset="0"/>
                          <a:cs typeface="Calibri" panose="020F0502020204030204" pitchFamily="34" charset="0"/>
                        </a:rPr>
                        <a:t>n = 14</a:t>
                      </a:r>
                    </a:p>
                    <a:p>
                      <a:pPr marL="4762" marR="0" indent="0">
                        <a:lnSpc>
                          <a:spcPct val="100000"/>
                        </a:lnSpc>
                        <a:spcBef>
                          <a:spcPts val="0"/>
                        </a:spcBef>
                        <a:spcAft>
                          <a:spcPts val="0"/>
                        </a:spcAft>
                        <a:buFontTx/>
                        <a:buNone/>
                      </a:pPr>
                      <a:endParaRPr lang="en-US" sz="2400" b="0" kern="1200" dirty="0">
                        <a:solidFill>
                          <a:srgbClr val="000000"/>
                        </a:solidFill>
                        <a:effectLst/>
                        <a:latin typeface="Georgia" panose="02040502050405020303" pitchFamily="18" charset="0"/>
                        <a:ea typeface="Times New Roman" panose="02020603050405020304" pitchFamily="18" charset="0"/>
                        <a:cs typeface="Calibri" panose="020F0502020204030204" pitchFamily="34" charset="0"/>
                      </a:endParaRPr>
                    </a:p>
                    <a:p>
                      <a:pPr marL="4762" marR="0" indent="0">
                        <a:lnSpc>
                          <a:spcPct val="100000"/>
                        </a:lnSpc>
                        <a:spcBef>
                          <a:spcPts val="0"/>
                        </a:spcBef>
                        <a:spcAft>
                          <a:spcPts val="0"/>
                        </a:spcAft>
                        <a:buFontTx/>
                        <a:buNone/>
                      </a:pPr>
                      <a:r>
                        <a:rPr lang="en-US" sz="2400" b="0" kern="12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Membership in Leadership and Planning Teams</a:t>
                      </a:r>
                      <a:r>
                        <a:rPr lang="en-US" sz="1800" b="0" kern="12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a:t>
                      </a:r>
                    </a:p>
                    <a:p>
                      <a:pPr marL="0" marR="0" indent="0">
                        <a:lnSpc>
                          <a:spcPct val="100000"/>
                        </a:lnSpc>
                        <a:spcBef>
                          <a:spcPts val="0"/>
                        </a:spcBef>
                        <a:spcAft>
                          <a:spcPts val="0"/>
                        </a:spcAft>
                        <a:buFontTx/>
                        <a:buNone/>
                      </a:pPr>
                      <a:r>
                        <a:rPr lang="en-US" sz="2400" b="0" kern="12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n = 20</a:t>
                      </a:r>
                    </a:p>
                    <a:p>
                      <a:pPr marL="0" marR="0">
                        <a:lnSpc>
                          <a:spcPct val="100000"/>
                        </a:lnSpc>
                        <a:spcBef>
                          <a:spcPts val="0"/>
                        </a:spcBef>
                        <a:spcAft>
                          <a:spcPts val="0"/>
                        </a:spcAft>
                      </a:pPr>
                      <a:endParaRPr lang="en-US" sz="1600" b="1"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0000"/>
                        </a:lnSpc>
                        <a:spcBef>
                          <a:spcPts val="0"/>
                        </a:spcBef>
                        <a:spcAft>
                          <a:spcPts val="0"/>
                        </a:spcAft>
                      </a:pPr>
                      <a:endParaRPr lang="en-US" sz="1600" b="1"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0000"/>
                        </a:lnSpc>
                        <a:spcBef>
                          <a:spcPts val="0"/>
                        </a:spcBef>
                        <a:spcAft>
                          <a:spcPts val="0"/>
                        </a:spcAft>
                      </a:pPr>
                      <a:endParaRPr lang="en-US" sz="1600" b="1"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0000"/>
                        </a:lnSpc>
                        <a:spcBef>
                          <a:spcPts val="0"/>
                        </a:spcBef>
                        <a:spcAft>
                          <a:spcPts val="0"/>
                        </a:spcAft>
                      </a:pPr>
                      <a:r>
                        <a:rPr lang="en-US" sz="1200" b="0" i="1"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Not including CQIU facilitators &amp; evaluator</a:t>
                      </a:r>
                      <a:endParaRPr lang="en-US" sz="1200" b="0" i="1" dirty="0">
                        <a:effectLst/>
                        <a:latin typeface="Calibri" panose="020F0502020204030204" pitchFamily="34" charset="0"/>
                        <a:ea typeface="Calibri" panose="020F0502020204030204" pitchFamily="34" charset="0"/>
                        <a:cs typeface="Times New Roman" panose="02020603050405020304" pitchFamily="18" charset="0"/>
                      </a:endParaRPr>
                    </a:p>
                  </a:txBody>
                  <a:tcPr marL="88877" marR="88877" marT="44438" marB="44438" anchor="ctr">
                    <a:lnL w="12700" cap="flat" cmpd="sng" algn="ctr">
                      <a:no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27013" marR="0" lvl="0" indent="-227013" fontAlgn="ctr">
                        <a:lnSpc>
                          <a:spcPct val="100000"/>
                        </a:lnSpc>
                        <a:spcBef>
                          <a:spcPts val="0"/>
                        </a:spcBef>
                        <a:spcAft>
                          <a:spcPts val="0"/>
                        </a:spcAft>
                        <a:buFont typeface="Arial" panose="020B0604020202020204" pitchFamily="34" charset="0"/>
                        <a:buChar char="•"/>
                        <a:tabLst>
                          <a:tab pos="457200" algn="l"/>
                        </a:tabLst>
                      </a:pPr>
                      <a:r>
                        <a:rPr lang="en-US" sz="1800" kern="1200" dirty="0">
                          <a:solidFill>
                            <a:srgbClr val="000000"/>
                          </a:solidFill>
                          <a:effectLst/>
                          <a:latin typeface="Georgia" panose="02040502050405020303" pitchFamily="18" charset="0"/>
                          <a:ea typeface="Times New Roman" panose="02020603050405020304" pitchFamily="18" charset="0"/>
                          <a:cs typeface="Calibri" panose="020F0502020204030204" pitchFamily="34" charset="0"/>
                        </a:rPr>
                        <a:t>Aflac</a:t>
                      </a:r>
                    </a:p>
                    <a:p>
                      <a:pPr marL="227013" marR="0" lvl="0" indent="-227013" fontAlgn="ctr">
                        <a:lnSpc>
                          <a:spcPct val="100000"/>
                        </a:lnSpc>
                        <a:spcBef>
                          <a:spcPts val="0"/>
                        </a:spcBef>
                        <a:spcAft>
                          <a:spcPts val="0"/>
                        </a:spcAft>
                        <a:buFont typeface="Arial" panose="020B0604020202020204" pitchFamily="34" charset="0"/>
                        <a:buChar char="•"/>
                        <a:tabLst>
                          <a:tab pos="457200" algn="l"/>
                        </a:tabLst>
                      </a:pPr>
                      <a:r>
                        <a:rPr lang="en-US" sz="1800" kern="1200" dirty="0">
                          <a:solidFill>
                            <a:srgbClr val="000000"/>
                          </a:solidFill>
                          <a:effectLst/>
                          <a:latin typeface="Georgia" panose="02040502050405020303" pitchFamily="18" charset="0"/>
                          <a:ea typeface="Times New Roman" panose="02020603050405020304" pitchFamily="18" charset="0"/>
                          <a:cs typeface="Calibri" panose="020F0502020204030204" pitchFamily="34" charset="0"/>
                        </a:rPr>
                        <a:t>Columbus 2025</a:t>
                      </a:r>
                    </a:p>
                    <a:p>
                      <a:pPr marL="227013" marR="0" lvl="0" indent="-227013" algn="l" defTabSz="914400" rtl="0" eaLnBrk="1" fontAlgn="ctr" latinLnBrk="0" hangingPunct="1">
                        <a:lnSpc>
                          <a:spcPct val="100000"/>
                        </a:lnSpc>
                        <a:spcBef>
                          <a:spcPts val="0"/>
                        </a:spcBef>
                        <a:spcAft>
                          <a:spcPts val="0"/>
                        </a:spcAft>
                        <a:buClrTx/>
                        <a:buSzTx/>
                        <a:buFont typeface="Arial" panose="020B0604020202020204" pitchFamily="34" charset="0"/>
                        <a:buChar char="•"/>
                        <a:tabLst>
                          <a:tab pos="457200" algn="l"/>
                        </a:tabLst>
                        <a:defRPr/>
                      </a:pPr>
                      <a:r>
                        <a:rPr lang="en-US" sz="1800" kern="1200" dirty="0">
                          <a:solidFill>
                            <a:srgbClr val="000000"/>
                          </a:solidFill>
                          <a:effectLst/>
                          <a:latin typeface="Georgia" panose="02040502050405020303" pitchFamily="18" charset="0"/>
                          <a:ea typeface="Times New Roman" panose="02020603050405020304" pitchFamily="18" charset="0"/>
                          <a:cs typeface="Calibri" panose="020F0502020204030204" pitchFamily="34" charset="0"/>
                        </a:rPr>
                        <a:t>Columbus Technical College</a:t>
                      </a:r>
                    </a:p>
                    <a:p>
                      <a:pPr marL="227013" marR="0" lvl="0" indent="-227013" algn="l" defTabSz="914400" rtl="0" eaLnBrk="1" fontAlgn="ctr" latinLnBrk="0" hangingPunct="1">
                        <a:lnSpc>
                          <a:spcPct val="100000"/>
                        </a:lnSpc>
                        <a:spcBef>
                          <a:spcPts val="0"/>
                        </a:spcBef>
                        <a:spcAft>
                          <a:spcPts val="0"/>
                        </a:spcAft>
                        <a:buClrTx/>
                        <a:buSzTx/>
                        <a:buFont typeface="Arial" panose="020B0604020202020204" pitchFamily="34" charset="0"/>
                        <a:buChar char="•"/>
                        <a:tabLst>
                          <a:tab pos="457200" algn="l"/>
                        </a:tabLst>
                        <a:defRPr/>
                      </a:pPr>
                      <a:r>
                        <a:rPr lang="en-US" sz="1800" kern="1200" dirty="0">
                          <a:solidFill>
                            <a:srgbClr val="000000"/>
                          </a:solidFill>
                          <a:effectLst/>
                          <a:latin typeface="Georgia" panose="02040502050405020303" pitchFamily="18" charset="0"/>
                          <a:ea typeface="Times New Roman" panose="02020603050405020304" pitchFamily="18" charset="0"/>
                          <a:cs typeface="Calibri" panose="020F0502020204030204" pitchFamily="34" charset="0"/>
                        </a:rPr>
                        <a:t>District Department of Public Health</a:t>
                      </a:r>
                    </a:p>
                    <a:p>
                      <a:pPr marL="227013" marR="0" lvl="0" indent="-227013" algn="l" defTabSz="914400" rtl="0" eaLnBrk="1" fontAlgn="ctr" latinLnBrk="0" hangingPunct="1">
                        <a:lnSpc>
                          <a:spcPct val="100000"/>
                        </a:lnSpc>
                        <a:spcBef>
                          <a:spcPts val="0"/>
                        </a:spcBef>
                        <a:spcAft>
                          <a:spcPts val="0"/>
                        </a:spcAft>
                        <a:buClrTx/>
                        <a:buSzTx/>
                        <a:buFont typeface="Arial" panose="020B0604020202020204" pitchFamily="34" charset="0"/>
                        <a:buChar char="•"/>
                        <a:tabLst>
                          <a:tab pos="457200" algn="l"/>
                        </a:tabLst>
                        <a:defRPr/>
                      </a:pPr>
                      <a:r>
                        <a:rPr lang="en-US" sz="1800" kern="1200" dirty="0">
                          <a:solidFill>
                            <a:srgbClr val="000000"/>
                          </a:solidFill>
                          <a:effectLst/>
                          <a:latin typeface="Georgia" panose="02040502050405020303" pitchFamily="18" charset="0"/>
                          <a:ea typeface="Times New Roman" panose="02020603050405020304" pitchFamily="18" charset="0"/>
                          <a:cs typeface="Calibri" panose="020F0502020204030204" pitchFamily="34" charset="0"/>
                        </a:rPr>
                        <a:t>Enrichment Services Program</a:t>
                      </a:r>
                      <a:endParaRPr lang="en-US" sz="1800" dirty="0">
                        <a:effectLst/>
                        <a:latin typeface="Georgia" panose="02040502050405020303" pitchFamily="18" charset="0"/>
                        <a:cs typeface="Times New Roman" panose="02020603050405020304" pitchFamily="18" charset="0"/>
                      </a:endParaRPr>
                    </a:p>
                    <a:p>
                      <a:pPr marL="227013" marR="0" lvl="0" indent="-227013" fontAlgn="ctr">
                        <a:lnSpc>
                          <a:spcPct val="100000"/>
                        </a:lnSpc>
                        <a:spcBef>
                          <a:spcPts val="0"/>
                        </a:spcBef>
                        <a:spcAft>
                          <a:spcPts val="0"/>
                        </a:spcAft>
                        <a:buFont typeface="Arial" panose="020B0604020202020204" pitchFamily="34" charset="0"/>
                        <a:buChar char="•"/>
                        <a:tabLst>
                          <a:tab pos="457200" algn="l"/>
                        </a:tabLst>
                      </a:pPr>
                      <a:r>
                        <a:rPr lang="en-US" sz="1800" kern="1200" dirty="0">
                          <a:solidFill>
                            <a:srgbClr val="000000"/>
                          </a:solidFill>
                          <a:effectLst/>
                          <a:latin typeface="Georgia" panose="02040502050405020303" pitchFamily="18" charset="0"/>
                          <a:ea typeface="Times New Roman" panose="02020603050405020304" pitchFamily="18" charset="0"/>
                          <a:cs typeface="Calibri" panose="020F0502020204030204" pitchFamily="34" charset="0"/>
                        </a:rPr>
                        <a:t>Faith Community</a:t>
                      </a:r>
                      <a:endParaRPr lang="en-US" sz="1800" dirty="0">
                        <a:effectLst/>
                        <a:latin typeface="Georgia" panose="02040502050405020303" pitchFamily="18" charset="0"/>
                        <a:cs typeface="Times New Roman" panose="02020603050405020304" pitchFamily="18" charset="0"/>
                      </a:endParaRPr>
                    </a:p>
                    <a:p>
                      <a:pPr marL="227013" marR="0" lvl="0" indent="-227013" fontAlgn="ctr">
                        <a:lnSpc>
                          <a:spcPct val="100000"/>
                        </a:lnSpc>
                        <a:spcBef>
                          <a:spcPts val="0"/>
                        </a:spcBef>
                        <a:spcAft>
                          <a:spcPts val="0"/>
                        </a:spcAft>
                        <a:buFont typeface="Arial" panose="020B0604020202020204" pitchFamily="34" charset="0"/>
                        <a:buChar char="•"/>
                        <a:tabLst>
                          <a:tab pos="457200" algn="l"/>
                        </a:tabLst>
                      </a:pPr>
                      <a:r>
                        <a:rPr lang="en-US" sz="1800" kern="1200" dirty="0">
                          <a:solidFill>
                            <a:srgbClr val="000000"/>
                          </a:solidFill>
                          <a:effectLst/>
                          <a:latin typeface="Georgia" panose="02040502050405020303" pitchFamily="18" charset="0"/>
                          <a:ea typeface="Times New Roman" panose="02020603050405020304" pitchFamily="18" charset="0"/>
                          <a:cs typeface="Calibri" panose="020F0502020204030204" pitchFamily="34" charset="0"/>
                        </a:rPr>
                        <a:t>Families </a:t>
                      </a:r>
                    </a:p>
                    <a:p>
                      <a:pPr marL="227013" marR="0" lvl="0" indent="-227013" algn="l" defTabSz="914400" rtl="0" eaLnBrk="1" fontAlgn="ctr" latinLnBrk="0" hangingPunct="1">
                        <a:lnSpc>
                          <a:spcPct val="100000"/>
                        </a:lnSpc>
                        <a:spcBef>
                          <a:spcPts val="0"/>
                        </a:spcBef>
                        <a:spcAft>
                          <a:spcPts val="0"/>
                        </a:spcAft>
                        <a:buClrTx/>
                        <a:buSzTx/>
                        <a:buFont typeface="Arial" panose="020B0604020202020204" pitchFamily="34" charset="0"/>
                        <a:buChar char="•"/>
                        <a:tabLst>
                          <a:tab pos="457200" algn="l"/>
                        </a:tabLst>
                        <a:defRPr/>
                      </a:pPr>
                      <a:r>
                        <a:rPr lang="en-US" sz="1800" kern="1200" dirty="0">
                          <a:solidFill>
                            <a:srgbClr val="000000"/>
                          </a:solidFill>
                          <a:effectLst/>
                          <a:latin typeface="Georgia" panose="02040502050405020303" pitchFamily="18" charset="0"/>
                          <a:ea typeface="Times New Roman" panose="02020603050405020304" pitchFamily="18" charset="0"/>
                          <a:cs typeface="Calibri" panose="020F0502020204030204" pitchFamily="34" charset="0"/>
                        </a:rPr>
                        <a:t>Goodwill Industries</a:t>
                      </a:r>
                    </a:p>
                    <a:p>
                      <a:pPr marL="227013" marR="0" lvl="0" indent="-227013" fontAlgn="ctr">
                        <a:lnSpc>
                          <a:spcPct val="100000"/>
                        </a:lnSpc>
                        <a:spcBef>
                          <a:spcPts val="0"/>
                        </a:spcBef>
                        <a:spcAft>
                          <a:spcPts val="0"/>
                        </a:spcAft>
                        <a:buFont typeface="Arial" panose="020B0604020202020204" pitchFamily="34" charset="0"/>
                        <a:buChar char="•"/>
                        <a:tabLst>
                          <a:tab pos="457200" algn="l"/>
                        </a:tabLst>
                      </a:pPr>
                      <a:r>
                        <a:rPr lang="en-US" sz="1800" kern="1200" dirty="0">
                          <a:solidFill>
                            <a:srgbClr val="000000"/>
                          </a:solidFill>
                          <a:effectLst/>
                          <a:latin typeface="Georgia" panose="02040502050405020303" pitchFamily="18" charset="0"/>
                          <a:cs typeface="Calibri" panose="020F0502020204030204" pitchFamily="34" charset="0"/>
                        </a:rPr>
                        <a:t>Hiring Well Doing Good</a:t>
                      </a:r>
                      <a:endParaRPr lang="en-US" sz="1800" dirty="0">
                        <a:effectLst/>
                        <a:latin typeface="Georgia" panose="02040502050405020303" pitchFamily="18" charset="0"/>
                        <a:cs typeface="Times New Roman" panose="02020603050405020304" pitchFamily="18" charset="0"/>
                      </a:endParaRPr>
                    </a:p>
                    <a:p>
                      <a:pPr marL="227013" marR="0" lvl="0" indent="-227013" fontAlgn="ctr">
                        <a:lnSpc>
                          <a:spcPct val="100000"/>
                        </a:lnSpc>
                        <a:spcBef>
                          <a:spcPts val="0"/>
                        </a:spcBef>
                        <a:spcAft>
                          <a:spcPts val="0"/>
                        </a:spcAft>
                        <a:buFont typeface="Arial" panose="020B0604020202020204" pitchFamily="34" charset="0"/>
                        <a:buChar char="•"/>
                        <a:tabLst>
                          <a:tab pos="457200" algn="l"/>
                        </a:tabLst>
                      </a:pPr>
                      <a:r>
                        <a:rPr lang="en-US" sz="1800" kern="1200" dirty="0">
                          <a:solidFill>
                            <a:srgbClr val="000000"/>
                          </a:solidFill>
                          <a:effectLst/>
                          <a:latin typeface="Georgia" panose="02040502050405020303" pitchFamily="18" charset="0"/>
                          <a:ea typeface="Times New Roman" panose="02020603050405020304" pitchFamily="18" charset="0"/>
                          <a:cs typeface="Calibri" panose="020F0502020204030204" pitchFamily="34" charset="0"/>
                        </a:rPr>
                        <a:t>Muscogee County Division of Family and Children Services</a:t>
                      </a:r>
                      <a:endParaRPr lang="en-US" sz="1800" dirty="0">
                        <a:effectLst/>
                        <a:latin typeface="Georgia" panose="02040502050405020303" pitchFamily="18" charset="0"/>
                        <a:cs typeface="Times New Roman" panose="02020603050405020304" pitchFamily="18" charset="0"/>
                      </a:endParaRPr>
                    </a:p>
                    <a:p>
                      <a:pPr marL="227013" marR="0" lvl="0" indent="-227013" fontAlgn="ctr">
                        <a:lnSpc>
                          <a:spcPct val="100000"/>
                        </a:lnSpc>
                        <a:spcBef>
                          <a:spcPts val="0"/>
                        </a:spcBef>
                        <a:spcAft>
                          <a:spcPts val="0"/>
                        </a:spcAft>
                        <a:buFont typeface="Arial" panose="020B0604020202020204" pitchFamily="34" charset="0"/>
                        <a:buChar char="•"/>
                        <a:tabLst>
                          <a:tab pos="457200" algn="l"/>
                        </a:tabLst>
                      </a:pPr>
                      <a:r>
                        <a:rPr lang="en-US" sz="1800" kern="1200" dirty="0">
                          <a:solidFill>
                            <a:srgbClr val="000000"/>
                          </a:solidFill>
                          <a:effectLst/>
                          <a:latin typeface="Georgia" panose="02040502050405020303" pitchFamily="18" charset="0"/>
                          <a:ea typeface="Times New Roman" panose="02020603050405020304" pitchFamily="18" charset="0"/>
                          <a:cs typeface="Calibri" panose="020F0502020204030204" pitchFamily="34" charset="0"/>
                        </a:rPr>
                        <a:t>Muscogee County School District</a:t>
                      </a:r>
                    </a:p>
                    <a:p>
                      <a:pPr marL="226695" marR="0" lvl="0" indent="-226695" algn="l" rtl="0" eaLnBrk="1" fontAlgn="ctr" latinLnBrk="0" hangingPunct="1">
                        <a:lnSpc>
                          <a:spcPct val="100000"/>
                        </a:lnSpc>
                        <a:spcBef>
                          <a:spcPts val="0"/>
                        </a:spcBef>
                        <a:spcAft>
                          <a:spcPts val="0"/>
                        </a:spcAft>
                        <a:buClrTx/>
                        <a:buSzTx/>
                        <a:buFont typeface="Arial" panose="020B0604020202020204" pitchFamily="34" charset="0"/>
                        <a:buChar char="•"/>
                      </a:pPr>
                      <a:r>
                        <a:rPr lang="en-US" sz="1800" kern="1200" dirty="0">
                          <a:solidFill>
                            <a:srgbClr val="000000"/>
                          </a:solidFill>
                          <a:effectLst/>
                          <a:latin typeface="Georgia"/>
                          <a:ea typeface="Times New Roman" panose="02020603050405020304" pitchFamily="18" charset="0"/>
                          <a:cs typeface="Calibri"/>
                        </a:rPr>
                        <a:t>Open Door Community House </a:t>
                      </a:r>
                      <a:r>
                        <a:rPr lang="en-US" sz="1800" kern="1200" dirty="0">
                          <a:solidFill>
                            <a:schemeClr val="tx1"/>
                          </a:solidFill>
                          <a:effectLst/>
                          <a:latin typeface="Georgia"/>
                          <a:ea typeface="Times New Roman" panose="02020603050405020304" pitchFamily="18" charset="0"/>
                          <a:cs typeface="Calibri"/>
                        </a:rPr>
                        <a:t>(local Circles Chapter)</a:t>
                      </a:r>
                      <a:endParaRPr lang="en-US" sz="1800" dirty="0">
                        <a:solidFill>
                          <a:schemeClr val="tx1"/>
                        </a:solidFill>
                        <a:effectLst/>
                        <a:latin typeface="Georgia" panose="02040502050405020303" pitchFamily="18" charset="0"/>
                        <a:cs typeface="Times New Roman" panose="02020603050405020304" pitchFamily="18" charset="0"/>
                      </a:endParaRPr>
                    </a:p>
                    <a:p>
                      <a:pPr marL="227013" marR="0" lvl="0" indent="-227013" fontAlgn="ctr">
                        <a:lnSpc>
                          <a:spcPct val="100000"/>
                        </a:lnSpc>
                        <a:spcBef>
                          <a:spcPts val="0"/>
                        </a:spcBef>
                        <a:spcAft>
                          <a:spcPts val="0"/>
                        </a:spcAft>
                        <a:buFont typeface="Arial" panose="020B0604020202020204" pitchFamily="34" charset="0"/>
                        <a:buChar char="•"/>
                        <a:tabLst>
                          <a:tab pos="457200" algn="l"/>
                        </a:tabLst>
                      </a:pPr>
                      <a:r>
                        <a:rPr lang="en-US" sz="1800" kern="1200" dirty="0">
                          <a:solidFill>
                            <a:srgbClr val="000000"/>
                          </a:solidFill>
                          <a:effectLst/>
                          <a:latin typeface="Georgia" panose="02040502050405020303" pitchFamily="18" charset="0"/>
                          <a:ea typeface="Times New Roman" panose="02020603050405020304" pitchFamily="18" charset="0"/>
                          <a:cs typeface="Calibri" panose="020F0502020204030204" pitchFamily="34" charset="0"/>
                        </a:rPr>
                        <a:t>Parents as Teachers (UGA Extension)</a:t>
                      </a:r>
                    </a:p>
                    <a:p>
                      <a:pPr marL="227013" marR="0" lvl="0" indent="-227013" algn="l" defTabSz="914400" rtl="0" eaLnBrk="1" fontAlgn="ctr" latinLnBrk="0" hangingPunct="1">
                        <a:lnSpc>
                          <a:spcPct val="100000"/>
                        </a:lnSpc>
                        <a:spcBef>
                          <a:spcPts val="0"/>
                        </a:spcBef>
                        <a:spcAft>
                          <a:spcPts val="0"/>
                        </a:spcAft>
                        <a:buClrTx/>
                        <a:buSzTx/>
                        <a:buFont typeface="Arial" panose="020B0604020202020204" pitchFamily="34" charset="0"/>
                        <a:buChar char="•"/>
                        <a:tabLst>
                          <a:tab pos="457200" algn="l"/>
                        </a:tabLst>
                        <a:defRPr/>
                      </a:pPr>
                      <a:r>
                        <a:rPr lang="en-US" sz="1800" kern="1200" dirty="0">
                          <a:solidFill>
                            <a:srgbClr val="000000"/>
                          </a:solidFill>
                          <a:effectLst/>
                          <a:latin typeface="Georgia" panose="02040502050405020303" pitchFamily="18" charset="0"/>
                          <a:ea typeface="Times New Roman" panose="02020603050405020304" pitchFamily="18" charset="0"/>
                          <a:cs typeface="Calibri" panose="020F0502020204030204" pitchFamily="34" charset="0"/>
                        </a:rPr>
                        <a:t>United Way of the Chattahoochee Valley</a:t>
                      </a:r>
                      <a:endParaRPr lang="en-US" sz="1800" dirty="0">
                        <a:effectLst/>
                        <a:latin typeface="Georgia" panose="02040502050405020303" pitchFamily="18" charset="0"/>
                        <a:cs typeface="Times New Roman" panose="02020603050405020304" pitchFamily="18" charset="0"/>
                      </a:endParaRPr>
                    </a:p>
                  </a:txBody>
                  <a:tcPr marL="66345" marR="66345" marT="44438" marB="44438" anchor="ctr">
                    <a:lnL w="127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20719898"/>
                  </a:ext>
                </a:extLst>
              </a:tr>
            </a:tbl>
          </a:graphicData>
        </a:graphic>
      </p:graphicFrame>
      <p:pic>
        <p:nvPicPr>
          <p:cNvPr id="4" name="Google Shape;136;p19">
            <a:extLst>
              <a:ext uri="{FF2B5EF4-FFF2-40B4-BE49-F238E27FC236}">
                <a16:creationId xmlns:a16="http://schemas.microsoft.com/office/drawing/2014/main" id="{C706E882-7C4B-45E8-BA11-B11DC9B8B947}"/>
              </a:ext>
            </a:extLst>
          </p:cNvPr>
          <p:cNvPicPr preferRelativeResize="0">
            <a:picLocks noChangeAspect="1"/>
          </p:cNvPicPr>
          <p:nvPr/>
        </p:nvPicPr>
        <p:blipFill>
          <a:blip r:embed="rId2">
            <a:alphaModFix/>
          </a:blip>
          <a:stretch>
            <a:fillRect/>
          </a:stretch>
        </p:blipFill>
        <p:spPr>
          <a:xfrm>
            <a:off x="7385976" y="1737775"/>
            <a:ext cx="4509353" cy="4141252"/>
          </a:xfrm>
          <a:prstGeom prst="rect">
            <a:avLst/>
          </a:prstGeom>
          <a:noFill/>
          <a:ln>
            <a:noFill/>
          </a:ln>
        </p:spPr>
      </p:pic>
    </p:spTree>
    <p:extLst>
      <p:ext uri="{BB962C8B-B14F-4D97-AF65-F5344CB8AC3E}">
        <p14:creationId xmlns:p14="http://schemas.microsoft.com/office/powerpoint/2010/main" val="5955503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Image result for family with young children in columbus, georgia">
            <a:extLst>
              <a:ext uri="{FF2B5EF4-FFF2-40B4-BE49-F238E27FC236}">
                <a16:creationId xmlns:a16="http://schemas.microsoft.com/office/drawing/2014/main" id="{714955A3-EED3-42AD-93EB-A6FB3B8CAB8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7762"/>
          <a:stretch/>
        </p:blipFill>
        <p:spPr bwMode="auto">
          <a:xfrm>
            <a:off x="-1" y="-238644"/>
            <a:ext cx="12192001" cy="4388303"/>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a:extLst>
              <a:ext uri="{FF2B5EF4-FFF2-40B4-BE49-F238E27FC236}">
                <a16:creationId xmlns:a16="http://schemas.microsoft.com/office/drawing/2014/main" id="{EE09A529-E47C-4634-BB98-0A9526C372B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9" name="Oval 28">
            <a:extLst>
              <a:ext uri="{FF2B5EF4-FFF2-40B4-BE49-F238E27FC236}">
                <a16:creationId xmlns:a16="http://schemas.microsoft.com/office/drawing/2014/main" id="{569C1A01-6FB5-43CE-ADCC-936728ACA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56267" y="4388303"/>
            <a:ext cx="824089" cy="70298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5655B65-A82F-4D56-A7BE-FE91962D7AC5}"/>
              </a:ext>
            </a:extLst>
          </p:cNvPr>
          <p:cNvSpPr>
            <a:spLocks noGrp="1"/>
          </p:cNvSpPr>
          <p:nvPr>
            <p:ph type="title"/>
          </p:nvPr>
        </p:nvSpPr>
        <p:spPr>
          <a:xfrm>
            <a:off x="192505" y="4551037"/>
            <a:ext cx="2683043" cy="1509931"/>
          </a:xfrm>
        </p:spPr>
        <p:txBody>
          <a:bodyPr>
            <a:normAutofit/>
          </a:bodyPr>
          <a:lstStyle/>
          <a:p>
            <a:r>
              <a:rPr lang="en-US" sz="4000" dirty="0">
                <a:solidFill>
                  <a:srgbClr val="000000"/>
                </a:solidFill>
                <a:latin typeface="Georgia" panose="02040502050405020303" pitchFamily="18" charset="0"/>
              </a:rPr>
              <a:t>Mission Statement</a:t>
            </a:r>
            <a:endParaRPr lang="en-US" sz="4000" dirty="0">
              <a:solidFill>
                <a:srgbClr val="000000"/>
              </a:solidFill>
            </a:endParaRPr>
          </a:p>
        </p:txBody>
      </p:sp>
      <p:sp>
        <p:nvSpPr>
          <p:cNvPr id="3" name="Content Placeholder 2">
            <a:extLst>
              <a:ext uri="{FF2B5EF4-FFF2-40B4-BE49-F238E27FC236}">
                <a16:creationId xmlns:a16="http://schemas.microsoft.com/office/drawing/2014/main" id="{370B0824-3C32-4405-B40A-11320E5CD624}"/>
              </a:ext>
            </a:extLst>
          </p:cNvPr>
          <p:cNvSpPr>
            <a:spLocks noGrp="1"/>
          </p:cNvSpPr>
          <p:nvPr>
            <p:ph idx="1"/>
          </p:nvPr>
        </p:nvSpPr>
        <p:spPr>
          <a:xfrm>
            <a:off x="3068053" y="4004528"/>
            <a:ext cx="9040528" cy="3092116"/>
          </a:xfrm>
        </p:spPr>
        <p:txBody>
          <a:bodyPr anchor="ctr">
            <a:normAutofit/>
          </a:bodyPr>
          <a:lstStyle/>
          <a:p>
            <a:pPr marL="0" indent="0">
              <a:buNone/>
            </a:pPr>
            <a:r>
              <a:rPr lang="en-US" sz="2400" dirty="0">
                <a:solidFill>
                  <a:srgbClr val="000000"/>
                </a:solidFill>
                <a:latin typeface="Georgia" panose="02040502050405020303" pitchFamily="18" charset="0"/>
              </a:rPr>
              <a:t>The Columbus Poverty Reduction Lab explores high-impact strategies to create one connected regional system of services that: </a:t>
            </a:r>
          </a:p>
          <a:p>
            <a:pPr marL="514350" indent="-514350">
              <a:buFont typeface="+mj-lt"/>
              <a:buAutoNum type="arabicPeriod"/>
            </a:pPr>
            <a:r>
              <a:rPr lang="en-US" sz="2400" dirty="0">
                <a:solidFill>
                  <a:srgbClr val="000000"/>
                </a:solidFill>
                <a:latin typeface="Georgia" panose="02040502050405020303" pitchFamily="18" charset="0"/>
              </a:rPr>
              <a:t>Equips families with children 0 to 5 years of age with the resources needed to achieve financial self-sufficiency,</a:t>
            </a:r>
          </a:p>
          <a:p>
            <a:pPr marL="514350" indent="-514350">
              <a:buFont typeface="+mj-lt"/>
              <a:buAutoNum type="arabicPeriod"/>
            </a:pPr>
            <a:r>
              <a:rPr lang="en-US" sz="2400" dirty="0">
                <a:solidFill>
                  <a:srgbClr val="000000"/>
                </a:solidFill>
                <a:latin typeface="Georgia" panose="02040502050405020303" pitchFamily="18" charset="0"/>
              </a:rPr>
              <a:t>Promotes economic equity, and </a:t>
            </a:r>
          </a:p>
          <a:p>
            <a:pPr marL="514350" indent="-514350">
              <a:buFont typeface="+mj-lt"/>
              <a:buAutoNum type="arabicPeriod"/>
            </a:pPr>
            <a:r>
              <a:rPr lang="en-US" sz="2400" dirty="0">
                <a:solidFill>
                  <a:srgbClr val="000000"/>
                </a:solidFill>
                <a:latin typeface="Georgia" panose="02040502050405020303" pitchFamily="18" charset="0"/>
              </a:rPr>
              <a:t>Continually improves opportunities across generations.</a:t>
            </a:r>
          </a:p>
          <a:p>
            <a:endParaRPr lang="en-US" sz="1100" dirty="0">
              <a:solidFill>
                <a:srgbClr val="000000"/>
              </a:solidFill>
            </a:endParaRPr>
          </a:p>
        </p:txBody>
      </p:sp>
    </p:spTree>
    <p:extLst>
      <p:ext uri="{BB962C8B-B14F-4D97-AF65-F5344CB8AC3E}">
        <p14:creationId xmlns:p14="http://schemas.microsoft.com/office/powerpoint/2010/main" val="5822290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44978" y="3259911"/>
            <a:ext cx="9979378" cy="646331"/>
          </a:xfrm>
          <a:prstGeom prst="rect">
            <a:avLst/>
          </a:prstGeom>
          <a:noFill/>
        </p:spPr>
        <p:txBody>
          <a:bodyPr wrap="square" rtlCol="0">
            <a:spAutoFit/>
          </a:bodyPr>
          <a:lstStyle/>
          <a:p>
            <a:pPr algn="ctr"/>
            <a:r>
              <a:rPr lang="en-US" sz="3600" dirty="0">
                <a:latin typeface="Arial" panose="020B0604020202020204" pitchFamily="34" charset="0"/>
                <a:cs typeface="Arial" panose="020B0604020202020204" pitchFamily="34" charset="0"/>
              </a:rPr>
              <a:t>Board</a:t>
            </a:r>
            <a:r>
              <a:rPr lang="en-US" sz="2000" dirty="0">
                <a:latin typeface="Arial" panose="020B0604020202020204" pitchFamily="34" charset="0"/>
                <a:cs typeface="Arial" panose="020B0604020202020204" pitchFamily="34" charset="0"/>
              </a:rPr>
              <a:t> </a:t>
            </a:r>
            <a:r>
              <a:rPr lang="en-US" sz="3600" dirty="0">
                <a:latin typeface="Arial" panose="020B0604020202020204" pitchFamily="34" charset="0"/>
                <a:cs typeface="Arial" panose="020B0604020202020204" pitchFamily="34" charset="0"/>
              </a:rPr>
              <a:t>Officer</a:t>
            </a:r>
            <a:r>
              <a:rPr lang="en-US" sz="2000" dirty="0">
                <a:latin typeface="Arial" panose="020B0604020202020204" pitchFamily="34" charset="0"/>
                <a:cs typeface="Arial" panose="020B0604020202020204" pitchFamily="34" charset="0"/>
              </a:rPr>
              <a:t> </a:t>
            </a:r>
            <a:r>
              <a:rPr lang="en-US" sz="3600" dirty="0">
                <a:latin typeface="Arial" panose="020B0604020202020204" pitchFamily="34" charset="0"/>
                <a:cs typeface="Arial" panose="020B0604020202020204" pitchFamily="34" charset="0"/>
              </a:rPr>
              <a:t>Nominations</a:t>
            </a:r>
          </a:p>
        </p:txBody>
      </p:sp>
    </p:spTree>
    <p:extLst>
      <p:ext uri="{BB962C8B-B14F-4D97-AF65-F5344CB8AC3E}">
        <p14:creationId xmlns:p14="http://schemas.microsoft.com/office/powerpoint/2010/main" val="4157858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78068" y="343486"/>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0DBA3FB-BD2F-44C0-81DD-5105E989F7BC}"/>
              </a:ext>
            </a:extLst>
          </p:cNvPr>
          <p:cNvSpPr>
            <a:spLocks noGrp="1"/>
          </p:cNvSpPr>
          <p:nvPr>
            <p:ph type="title"/>
          </p:nvPr>
        </p:nvSpPr>
        <p:spPr>
          <a:xfrm>
            <a:off x="526073" y="244297"/>
            <a:ext cx="11139854" cy="930447"/>
          </a:xfrm>
        </p:spPr>
        <p:txBody>
          <a:bodyPr vert="horz" lIns="91440" tIns="45720" rIns="91440" bIns="45720" rtlCol="0" anchor="b">
            <a:normAutofit fontScale="90000"/>
          </a:bodyPr>
          <a:lstStyle/>
          <a:p>
            <a:pPr algn="ctr"/>
            <a:r>
              <a:rPr lang="en-US" sz="4900" kern="1200" dirty="0">
                <a:solidFill>
                  <a:srgbClr val="FFFFFF"/>
                </a:solidFill>
                <a:latin typeface="Georgia" panose="02040502050405020303" pitchFamily="18" charset="0"/>
              </a:rPr>
              <a:t>10</a:t>
            </a:r>
            <a:r>
              <a:rPr lang="en-US" sz="3800" kern="1200" dirty="0">
                <a:solidFill>
                  <a:srgbClr val="FFFFFF"/>
                </a:solidFill>
                <a:latin typeface="Georgia" panose="02040502050405020303" pitchFamily="18" charset="0"/>
              </a:rPr>
              <a:t> Year Goals of the Columbus Poverty Reduction Lab</a:t>
            </a:r>
          </a:p>
        </p:txBody>
      </p:sp>
      <p:cxnSp>
        <p:nvCxnSpPr>
          <p:cNvPr id="16" name="Straight Connector 15">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09800" y="1448631"/>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graphicFrame>
        <p:nvGraphicFramePr>
          <p:cNvPr id="4" name="Table 3">
            <a:extLst>
              <a:ext uri="{FF2B5EF4-FFF2-40B4-BE49-F238E27FC236}">
                <a16:creationId xmlns:a16="http://schemas.microsoft.com/office/drawing/2014/main" id="{EF20F757-47BC-4E21-B45F-20CAE172C31C}"/>
              </a:ext>
            </a:extLst>
          </p:cNvPr>
          <p:cNvGraphicFramePr>
            <a:graphicFrameLocks noGrp="1"/>
          </p:cNvGraphicFramePr>
          <p:nvPr/>
        </p:nvGraphicFramePr>
        <p:xfrm>
          <a:off x="311330" y="2310834"/>
          <a:ext cx="11575869" cy="4362339"/>
        </p:xfrm>
        <a:graphic>
          <a:graphicData uri="http://schemas.openxmlformats.org/drawingml/2006/table">
            <a:tbl>
              <a:tblPr firstRow="1" bandRow="1">
                <a:noFill/>
                <a:tableStyleId>{5C22544A-7EE6-4342-B048-85BDC9FD1C3A}</a:tableStyleId>
              </a:tblPr>
              <a:tblGrid>
                <a:gridCol w="774748">
                  <a:extLst>
                    <a:ext uri="{9D8B030D-6E8A-4147-A177-3AD203B41FA5}">
                      <a16:colId xmlns:a16="http://schemas.microsoft.com/office/drawing/2014/main" val="1342441937"/>
                    </a:ext>
                  </a:extLst>
                </a:gridCol>
                <a:gridCol w="10801121">
                  <a:extLst>
                    <a:ext uri="{9D8B030D-6E8A-4147-A177-3AD203B41FA5}">
                      <a16:colId xmlns:a16="http://schemas.microsoft.com/office/drawing/2014/main" val="1041065588"/>
                    </a:ext>
                  </a:extLst>
                </a:gridCol>
              </a:tblGrid>
              <a:tr h="1492765">
                <a:tc>
                  <a:txBody>
                    <a:bodyPr/>
                    <a:lstStyle/>
                    <a:p>
                      <a:pPr marL="0" marR="0" algn="ctr">
                        <a:lnSpc>
                          <a:spcPct val="107000"/>
                        </a:lnSpc>
                        <a:spcBef>
                          <a:spcPts val="0"/>
                        </a:spcBef>
                        <a:spcAft>
                          <a:spcPts val="800"/>
                        </a:spcAft>
                      </a:pPr>
                      <a:r>
                        <a:rPr lang="en-US" sz="1800" b="0" dirty="0">
                          <a:solidFill>
                            <a:schemeClr val="tx1"/>
                          </a:solidFill>
                          <a:effectLst/>
                          <a:latin typeface="Georgia" panose="02040502050405020303" pitchFamily="18" charset="0"/>
                        </a:rPr>
                        <a:t>1</a:t>
                      </a:r>
                      <a:endParaRPr lang="en-US" sz="1800" b="0" dirty="0">
                        <a:solidFill>
                          <a:schemeClr val="tx1"/>
                        </a:solidFill>
                        <a:effectLst/>
                        <a:latin typeface="Georgia" panose="02040502050405020303" pitchFamily="18" charset="0"/>
                        <a:ea typeface="Calibri" panose="020F0502020204030204" pitchFamily="34" charset="0"/>
                      </a:endParaRPr>
                    </a:p>
                  </a:txBody>
                  <a:tcPr marL="196140" marR="117684" marT="117684" marB="117684" anchor="ctr">
                    <a:lnL w="38100" cap="flat" cmpd="sng" algn="ctr">
                      <a:no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lnB>
                    <a:solidFill>
                      <a:schemeClr val="accent1">
                        <a:lumMod val="20000"/>
                        <a:lumOff val="80000"/>
                        <a:alpha val="50000"/>
                      </a:schemeClr>
                    </a:solidFill>
                  </a:tcPr>
                </a:tc>
                <a:tc>
                  <a:txBody>
                    <a:bodyPr/>
                    <a:lstStyle/>
                    <a:p>
                      <a:pPr marL="0" marR="0" lvl="0" indent="0" fontAlgn="base">
                        <a:lnSpc>
                          <a:spcPct val="107000"/>
                        </a:lnSpc>
                        <a:spcBef>
                          <a:spcPts val="300"/>
                        </a:spcBef>
                        <a:spcAft>
                          <a:spcPts val="0"/>
                        </a:spcAft>
                        <a:buSzPts val="1000"/>
                        <a:buFontTx/>
                        <a:buNone/>
                        <a:tabLst>
                          <a:tab pos="457200" algn="l"/>
                        </a:tabLst>
                      </a:pPr>
                      <a:r>
                        <a:rPr lang="en-US" sz="1800" b="0" dirty="0">
                          <a:solidFill>
                            <a:srgbClr val="000000"/>
                          </a:solidFill>
                          <a:effectLst/>
                          <a:latin typeface="Georgia" panose="02040502050405020303" pitchFamily="18" charset="0"/>
                          <a:ea typeface="Times New Roman" panose="02020603050405020304" pitchFamily="18" charset="0"/>
                          <a:cs typeface="Calibri" panose="020F0502020204030204" pitchFamily="34" charset="0"/>
                        </a:rPr>
                        <a:t>Reduce by 10% the number of Muscogee County families with children under the age of 5 who are living at &lt;183% FPLs.</a:t>
                      </a:r>
                      <a:r>
                        <a:rPr lang="en-US" sz="1800" b="0" dirty="0">
                          <a:solidFill>
                            <a:schemeClr val="lt1"/>
                          </a:solidFill>
                          <a:effectLst/>
                          <a:latin typeface="Georgia" panose="02040502050405020303" pitchFamily="18" charset="0"/>
                          <a:ea typeface="Times New Roman" panose="02020603050405020304" pitchFamily="18" charset="0"/>
                          <a:cs typeface="Times New Roman" panose="02020603050405020304" pitchFamily="18" charset="0"/>
                        </a:rPr>
                        <a:t> </a:t>
                      </a:r>
                      <a:r>
                        <a:rPr lang="en-US" sz="1800" b="0" dirty="0">
                          <a:solidFill>
                            <a:srgbClr val="000000"/>
                          </a:solidFill>
                          <a:effectLst/>
                          <a:latin typeface="Georgia" panose="02040502050405020303" pitchFamily="18" charset="0"/>
                          <a:ea typeface="Times New Roman" panose="02020603050405020304" pitchFamily="18" charset="0"/>
                          <a:cs typeface="Calibri" panose="020F0502020204030204" pitchFamily="34" charset="0"/>
                        </a:rPr>
                        <a:t>This would represent approximately 167 families moving to economic self-sufficiency, based on 2017 American Community Survey data (US Census).</a:t>
                      </a:r>
                      <a:endParaRPr lang="en-US" sz="1800" b="0" dirty="0">
                        <a:effectLst/>
                        <a:latin typeface="Georgia" panose="02040502050405020303" pitchFamily="18" charset="0"/>
                        <a:ea typeface="Calibri" panose="020F0502020204030204" pitchFamily="34" charset="0"/>
                        <a:cs typeface="Times New Roman" panose="02020603050405020304" pitchFamily="18" charset="0"/>
                      </a:endParaRPr>
                    </a:p>
                  </a:txBody>
                  <a:tcPr marL="196140" marR="117684" marT="117684" marB="117684" anchor="ctr">
                    <a:lnL w="38100" cap="flat" cmpd="sng" algn="ctr">
                      <a:solidFill>
                        <a:srgbClr val="FFFFFF"/>
                      </a:solidFill>
                      <a:prstDash val="solid"/>
                    </a:lnL>
                    <a:lnR w="38100" cap="flat" cmpd="sng" algn="ctr">
                      <a:noFill/>
                      <a:prstDash val="solid"/>
                    </a:lnR>
                    <a:lnT w="38100" cap="flat" cmpd="sng" algn="ctr">
                      <a:noFill/>
                      <a:prstDash val="solid"/>
                    </a:lnT>
                    <a:lnB w="38100" cap="flat" cmpd="sng" algn="ctr">
                      <a:solidFill>
                        <a:srgbClr val="FFFFFF"/>
                      </a:solidFill>
                      <a:prstDash val="solid"/>
                    </a:lnB>
                    <a:solidFill>
                      <a:schemeClr val="accent1">
                        <a:lumMod val="20000"/>
                        <a:lumOff val="80000"/>
                        <a:alpha val="50000"/>
                      </a:schemeClr>
                    </a:solidFill>
                  </a:tcPr>
                </a:tc>
                <a:extLst>
                  <a:ext uri="{0D108BD9-81ED-4DB2-BD59-A6C34878D82A}">
                    <a16:rowId xmlns:a16="http://schemas.microsoft.com/office/drawing/2014/main" val="2096829396"/>
                  </a:ext>
                </a:extLst>
              </a:tr>
              <a:tr h="1434787">
                <a:tc>
                  <a:txBody>
                    <a:bodyPr/>
                    <a:lstStyle/>
                    <a:p>
                      <a:pPr marL="0" marR="0" algn="ctr">
                        <a:lnSpc>
                          <a:spcPct val="107000"/>
                        </a:lnSpc>
                        <a:spcBef>
                          <a:spcPts val="0"/>
                        </a:spcBef>
                        <a:spcAft>
                          <a:spcPts val="800"/>
                        </a:spcAft>
                      </a:pPr>
                      <a:r>
                        <a:rPr lang="en-US" sz="1800" b="0" dirty="0">
                          <a:solidFill>
                            <a:schemeClr val="tx1"/>
                          </a:solidFill>
                          <a:effectLst/>
                          <a:latin typeface="Georgia" panose="02040502050405020303" pitchFamily="18" charset="0"/>
                        </a:rPr>
                        <a:t>2</a:t>
                      </a:r>
                      <a:endParaRPr lang="en-US" sz="1800" b="0" dirty="0">
                        <a:solidFill>
                          <a:schemeClr val="tx1"/>
                        </a:solidFill>
                        <a:effectLst/>
                        <a:latin typeface="Georgia" panose="02040502050405020303" pitchFamily="18" charset="0"/>
                        <a:ea typeface="Calibri" panose="020F0502020204030204" pitchFamily="34" charset="0"/>
                      </a:endParaRPr>
                    </a:p>
                  </a:txBody>
                  <a:tcPr marL="196140" marR="117684" marT="117684" marB="117684" anchor="ctr">
                    <a:lnL w="38100" cap="flat" cmpd="sng" algn="ctr">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chemeClr val="accent1">
                        <a:lumMod val="20000"/>
                        <a:lumOff val="80000"/>
                        <a:alpha val="20000"/>
                      </a:schemeClr>
                    </a:solidFill>
                  </a:tcPr>
                </a:tc>
                <a:tc>
                  <a:txBody>
                    <a:bodyPr/>
                    <a:lstStyle/>
                    <a:p>
                      <a:pPr marL="0" marR="0" lvl="0" indent="0">
                        <a:lnSpc>
                          <a:spcPct val="100000"/>
                        </a:lnSpc>
                        <a:spcBef>
                          <a:spcPts val="0"/>
                        </a:spcBef>
                        <a:spcAft>
                          <a:spcPts val="0"/>
                        </a:spcAft>
                        <a:buFont typeface="Arial" panose="020B0604020202020204" pitchFamily="34" charset="0"/>
                        <a:buNone/>
                      </a:pPr>
                      <a:r>
                        <a:rPr lang="en-US" sz="1800" b="0" i="0" u="none" strike="noStrike" kern="1200" dirty="0">
                          <a:solidFill>
                            <a:schemeClr val="dk1"/>
                          </a:solidFill>
                          <a:effectLst/>
                          <a:latin typeface="Georgia" panose="02040502050405020303" pitchFamily="18" charset="0"/>
                          <a:ea typeface="+mn-ea"/>
                          <a:cs typeface="+mn-cs"/>
                        </a:rPr>
                        <a:t>Increase to 50% the number of Muscogee County families </a:t>
                      </a:r>
                      <a:r>
                        <a:rPr lang="en-US" sz="1800" b="0" dirty="0">
                          <a:solidFill>
                            <a:srgbClr val="000000"/>
                          </a:solidFill>
                          <a:effectLst/>
                          <a:latin typeface="Georgia" panose="02040502050405020303" pitchFamily="18" charset="0"/>
                          <a:ea typeface="Times New Roman" panose="02020603050405020304" pitchFamily="18" charset="0"/>
                          <a:cs typeface="Calibri" panose="020F0502020204030204" pitchFamily="34" charset="0"/>
                        </a:rPr>
                        <a:t>with children under the age of 5 who are living at &lt;183% FPLs that are receiving</a:t>
                      </a:r>
                      <a:r>
                        <a:rPr lang="en-US" sz="1800" b="0" i="0" u="none" strike="noStrike" kern="1200" dirty="0">
                          <a:solidFill>
                            <a:schemeClr val="dk1"/>
                          </a:solidFill>
                          <a:effectLst/>
                          <a:latin typeface="Georgia" panose="02040502050405020303" pitchFamily="18" charset="0"/>
                          <a:ea typeface="+mn-ea"/>
                          <a:cs typeface="+mn-cs"/>
                        </a:rPr>
                        <a:t> comprehensive, whole-family services through the Poverty Reduction System, as measured by enrollment through an online community portal.</a:t>
                      </a:r>
                      <a:endParaRPr lang="en-US" sz="1800" b="0" dirty="0">
                        <a:solidFill>
                          <a:schemeClr val="tx1"/>
                        </a:solidFill>
                        <a:effectLst/>
                        <a:latin typeface="Georgia" panose="02040502050405020303" pitchFamily="18" charset="0"/>
                        <a:ea typeface="Noto Sans Symbols"/>
                        <a:cs typeface="Arial" panose="020B0604020202020204" pitchFamily="34" charset="0"/>
                      </a:endParaRPr>
                    </a:p>
                  </a:txBody>
                  <a:tcPr marL="196140" marR="117684" marT="117684" marB="117684" anchor="ctr">
                    <a:lnL w="38100" cap="flat" cmpd="sng" algn="ctr">
                      <a:solidFill>
                        <a:srgbClr val="FFFFFF"/>
                      </a:solidFill>
                      <a:prstDash val="solid"/>
                    </a:lnL>
                    <a:lnR w="38100" cap="flat" cmpd="sng" algn="ctr">
                      <a:noFill/>
                      <a:prstDash val="solid"/>
                    </a:lnR>
                    <a:lnT w="38100" cap="flat" cmpd="sng" algn="ctr">
                      <a:solidFill>
                        <a:srgbClr val="FFFFFF"/>
                      </a:solidFill>
                      <a:prstDash val="solid"/>
                    </a:lnT>
                    <a:lnB w="38100" cap="flat" cmpd="sng" algn="ctr">
                      <a:solidFill>
                        <a:srgbClr val="FFFFFF"/>
                      </a:solidFill>
                      <a:prstDash val="solid"/>
                    </a:lnB>
                    <a:solidFill>
                      <a:schemeClr val="accent1">
                        <a:lumMod val="20000"/>
                        <a:lumOff val="80000"/>
                        <a:alpha val="20000"/>
                      </a:schemeClr>
                    </a:solidFill>
                  </a:tcPr>
                </a:tc>
                <a:extLst>
                  <a:ext uri="{0D108BD9-81ED-4DB2-BD59-A6C34878D82A}">
                    <a16:rowId xmlns:a16="http://schemas.microsoft.com/office/drawing/2014/main" val="133320776"/>
                  </a:ext>
                </a:extLst>
              </a:tr>
              <a:tr h="1434787">
                <a:tc>
                  <a:txBody>
                    <a:bodyPr/>
                    <a:lstStyle/>
                    <a:p>
                      <a:pPr marL="0" marR="0" algn="ctr" defTabSz="914400" rtl="0" eaLnBrk="1" latinLnBrk="0" hangingPunct="1">
                        <a:lnSpc>
                          <a:spcPct val="107000"/>
                        </a:lnSpc>
                        <a:spcBef>
                          <a:spcPts val="0"/>
                        </a:spcBef>
                        <a:spcAft>
                          <a:spcPts val="800"/>
                        </a:spcAft>
                      </a:pPr>
                      <a:r>
                        <a:rPr lang="en-US" sz="1800" b="0" kern="1200" dirty="0">
                          <a:solidFill>
                            <a:schemeClr val="tx1"/>
                          </a:solidFill>
                          <a:effectLst/>
                          <a:latin typeface="Georgia" panose="02040502050405020303" pitchFamily="18" charset="0"/>
                          <a:ea typeface="+mn-ea"/>
                          <a:cs typeface="+mn-cs"/>
                        </a:rPr>
                        <a:t>3</a:t>
                      </a:r>
                    </a:p>
                  </a:txBody>
                  <a:tcPr marL="196140" marR="117684" marT="117684" marB="117684" anchor="ctr">
                    <a:lnL w="12700" cmpd="sng">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chemeClr val="accent1">
                        <a:lumMod val="20000"/>
                        <a:lumOff val="80000"/>
                        <a:alpha val="50000"/>
                      </a:schemeClr>
                    </a:solidFill>
                  </a:tcPr>
                </a:tc>
                <a:tc>
                  <a:txBody>
                    <a:bodyPr/>
                    <a:lstStyle/>
                    <a:p>
                      <a:pPr marL="0" marR="0" lvl="0" indent="0" algn="l" defTabSz="914400" rtl="0" eaLnBrk="1" latinLnBrk="0" hangingPunct="1">
                        <a:lnSpc>
                          <a:spcPct val="100000"/>
                        </a:lnSpc>
                        <a:spcBef>
                          <a:spcPts val="0"/>
                        </a:spcBef>
                        <a:spcAft>
                          <a:spcPts val="0"/>
                        </a:spcAft>
                        <a:buFont typeface="Arial" panose="020B0604020202020204" pitchFamily="34" charset="0"/>
                        <a:buNone/>
                      </a:pPr>
                      <a:r>
                        <a:rPr lang="en-US" sz="1800" b="0" i="0" u="none" strike="noStrike" kern="1200" dirty="0">
                          <a:solidFill>
                            <a:schemeClr val="dk1"/>
                          </a:solidFill>
                          <a:effectLst/>
                          <a:latin typeface="Georgia" panose="02040502050405020303" pitchFamily="18" charset="0"/>
                          <a:ea typeface="+mn-ea"/>
                          <a:cs typeface="+mn-cs"/>
                        </a:rPr>
                        <a:t>Increase to 100% the number of agencies in Muscogee County, serving families </a:t>
                      </a:r>
                      <a:r>
                        <a:rPr lang="en-US" sz="1800" b="0" dirty="0">
                          <a:solidFill>
                            <a:srgbClr val="000000"/>
                          </a:solidFill>
                          <a:effectLst/>
                          <a:latin typeface="Georgia" panose="02040502050405020303" pitchFamily="18" charset="0"/>
                          <a:ea typeface="Times New Roman" panose="02020603050405020304" pitchFamily="18" charset="0"/>
                          <a:cs typeface="Calibri" panose="020F0502020204030204" pitchFamily="34" charset="0"/>
                        </a:rPr>
                        <a:t>with children under the age of 5 who are living at &lt;183%, who participate in the interdependent </a:t>
                      </a:r>
                      <a:r>
                        <a:rPr lang="en-US" sz="1800" b="0" i="0" u="none" strike="noStrike" kern="1200" dirty="0">
                          <a:solidFill>
                            <a:schemeClr val="dk1"/>
                          </a:solidFill>
                          <a:effectLst/>
                          <a:latin typeface="Georgia" panose="02040502050405020303" pitchFamily="18" charset="0"/>
                          <a:ea typeface="+mn-ea"/>
                          <a:cs typeface="+mn-cs"/>
                        </a:rPr>
                        <a:t>Poverty Reduction System, as measured by enrollment through an online community portal.</a:t>
                      </a:r>
                      <a:endParaRPr lang="en-US" sz="1800" b="0" kern="1200" dirty="0">
                        <a:solidFill>
                          <a:schemeClr val="tx1"/>
                        </a:solidFill>
                        <a:effectLst/>
                        <a:latin typeface="Georgia" panose="02040502050405020303" pitchFamily="18" charset="0"/>
                        <a:ea typeface="+mn-ea"/>
                        <a:cs typeface="+mn-cs"/>
                      </a:endParaRPr>
                    </a:p>
                  </a:txBody>
                  <a:tcPr marL="196140" marR="117684" marT="117684" marB="117684" anchor="ctr">
                    <a:lnL w="38100" cap="flat" cmpd="sng" algn="ctr">
                      <a:solidFill>
                        <a:srgbClr val="FFFFFF"/>
                      </a:solidFill>
                      <a:prstDash val="solid"/>
                    </a:lnL>
                    <a:lnR w="12700" cmpd="sng">
                      <a:noFill/>
                      <a:prstDash val="solid"/>
                    </a:lnR>
                    <a:lnT w="38100" cap="flat" cmpd="sng" algn="ctr">
                      <a:solidFill>
                        <a:srgbClr val="FFFFFF"/>
                      </a:solidFill>
                      <a:prstDash val="solid"/>
                    </a:lnT>
                    <a:lnB w="38100" cap="flat" cmpd="sng" algn="ctr">
                      <a:solidFill>
                        <a:srgbClr val="FFFFFF"/>
                      </a:solidFill>
                      <a:prstDash val="solid"/>
                    </a:lnB>
                    <a:solidFill>
                      <a:schemeClr val="accent1">
                        <a:lumMod val="20000"/>
                        <a:lumOff val="80000"/>
                        <a:alpha val="50000"/>
                      </a:schemeClr>
                    </a:solidFill>
                  </a:tcPr>
                </a:tc>
                <a:extLst>
                  <a:ext uri="{0D108BD9-81ED-4DB2-BD59-A6C34878D82A}">
                    <a16:rowId xmlns:a16="http://schemas.microsoft.com/office/drawing/2014/main" val="1730088474"/>
                  </a:ext>
                </a:extLst>
              </a:tr>
            </a:tbl>
          </a:graphicData>
        </a:graphic>
      </p:graphicFrame>
    </p:spTree>
    <p:extLst>
      <p:ext uri="{BB962C8B-B14F-4D97-AF65-F5344CB8AC3E}">
        <p14:creationId xmlns:p14="http://schemas.microsoft.com/office/powerpoint/2010/main" val="6520097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0DBA3FB-BD2F-44C0-81DD-5105E989F7BC}"/>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kern="1200" dirty="0">
                <a:solidFill>
                  <a:schemeClr val="bg1"/>
                </a:solidFill>
                <a:latin typeface="Georgia" panose="02040502050405020303" pitchFamily="18" charset="0"/>
              </a:rPr>
              <a:t>Year </a:t>
            </a:r>
            <a:r>
              <a:rPr lang="en-US" sz="4000" kern="1200" dirty="0">
                <a:solidFill>
                  <a:schemeClr val="bg1"/>
                </a:solidFill>
                <a:latin typeface="Georgia" panose="02040502050405020303" pitchFamily="18" charset="0"/>
              </a:rPr>
              <a:t>1</a:t>
            </a:r>
            <a:r>
              <a:rPr lang="en-US" sz="3200" kern="1200" dirty="0">
                <a:solidFill>
                  <a:schemeClr val="bg1"/>
                </a:solidFill>
                <a:latin typeface="Georgia" panose="02040502050405020303" pitchFamily="18" charset="0"/>
              </a:rPr>
              <a:t> Goals of the Columbus Poverty Reduction Lab</a:t>
            </a:r>
          </a:p>
        </p:txBody>
      </p:sp>
      <p:graphicFrame>
        <p:nvGraphicFramePr>
          <p:cNvPr id="4" name="Table 3">
            <a:extLst>
              <a:ext uri="{FF2B5EF4-FFF2-40B4-BE49-F238E27FC236}">
                <a16:creationId xmlns:a16="http://schemas.microsoft.com/office/drawing/2014/main" id="{EF20F757-47BC-4E21-B45F-20CAE172C31C}"/>
              </a:ext>
            </a:extLst>
          </p:cNvPr>
          <p:cNvGraphicFramePr>
            <a:graphicFrameLocks noGrp="1"/>
          </p:cNvGraphicFramePr>
          <p:nvPr/>
        </p:nvGraphicFramePr>
        <p:xfrm>
          <a:off x="134754" y="1520793"/>
          <a:ext cx="11925701" cy="5195278"/>
        </p:xfrm>
        <a:graphic>
          <a:graphicData uri="http://schemas.openxmlformats.org/drawingml/2006/table">
            <a:tbl>
              <a:tblPr firstRow="1" bandRow="1">
                <a:noFill/>
                <a:tableStyleId>{5C22544A-7EE6-4342-B048-85BDC9FD1C3A}</a:tableStyleId>
              </a:tblPr>
              <a:tblGrid>
                <a:gridCol w="743650">
                  <a:extLst>
                    <a:ext uri="{9D8B030D-6E8A-4147-A177-3AD203B41FA5}">
                      <a16:colId xmlns:a16="http://schemas.microsoft.com/office/drawing/2014/main" val="1342441937"/>
                    </a:ext>
                  </a:extLst>
                </a:gridCol>
                <a:gridCol w="11182051">
                  <a:extLst>
                    <a:ext uri="{9D8B030D-6E8A-4147-A177-3AD203B41FA5}">
                      <a16:colId xmlns:a16="http://schemas.microsoft.com/office/drawing/2014/main" val="1041065588"/>
                    </a:ext>
                  </a:extLst>
                </a:gridCol>
              </a:tblGrid>
              <a:tr h="523470">
                <a:tc>
                  <a:txBody>
                    <a:bodyPr/>
                    <a:lstStyle/>
                    <a:p>
                      <a:pPr marL="0" marR="0" algn="ctr">
                        <a:lnSpc>
                          <a:spcPct val="107000"/>
                        </a:lnSpc>
                        <a:spcBef>
                          <a:spcPts val="0"/>
                        </a:spcBef>
                        <a:spcAft>
                          <a:spcPts val="800"/>
                        </a:spcAft>
                      </a:pPr>
                      <a:r>
                        <a:rPr lang="en-US" sz="1800" b="0" dirty="0">
                          <a:solidFill>
                            <a:schemeClr val="tx1"/>
                          </a:solidFill>
                          <a:effectLst/>
                          <a:latin typeface="Georgia" panose="02040502050405020303" pitchFamily="18" charset="0"/>
                        </a:rPr>
                        <a:t>1</a:t>
                      </a:r>
                      <a:endParaRPr lang="en-US" sz="1800" b="0" dirty="0">
                        <a:solidFill>
                          <a:schemeClr val="tx1"/>
                        </a:solidFill>
                        <a:effectLst/>
                        <a:latin typeface="Georgia" panose="02040502050405020303" pitchFamily="18" charset="0"/>
                        <a:ea typeface="Calibri" panose="020F0502020204030204" pitchFamily="34" charset="0"/>
                      </a:endParaRPr>
                    </a:p>
                  </a:txBody>
                  <a:tcPr marL="201707" marR="121024" marT="121024" marB="121024" anchor="ctr">
                    <a:lnL w="38100" cap="flat" cmpd="sng" algn="ctr">
                      <a:no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lnB>
                    <a:solidFill>
                      <a:schemeClr val="accent1">
                        <a:lumMod val="20000"/>
                        <a:lumOff val="80000"/>
                        <a:alpha val="50000"/>
                      </a:schemeClr>
                    </a:solidFill>
                  </a:tcPr>
                </a:tc>
                <a:tc>
                  <a:txBody>
                    <a:bodyPr/>
                    <a:lstStyle/>
                    <a:p>
                      <a:pPr marL="0" marR="0" lvl="0" indent="0">
                        <a:lnSpc>
                          <a:spcPct val="100000"/>
                        </a:lnSpc>
                        <a:spcBef>
                          <a:spcPts val="0"/>
                        </a:spcBef>
                        <a:spcAft>
                          <a:spcPts val="0"/>
                        </a:spcAft>
                        <a:buFont typeface="Arial" panose="020B0604020202020204" pitchFamily="34" charset="0"/>
                        <a:buNone/>
                      </a:pPr>
                      <a:r>
                        <a:rPr lang="en-US" sz="1800" b="0" dirty="0">
                          <a:solidFill>
                            <a:schemeClr val="tx1"/>
                          </a:solidFill>
                          <a:effectLst/>
                          <a:latin typeface="Georgia" panose="02040502050405020303" pitchFamily="18" charset="0"/>
                          <a:cs typeface="Arial" panose="020B0604020202020204" pitchFamily="34" charset="0"/>
                        </a:rPr>
                        <a:t>Work across stakeholders to promote 2-1-1 system.</a:t>
                      </a:r>
                      <a:endParaRPr lang="en-US" sz="1800" b="0" dirty="0">
                        <a:solidFill>
                          <a:schemeClr val="tx1"/>
                        </a:solidFill>
                        <a:effectLst/>
                        <a:latin typeface="Georgia" panose="02040502050405020303" pitchFamily="18" charset="0"/>
                        <a:ea typeface="Noto Sans Symbols"/>
                        <a:cs typeface="Arial" panose="020B0604020202020204" pitchFamily="34" charset="0"/>
                      </a:endParaRPr>
                    </a:p>
                  </a:txBody>
                  <a:tcPr marL="201707" marR="121024" marT="121024" marB="121024" anchor="ctr">
                    <a:lnL w="38100" cap="flat" cmpd="sng" algn="ctr">
                      <a:solidFill>
                        <a:srgbClr val="FFFFFF"/>
                      </a:solidFill>
                      <a:prstDash val="solid"/>
                    </a:lnL>
                    <a:lnR w="38100" cap="flat" cmpd="sng" algn="ctr">
                      <a:noFill/>
                      <a:prstDash val="solid"/>
                    </a:lnR>
                    <a:lnT w="38100" cap="flat" cmpd="sng" algn="ctr">
                      <a:noFill/>
                      <a:prstDash val="solid"/>
                    </a:lnT>
                    <a:lnB w="38100" cap="flat" cmpd="sng" algn="ctr">
                      <a:solidFill>
                        <a:srgbClr val="FFFFFF"/>
                      </a:solidFill>
                      <a:prstDash val="solid"/>
                    </a:lnB>
                    <a:solidFill>
                      <a:schemeClr val="accent1">
                        <a:lumMod val="20000"/>
                        <a:lumOff val="80000"/>
                        <a:alpha val="50000"/>
                      </a:schemeClr>
                    </a:solidFill>
                  </a:tcPr>
                </a:tc>
                <a:extLst>
                  <a:ext uri="{0D108BD9-81ED-4DB2-BD59-A6C34878D82A}">
                    <a16:rowId xmlns:a16="http://schemas.microsoft.com/office/drawing/2014/main" val="2096829396"/>
                  </a:ext>
                </a:extLst>
              </a:tr>
              <a:tr h="1107008">
                <a:tc>
                  <a:txBody>
                    <a:bodyPr/>
                    <a:lstStyle/>
                    <a:p>
                      <a:pPr marL="0" marR="0" algn="ctr">
                        <a:lnSpc>
                          <a:spcPct val="107000"/>
                        </a:lnSpc>
                        <a:spcBef>
                          <a:spcPts val="0"/>
                        </a:spcBef>
                        <a:spcAft>
                          <a:spcPts val="800"/>
                        </a:spcAft>
                      </a:pPr>
                      <a:r>
                        <a:rPr lang="en-US" sz="1800" b="0" dirty="0">
                          <a:solidFill>
                            <a:schemeClr val="tx1"/>
                          </a:solidFill>
                          <a:effectLst/>
                          <a:latin typeface="Georgia" panose="02040502050405020303" pitchFamily="18" charset="0"/>
                        </a:rPr>
                        <a:t>2</a:t>
                      </a:r>
                      <a:endParaRPr lang="en-US" sz="1800" b="0" dirty="0">
                        <a:solidFill>
                          <a:schemeClr val="tx1"/>
                        </a:solidFill>
                        <a:effectLst/>
                        <a:latin typeface="Georgia" panose="02040502050405020303" pitchFamily="18" charset="0"/>
                        <a:ea typeface="Calibri" panose="020F0502020204030204" pitchFamily="34" charset="0"/>
                      </a:endParaRPr>
                    </a:p>
                  </a:txBody>
                  <a:tcPr marL="201707" marR="121024" marT="121024" marB="121024" anchor="ctr">
                    <a:lnL w="38100" cap="flat" cmpd="sng" algn="ctr">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chemeClr val="accent1">
                        <a:lumMod val="20000"/>
                        <a:lumOff val="80000"/>
                        <a:alpha val="20000"/>
                      </a:schemeClr>
                    </a:solidFill>
                  </a:tcPr>
                </a:tc>
                <a:tc>
                  <a:txBody>
                    <a:bodyPr/>
                    <a:lstStyle/>
                    <a:p>
                      <a:pPr marL="0" marR="0" lvl="0" indent="0">
                        <a:lnSpc>
                          <a:spcPct val="100000"/>
                        </a:lnSpc>
                        <a:spcBef>
                          <a:spcPts val="0"/>
                        </a:spcBef>
                        <a:spcAft>
                          <a:spcPts val="0"/>
                        </a:spcAft>
                        <a:buFont typeface="Arial" panose="020B0604020202020204" pitchFamily="34" charset="0"/>
                        <a:buNone/>
                      </a:pPr>
                      <a:r>
                        <a:rPr lang="en-US" sz="1800" b="0" dirty="0">
                          <a:solidFill>
                            <a:schemeClr val="tx1"/>
                          </a:solidFill>
                          <a:effectLst/>
                          <a:latin typeface="Georgia"/>
                          <a:cs typeface="Arial"/>
                        </a:rPr>
                        <a:t>Train navigators at the Muscogee County Health and Human Services Building to support families in their use of the 2-1-1 system. </a:t>
                      </a:r>
                      <a:endParaRPr lang="en-US" sz="1800" b="0" dirty="0">
                        <a:solidFill>
                          <a:schemeClr val="tx1"/>
                        </a:solidFill>
                        <a:effectLst/>
                        <a:latin typeface="Georgia"/>
                        <a:ea typeface="Noto Sans Symbols"/>
                        <a:cs typeface="Arial"/>
                      </a:endParaRPr>
                    </a:p>
                  </a:txBody>
                  <a:tcPr marL="201707" marR="121024" marT="121024" marB="121024" anchor="ctr">
                    <a:lnL w="38100" cap="flat" cmpd="sng" algn="ctr">
                      <a:solidFill>
                        <a:srgbClr val="FFFFFF"/>
                      </a:solidFill>
                      <a:prstDash val="solid"/>
                    </a:lnL>
                    <a:lnR w="38100" cap="flat" cmpd="sng" algn="ctr">
                      <a:noFill/>
                      <a:prstDash val="solid"/>
                    </a:lnR>
                    <a:lnT w="38100" cap="flat" cmpd="sng" algn="ctr">
                      <a:solidFill>
                        <a:srgbClr val="FFFFFF"/>
                      </a:solidFill>
                      <a:prstDash val="solid"/>
                    </a:lnT>
                    <a:lnB w="38100" cap="flat" cmpd="sng" algn="ctr">
                      <a:solidFill>
                        <a:srgbClr val="FFFFFF"/>
                      </a:solidFill>
                      <a:prstDash val="solid"/>
                    </a:lnB>
                    <a:solidFill>
                      <a:schemeClr val="accent1">
                        <a:lumMod val="20000"/>
                        <a:lumOff val="80000"/>
                        <a:alpha val="20000"/>
                      </a:schemeClr>
                    </a:solidFill>
                  </a:tcPr>
                </a:tc>
                <a:extLst>
                  <a:ext uri="{0D108BD9-81ED-4DB2-BD59-A6C34878D82A}">
                    <a16:rowId xmlns:a16="http://schemas.microsoft.com/office/drawing/2014/main" val="133320776"/>
                  </a:ext>
                </a:extLst>
              </a:tr>
              <a:tr h="815239">
                <a:tc>
                  <a:txBody>
                    <a:bodyPr/>
                    <a:lstStyle/>
                    <a:p>
                      <a:pPr marL="0" marR="0" algn="ctr" defTabSz="914400" rtl="0" eaLnBrk="1" latinLnBrk="0" hangingPunct="1">
                        <a:lnSpc>
                          <a:spcPct val="107000"/>
                        </a:lnSpc>
                        <a:spcBef>
                          <a:spcPts val="0"/>
                        </a:spcBef>
                        <a:spcAft>
                          <a:spcPts val="800"/>
                        </a:spcAft>
                      </a:pPr>
                      <a:r>
                        <a:rPr lang="en-US" sz="1800" b="0" kern="1200" dirty="0">
                          <a:solidFill>
                            <a:schemeClr val="tx1"/>
                          </a:solidFill>
                          <a:effectLst/>
                          <a:latin typeface="Georgia" panose="02040502050405020303" pitchFamily="18" charset="0"/>
                          <a:ea typeface="+mn-ea"/>
                          <a:cs typeface="+mn-cs"/>
                        </a:rPr>
                        <a:t>3</a:t>
                      </a:r>
                    </a:p>
                  </a:txBody>
                  <a:tcPr marL="201707" marR="121024" marT="121024" marB="121024" anchor="ctr">
                    <a:lnL w="12700" cmpd="sng">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chemeClr val="accent1">
                        <a:lumMod val="20000"/>
                        <a:lumOff val="80000"/>
                        <a:alpha val="50000"/>
                      </a:schemeClr>
                    </a:solidFill>
                  </a:tcPr>
                </a:tc>
                <a:tc>
                  <a:txBody>
                    <a:bodyPr/>
                    <a:lstStyle/>
                    <a:p>
                      <a:pPr marL="0" marR="0" lvl="0" indent="0" algn="l" defTabSz="914400" rtl="0" eaLnBrk="1" latinLnBrk="0" hangingPunct="1">
                        <a:lnSpc>
                          <a:spcPct val="100000"/>
                        </a:lnSpc>
                        <a:spcBef>
                          <a:spcPts val="0"/>
                        </a:spcBef>
                        <a:spcAft>
                          <a:spcPts val="0"/>
                        </a:spcAft>
                        <a:buFont typeface="Arial" panose="020B0604020202020204" pitchFamily="34" charset="0"/>
                        <a:buNone/>
                      </a:pPr>
                      <a:r>
                        <a:rPr lang="en-US" sz="1800" b="0" kern="1200" dirty="0">
                          <a:solidFill>
                            <a:schemeClr val="tx1"/>
                          </a:solidFill>
                          <a:effectLst/>
                          <a:latin typeface="Georgia" panose="02040502050405020303" pitchFamily="18" charset="0"/>
                          <a:ea typeface="+mn-ea"/>
                          <a:cs typeface="+mn-cs"/>
                        </a:rPr>
                        <a:t>Survey local organizations’ willingness to participate in an online community portal and common family intake assessment.</a:t>
                      </a:r>
                    </a:p>
                  </a:txBody>
                  <a:tcPr marL="201707" marR="121024" marT="121024" marB="121024" anchor="ctr">
                    <a:lnL w="38100" cap="flat" cmpd="sng" algn="ctr">
                      <a:solidFill>
                        <a:srgbClr val="FFFFFF"/>
                      </a:solidFill>
                      <a:prstDash val="solid"/>
                    </a:lnL>
                    <a:lnR w="12700" cmpd="sng">
                      <a:noFill/>
                      <a:prstDash val="solid"/>
                    </a:lnR>
                    <a:lnT w="38100" cap="flat" cmpd="sng" algn="ctr">
                      <a:solidFill>
                        <a:srgbClr val="FFFFFF"/>
                      </a:solidFill>
                      <a:prstDash val="solid"/>
                    </a:lnT>
                    <a:lnB w="38100" cap="flat" cmpd="sng" algn="ctr">
                      <a:solidFill>
                        <a:srgbClr val="FFFFFF"/>
                      </a:solidFill>
                      <a:prstDash val="solid"/>
                    </a:lnB>
                    <a:solidFill>
                      <a:schemeClr val="accent1">
                        <a:lumMod val="20000"/>
                        <a:lumOff val="80000"/>
                        <a:alpha val="50000"/>
                      </a:schemeClr>
                    </a:solidFill>
                  </a:tcPr>
                </a:tc>
                <a:extLst>
                  <a:ext uri="{0D108BD9-81ED-4DB2-BD59-A6C34878D82A}">
                    <a16:rowId xmlns:a16="http://schemas.microsoft.com/office/drawing/2014/main" val="1730088474"/>
                  </a:ext>
                </a:extLst>
              </a:tr>
              <a:tr h="815239">
                <a:tc>
                  <a:txBody>
                    <a:bodyPr/>
                    <a:lstStyle/>
                    <a:p>
                      <a:pPr marL="0" marR="0" algn="ctr">
                        <a:lnSpc>
                          <a:spcPct val="107000"/>
                        </a:lnSpc>
                        <a:spcBef>
                          <a:spcPts val="300"/>
                        </a:spcBef>
                        <a:spcAft>
                          <a:spcPts val="300"/>
                        </a:spcAft>
                      </a:pPr>
                      <a:r>
                        <a:rPr lang="en-US" sz="1800" dirty="0">
                          <a:solidFill>
                            <a:schemeClr val="tx1"/>
                          </a:solidFill>
                          <a:effectLst/>
                          <a:latin typeface="Georgia" panose="02040502050405020303" pitchFamily="18" charset="0"/>
                        </a:rPr>
                        <a:t>4</a:t>
                      </a:r>
                      <a:endParaRPr lang="en-US" sz="1800" dirty="0">
                        <a:solidFill>
                          <a:schemeClr val="tx1"/>
                        </a:solidFill>
                        <a:effectLst/>
                        <a:latin typeface="Georgia" panose="02040502050405020303" pitchFamily="18" charset="0"/>
                        <a:ea typeface="Calibri" panose="020F0502020204030204" pitchFamily="34" charset="0"/>
                      </a:endParaRPr>
                    </a:p>
                  </a:txBody>
                  <a:tcPr marL="201707" marR="121024" marT="121024" marB="121024" anchor="ctr">
                    <a:lnL w="38100" cap="flat" cmpd="sng" algn="ctr">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chemeClr val="accent1">
                        <a:lumMod val="20000"/>
                        <a:lumOff val="80000"/>
                        <a:alpha val="20000"/>
                      </a:schemeClr>
                    </a:solidFill>
                  </a:tcPr>
                </a:tc>
                <a:tc>
                  <a:txBody>
                    <a:bodyPr/>
                    <a:lstStyle/>
                    <a:p>
                      <a:pPr marL="0" marR="0" lvl="0" indent="0">
                        <a:lnSpc>
                          <a:spcPct val="100000"/>
                        </a:lnSpc>
                        <a:spcBef>
                          <a:spcPts val="0"/>
                        </a:spcBef>
                        <a:spcAft>
                          <a:spcPts val="0"/>
                        </a:spcAft>
                        <a:buFont typeface="Arial" panose="020B0604020202020204" pitchFamily="34" charset="0"/>
                        <a:buNone/>
                      </a:pPr>
                      <a:r>
                        <a:rPr lang="en-US" sz="1800" dirty="0">
                          <a:solidFill>
                            <a:schemeClr val="tx1"/>
                          </a:solidFill>
                          <a:effectLst/>
                          <a:latin typeface="Georgia" panose="02040502050405020303" pitchFamily="18" charset="0"/>
                          <a:cs typeface="Arial" panose="020B0604020202020204" pitchFamily="34" charset="0"/>
                        </a:rPr>
                        <a:t>Document best practices and facilitators / barriers to implement an online community portal and common family intake assessment.</a:t>
                      </a:r>
                      <a:endParaRPr lang="en-US" sz="1800" dirty="0">
                        <a:solidFill>
                          <a:schemeClr val="tx1"/>
                        </a:solidFill>
                        <a:effectLst/>
                        <a:latin typeface="Georgia" panose="02040502050405020303" pitchFamily="18" charset="0"/>
                        <a:ea typeface="Noto Sans Symbols"/>
                        <a:cs typeface="Arial" panose="020B0604020202020204" pitchFamily="34" charset="0"/>
                      </a:endParaRPr>
                    </a:p>
                  </a:txBody>
                  <a:tcPr marL="201707" marR="121024" marT="121024" marB="121024" anchor="ctr">
                    <a:lnL w="38100" cap="flat" cmpd="sng" algn="ctr">
                      <a:solidFill>
                        <a:srgbClr val="FFFFFF"/>
                      </a:solidFill>
                      <a:prstDash val="solid"/>
                    </a:lnL>
                    <a:lnR w="38100" cap="flat" cmpd="sng" algn="ctr">
                      <a:noFill/>
                      <a:prstDash val="solid"/>
                    </a:lnR>
                    <a:lnT w="38100" cap="flat" cmpd="sng" algn="ctr">
                      <a:solidFill>
                        <a:srgbClr val="FFFFFF"/>
                      </a:solidFill>
                      <a:prstDash val="solid"/>
                    </a:lnT>
                    <a:lnB w="38100" cap="flat" cmpd="sng" algn="ctr">
                      <a:solidFill>
                        <a:srgbClr val="FFFFFF"/>
                      </a:solidFill>
                      <a:prstDash val="solid"/>
                    </a:lnB>
                    <a:solidFill>
                      <a:schemeClr val="accent1">
                        <a:lumMod val="20000"/>
                        <a:lumOff val="80000"/>
                        <a:alpha val="20000"/>
                      </a:schemeClr>
                    </a:solidFill>
                  </a:tcPr>
                </a:tc>
                <a:extLst>
                  <a:ext uri="{0D108BD9-81ED-4DB2-BD59-A6C34878D82A}">
                    <a16:rowId xmlns:a16="http://schemas.microsoft.com/office/drawing/2014/main" val="2392539637"/>
                  </a:ext>
                </a:extLst>
              </a:tr>
              <a:tr h="815239">
                <a:tc>
                  <a:txBody>
                    <a:bodyPr/>
                    <a:lstStyle/>
                    <a:p>
                      <a:pPr marL="0" marR="0" algn="ctr" defTabSz="914400" rtl="0" eaLnBrk="1" latinLnBrk="0" hangingPunct="1">
                        <a:lnSpc>
                          <a:spcPct val="107000"/>
                        </a:lnSpc>
                        <a:spcBef>
                          <a:spcPts val="0"/>
                        </a:spcBef>
                        <a:spcAft>
                          <a:spcPts val="800"/>
                        </a:spcAft>
                      </a:pPr>
                      <a:r>
                        <a:rPr lang="en-US" sz="1800" b="0" kern="1200" dirty="0">
                          <a:solidFill>
                            <a:schemeClr val="tx1"/>
                          </a:solidFill>
                          <a:effectLst/>
                          <a:latin typeface="Georgia" panose="02040502050405020303" pitchFamily="18" charset="0"/>
                          <a:ea typeface="+mn-ea"/>
                          <a:cs typeface="+mn-cs"/>
                        </a:rPr>
                        <a:t>5</a:t>
                      </a:r>
                    </a:p>
                  </a:txBody>
                  <a:tcPr marL="201707" marR="121024" marT="121024" marB="121024" anchor="ctr">
                    <a:lnL w="12700" cmpd="sng">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chemeClr val="accent1">
                        <a:lumMod val="20000"/>
                        <a:lumOff val="80000"/>
                        <a:alpha val="50000"/>
                      </a:schemeClr>
                    </a:solidFill>
                  </a:tcPr>
                </a:tc>
                <a:tc>
                  <a:txBody>
                    <a:bodyPr/>
                    <a:lstStyle/>
                    <a:p>
                      <a:pPr marL="0" marR="0" lvl="0" indent="0" algn="l" defTabSz="914400" rtl="0" eaLnBrk="1" latinLnBrk="0" hangingPunct="1">
                        <a:lnSpc>
                          <a:spcPct val="100000"/>
                        </a:lnSpc>
                        <a:spcBef>
                          <a:spcPts val="0"/>
                        </a:spcBef>
                        <a:spcAft>
                          <a:spcPts val="0"/>
                        </a:spcAft>
                        <a:buFont typeface="Arial" panose="020B0604020202020204" pitchFamily="34" charset="0"/>
                        <a:buNone/>
                      </a:pPr>
                      <a:r>
                        <a:rPr lang="en-US" sz="1800" b="0" kern="1200" dirty="0">
                          <a:solidFill>
                            <a:schemeClr val="tx1"/>
                          </a:solidFill>
                          <a:effectLst/>
                          <a:latin typeface="Georgia" panose="02040502050405020303" pitchFamily="18" charset="0"/>
                          <a:ea typeface="+mn-ea"/>
                          <a:cs typeface="+mn-cs"/>
                        </a:rPr>
                        <a:t>Develop a common family intake assessment for use by organizations serving families in Muscogee County, with children 5 years old and younger, who are living in poverty.</a:t>
                      </a:r>
                    </a:p>
                  </a:txBody>
                  <a:tcPr marL="201707" marR="121024" marT="121024" marB="121024" anchor="ctr">
                    <a:lnL w="38100" cap="flat" cmpd="sng" algn="ctr">
                      <a:solidFill>
                        <a:srgbClr val="FFFFFF"/>
                      </a:solidFill>
                      <a:prstDash val="solid"/>
                    </a:lnL>
                    <a:lnR w="12700" cmpd="sng">
                      <a:noFill/>
                      <a:prstDash val="solid"/>
                    </a:lnR>
                    <a:lnT w="38100" cap="flat" cmpd="sng" algn="ctr">
                      <a:solidFill>
                        <a:srgbClr val="FFFFFF"/>
                      </a:solidFill>
                      <a:prstDash val="solid"/>
                    </a:lnT>
                    <a:lnB w="38100" cap="flat" cmpd="sng" algn="ctr">
                      <a:solidFill>
                        <a:srgbClr val="FFFFFF"/>
                      </a:solidFill>
                      <a:prstDash val="solid"/>
                    </a:lnB>
                    <a:solidFill>
                      <a:schemeClr val="accent1">
                        <a:lumMod val="20000"/>
                        <a:lumOff val="80000"/>
                        <a:alpha val="50000"/>
                      </a:schemeClr>
                    </a:solidFill>
                  </a:tcPr>
                </a:tc>
                <a:extLst>
                  <a:ext uri="{0D108BD9-81ED-4DB2-BD59-A6C34878D82A}">
                    <a16:rowId xmlns:a16="http://schemas.microsoft.com/office/drawing/2014/main" val="1544149297"/>
                  </a:ext>
                </a:extLst>
              </a:tr>
              <a:tr h="1107008">
                <a:tc>
                  <a:txBody>
                    <a:bodyPr/>
                    <a:lstStyle/>
                    <a:p>
                      <a:pPr marL="0" marR="0" algn="ctr">
                        <a:lnSpc>
                          <a:spcPct val="107000"/>
                        </a:lnSpc>
                        <a:spcBef>
                          <a:spcPts val="300"/>
                        </a:spcBef>
                        <a:spcAft>
                          <a:spcPts val="300"/>
                        </a:spcAft>
                      </a:pPr>
                      <a:r>
                        <a:rPr lang="en-US" sz="1800" dirty="0">
                          <a:solidFill>
                            <a:schemeClr val="tx1"/>
                          </a:solidFill>
                          <a:effectLst/>
                          <a:latin typeface="Georgia" panose="02040502050405020303" pitchFamily="18" charset="0"/>
                          <a:ea typeface="Calibri" panose="020F0502020204030204" pitchFamily="34" charset="0"/>
                        </a:rPr>
                        <a:t>6</a:t>
                      </a:r>
                    </a:p>
                  </a:txBody>
                  <a:tcPr marL="201707" marR="121024" marT="121024" marB="121024" anchor="ctr">
                    <a:lnL w="38100" cap="flat" cmpd="sng" algn="ctr">
                      <a:noFill/>
                      <a:prstDash val="solid"/>
                    </a:lnL>
                    <a:lnR w="38100" cap="flat" cmpd="sng" algn="ctr">
                      <a:solidFill>
                        <a:srgbClr val="FFFFFF"/>
                      </a:solidFill>
                      <a:prstDash val="solid"/>
                    </a:lnR>
                    <a:lnT w="38100" cap="flat" cmpd="sng" algn="ctr">
                      <a:solidFill>
                        <a:srgbClr val="FFFFFF"/>
                      </a:solidFill>
                      <a:prstDash val="solid"/>
                    </a:lnT>
                    <a:lnB w="12700" cmpd="sng">
                      <a:noFill/>
                      <a:prstDash val="solid"/>
                    </a:lnB>
                    <a:solidFill>
                      <a:schemeClr val="accent1">
                        <a:lumMod val="20000"/>
                        <a:lumOff val="80000"/>
                        <a:alpha val="20000"/>
                      </a:schemeClr>
                    </a:solidFill>
                  </a:tcPr>
                </a:tc>
                <a:tc>
                  <a:txBody>
                    <a:bodyPr/>
                    <a:lstStyle/>
                    <a:p>
                      <a:pPr marL="0" marR="0">
                        <a:lnSpc>
                          <a:spcPct val="100000"/>
                        </a:lnSpc>
                        <a:spcBef>
                          <a:spcPts val="0"/>
                        </a:spcBef>
                        <a:spcAft>
                          <a:spcPts val="0"/>
                        </a:spcAft>
                      </a:pPr>
                      <a:r>
                        <a:rPr lang="en-US" sz="1800" dirty="0">
                          <a:solidFill>
                            <a:schemeClr val="tx1"/>
                          </a:solidFill>
                          <a:effectLst/>
                          <a:latin typeface="Georgia" panose="02040502050405020303" pitchFamily="18" charset="0"/>
                          <a:cs typeface="Arial" panose="020B0604020202020204" pitchFamily="34" charset="0"/>
                        </a:rPr>
                        <a:t>Implement an online community portal, utilizing the common family intake assessment, that would be available for use by families seeking services and agencies serving families in Muscogee County, with children 5 years old and younger, who are living in poverty.</a:t>
                      </a:r>
                      <a:endParaRPr lang="en-US" sz="1800" dirty="0">
                        <a:solidFill>
                          <a:schemeClr val="tx1"/>
                        </a:solidFill>
                        <a:effectLst/>
                        <a:latin typeface="Georgia" panose="02040502050405020303" pitchFamily="18" charset="0"/>
                        <a:ea typeface="Calibri" panose="020F0502020204030204" pitchFamily="34" charset="0"/>
                        <a:cs typeface="Arial" panose="020B0604020202020204" pitchFamily="34" charset="0"/>
                      </a:endParaRPr>
                    </a:p>
                  </a:txBody>
                  <a:tcPr marL="201707" marR="121024" marT="121024" marB="121024" anchor="ctr">
                    <a:lnL w="38100" cap="flat" cmpd="sng" algn="ctr">
                      <a:solidFill>
                        <a:srgbClr val="FFFFFF"/>
                      </a:solidFill>
                      <a:prstDash val="solid"/>
                    </a:lnL>
                    <a:lnR w="38100" cap="flat" cmpd="sng" algn="ctr">
                      <a:noFill/>
                      <a:prstDash val="solid"/>
                    </a:lnR>
                    <a:lnT w="38100" cap="flat" cmpd="sng" algn="ctr">
                      <a:solidFill>
                        <a:srgbClr val="FFFFFF"/>
                      </a:solidFill>
                      <a:prstDash val="solid"/>
                    </a:lnT>
                    <a:lnB w="12700" cmpd="sng">
                      <a:noFill/>
                      <a:prstDash val="solid"/>
                    </a:lnB>
                    <a:solidFill>
                      <a:schemeClr val="accent1">
                        <a:lumMod val="20000"/>
                        <a:lumOff val="80000"/>
                        <a:alpha val="20000"/>
                      </a:schemeClr>
                    </a:solidFill>
                  </a:tcPr>
                </a:tc>
                <a:extLst>
                  <a:ext uri="{0D108BD9-81ED-4DB2-BD59-A6C34878D82A}">
                    <a16:rowId xmlns:a16="http://schemas.microsoft.com/office/drawing/2014/main" val="1320173759"/>
                  </a:ext>
                </a:extLst>
              </a:tr>
            </a:tbl>
          </a:graphicData>
        </a:graphic>
      </p:graphicFrame>
      <p:sp>
        <p:nvSpPr>
          <p:cNvPr id="5" name="TextBox 4">
            <a:extLst>
              <a:ext uri="{FF2B5EF4-FFF2-40B4-BE49-F238E27FC236}">
                <a16:creationId xmlns:a16="http://schemas.microsoft.com/office/drawing/2014/main" id="{CFEADB22-0F98-422E-869E-D3DA42A9D23B}"/>
              </a:ext>
            </a:extLst>
          </p:cNvPr>
          <p:cNvSpPr txBox="1"/>
          <p:nvPr/>
        </p:nvSpPr>
        <p:spPr>
          <a:xfrm>
            <a:off x="8474829" y="154004"/>
            <a:ext cx="3717171"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rPr>
              <a:t>Goal statements are abridged for presentation purposes </a:t>
            </a:r>
          </a:p>
        </p:txBody>
      </p:sp>
    </p:spTree>
    <p:extLst>
      <p:ext uri="{BB962C8B-B14F-4D97-AF65-F5344CB8AC3E}">
        <p14:creationId xmlns:p14="http://schemas.microsoft.com/office/powerpoint/2010/main" val="10112824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DB66F6E8-4D4A-4907-940A-774703A2D0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9016005" y="5367908"/>
            <a:ext cx="3175996" cy="1490093"/>
          </a:xfrm>
          <a:custGeom>
            <a:avLst/>
            <a:gdLst>
              <a:gd name="connsiteX0" fmla="*/ 2485888 w 3175996"/>
              <a:gd name="connsiteY0" fmla="*/ 1490093 h 1490093"/>
              <a:gd name="connsiteX1" fmla="*/ 0 w 3175996"/>
              <a:gd name="connsiteY1" fmla="*/ 1490093 h 1490093"/>
              <a:gd name="connsiteX2" fmla="*/ 0 w 3175996"/>
              <a:gd name="connsiteY2" fmla="*/ 0 h 1490093"/>
              <a:gd name="connsiteX3" fmla="*/ 3175996 w 3175996"/>
              <a:gd name="connsiteY3" fmla="*/ 0 h 1490093"/>
            </a:gdLst>
            <a:ahLst/>
            <a:cxnLst>
              <a:cxn ang="0">
                <a:pos x="connsiteX0" y="connsiteY0"/>
              </a:cxn>
              <a:cxn ang="0">
                <a:pos x="connsiteX1" y="connsiteY1"/>
              </a:cxn>
              <a:cxn ang="0">
                <a:pos x="connsiteX2" y="connsiteY2"/>
              </a:cxn>
              <a:cxn ang="0">
                <a:pos x="connsiteX3" y="connsiteY3"/>
              </a:cxn>
            </a:cxnLst>
            <a:rect l="l" t="t" r="r" b="b"/>
            <a:pathLst>
              <a:path w="3175996" h="1490093">
                <a:moveTo>
                  <a:pt x="2485888" y="1490093"/>
                </a:moveTo>
                <a:lnTo>
                  <a:pt x="0" y="1490093"/>
                </a:lnTo>
                <a:lnTo>
                  <a:pt x="0" y="0"/>
                </a:lnTo>
                <a:lnTo>
                  <a:pt x="3175996"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id="{8F1F5A56-E82B-4FD5-9025-B72896FFBB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67908"/>
            <a:ext cx="9566296" cy="1490093"/>
          </a:xfrm>
          <a:custGeom>
            <a:avLst/>
            <a:gdLst>
              <a:gd name="connsiteX0" fmla="*/ 0 w 9566296"/>
              <a:gd name="connsiteY0" fmla="*/ 0 h 1490093"/>
              <a:gd name="connsiteX1" fmla="*/ 405267 w 9566296"/>
              <a:gd name="connsiteY1" fmla="*/ 0 h 1490093"/>
              <a:gd name="connsiteX2" fmla="*/ 631857 w 9566296"/>
              <a:gd name="connsiteY2" fmla="*/ 0 h 1490093"/>
              <a:gd name="connsiteX3" fmla="*/ 2451761 w 9566296"/>
              <a:gd name="connsiteY3" fmla="*/ 0 h 1490093"/>
              <a:gd name="connsiteX4" fmla="*/ 2901880 w 9566296"/>
              <a:gd name="connsiteY4" fmla="*/ 0 h 1490093"/>
              <a:gd name="connsiteX5" fmla="*/ 3641106 w 9566296"/>
              <a:gd name="connsiteY5" fmla="*/ 0 h 1490093"/>
              <a:gd name="connsiteX6" fmla="*/ 9566296 w 9566296"/>
              <a:gd name="connsiteY6" fmla="*/ 0 h 1490093"/>
              <a:gd name="connsiteX7" fmla="*/ 8876188 w 9566296"/>
              <a:gd name="connsiteY7" fmla="*/ 1490093 h 1490093"/>
              <a:gd name="connsiteX8" fmla="*/ 631857 w 9566296"/>
              <a:gd name="connsiteY8" fmla="*/ 1490093 h 1490093"/>
              <a:gd name="connsiteX9" fmla="*/ 405267 w 9566296"/>
              <a:gd name="connsiteY9" fmla="*/ 1490093 h 1490093"/>
              <a:gd name="connsiteX10" fmla="*/ 0 w 9566296"/>
              <a:gd name="connsiteY10" fmla="*/ 1490093 h 1490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566296" h="1490093">
                <a:moveTo>
                  <a:pt x="0" y="0"/>
                </a:moveTo>
                <a:lnTo>
                  <a:pt x="405267" y="0"/>
                </a:lnTo>
                <a:lnTo>
                  <a:pt x="631857" y="0"/>
                </a:lnTo>
                <a:lnTo>
                  <a:pt x="2451761" y="0"/>
                </a:lnTo>
                <a:lnTo>
                  <a:pt x="2901880" y="0"/>
                </a:lnTo>
                <a:lnTo>
                  <a:pt x="3641106" y="0"/>
                </a:lnTo>
                <a:lnTo>
                  <a:pt x="9566296" y="0"/>
                </a:lnTo>
                <a:lnTo>
                  <a:pt x="8876188" y="1490093"/>
                </a:lnTo>
                <a:lnTo>
                  <a:pt x="631857" y="1490093"/>
                </a:lnTo>
                <a:lnTo>
                  <a:pt x="405267" y="1490093"/>
                </a:lnTo>
                <a:lnTo>
                  <a:pt x="0" y="1490093"/>
                </a:lnTo>
                <a:close/>
              </a:path>
            </a:pathLst>
          </a:custGeom>
          <a:solidFill>
            <a:schemeClr val="tx1">
              <a:lumMod val="65000"/>
              <a:lumOff val="3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45768FC-FAC4-46AA-AD06-3828EFA53D2C}"/>
              </a:ext>
            </a:extLst>
          </p:cNvPr>
          <p:cNvSpPr>
            <a:spLocks noGrp="1"/>
          </p:cNvSpPr>
          <p:nvPr>
            <p:ph type="title"/>
          </p:nvPr>
        </p:nvSpPr>
        <p:spPr>
          <a:xfrm>
            <a:off x="838200" y="5529884"/>
            <a:ext cx="8078342" cy="1096331"/>
          </a:xfrm>
        </p:spPr>
        <p:txBody>
          <a:bodyPr vert="horz" lIns="91440" tIns="45720" rIns="91440" bIns="45720" rtlCol="0">
            <a:normAutofit/>
          </a:bodyPr>
          <a:lstStyle/>
          <a:p>
            <a:r>
              <a:rPr lang="en-US" sz="3400" kern="1200" dirty="0">
                <a:latin typeface="Georgia" panose="02040502050405020303" pitchFamily="18" charset="0"/>
              </a:rPr>
              <a:t>Columbus Poverty Reduction Lab</a:t>
            </a:r>
          </a:p>
        </p:txBody>
      </p:sp>
      <p:graphicFrame>
        <p:nvGraphicFramePr>
          <p:cNvPr id="10" name="TextBox 7">
            <a:extLst>
              <a:ext uri="{FF2B5EF4-FFF2-40B4-BE49-F238E27FC236}">
                <a16:creationId xmlns:a16="http://schemas.microsoft.com/office/drawing/2014/main" id="{38F5FC19-115F-426A-AE58-3DA84200D98B}"/>
              </a:ext>
            </a:extLst>
          </p:cNvPr>
          <p:cNvGraphicFramePr/>
          <p:nvPr/>
        </p:nvGraphicFramePr>
        <p:xfrm>
          <a:off x="419100" y="414665"/>
          <a:ext cx="11353800" cy="45038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ACD69DFD-2F92-4A1D-9097-881399257E58}"/>
              </a:ext>
            </a:extLst>
          </p:cNvPr>
          <p:cNvSpPr txBox="1"/>
          <p:nvPr/>
        </p:nvSpPr>
        <p:spPr>
          <a:xfrm>
            <a:off x="9141743" y="6334780"/>
            <a:ext cx="2982543"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rPr>
              <a:t>* Includes two locally-convened meetings of the Planning Team</a:t>
            </a:r>
          </a:p>
        </p:txBody>
      </p:sp>
    </p:spTree>
    <p:extLst>
      <p:ext uri="{BB962C8B-B14F-4D97-AF65-F5344CB8AC3E}">
        <p14:creationId xmlns:p14="http://schemas.microsoft.com/office/powerpoint/2010/main" val="2311649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A06D7-094E-4C90-A6CA-A73C72779C36}"/>
              </a:ext>
            </a:extLst>
          </p:cNvPr>
          <p:cNvSpPr>
            <a:spLocks noGrp="1"/>
          </p:cNvSpPr>
          <p:nvPr>
            <p:ph type="title"/>
          </p:nvPr>
        </p:nvSpPr>
        <p:spPr>
          <a:xfrm>
            <a:off x="838201" y="69034"/>
            <a:ext cx="10515600" cy="1325563"/>
          </a:xfrm>
        </p:spPr>
        <p:txBody>
          <a:bodyPr/>
          <a:lstStyle/>
          <a:p>
            <a:pPr algn="ctr"/>
            <a:r>
              <a:rPr lang="en-US" sz="3200" dirty="0">
                <a:latin typeface="Georgia"/>
              </a:rPr>
              <a:t>To Date: Training and Facilitation by CQI Experts</a:t>
            </a:r>
            <a:endParaRPr lang="en-US" sz="3200" dirty="0">
              <a:latin typeface="Georgia" panose="02040502050405020303" pitchFamily="18" charset="0"/>
            </a:endParaRPr>
          </a:p>
        </p:txBody>
      </p:sp>
      <p:graphicFrame>
        <p:nvGraphicFramePr>
          <p:cNvPr id="6" name="Table 5">
            <a:extLst>
              <a:ext uri="{FF2B5EF4-FFF2-40B4-BE49-F238E27FC236}">
                <a16:creationId xmlns:a16="http://schemas.microsoft.com/office/drawing/2014/main" id="{7C00C014-208A-47E7-9EA5-959C76FF82E9}"/>
              </a:ext>
            </a:extLst>
          </p:cNvPr>
          <p:cNvGraphicFramePr>
            <a:graphicFrameLocks noGrp="1"/>
          </p:cNvGraphicFramePr>
          <p:nvPr/>
        </p:nvGraphicFramePr>
        <p:xfrm>
          <a:off x="838200" y="1039257"/>
          <a:ext cx="10515600" cy="5059680"/>
        </p:xfrm>
        <a:graphic>
          <a:graphicData uri="http://schemas.openxmlformats.org/drawingml/2006/table">
            <a:tbl>
              <a:tblPr firstRow="1" bandRow="1">
                <a:tableStyleId>{BC89EF96-8CEA-46FF-86C4-4CE0E7609802}</a:tableStyleId>
              </a:tblPr>
              <a:tblGrid>
                <a:gridCol w="3505200">
                  <a:extLst>
                    <a:ext uri="{9D8B030D-6E8A-4147-A177-3AD203B41FA5}">
                      <a16:colId xmlns:a16="http://schemas.microsoft.com/office/drawing/2014/main" val="349180768"/>
                    </a:ext>
                  </a:extLst>
                </a:gridCol>
                <a:gridCol w="3505200">
                  <a:extLst>
                    <a:ext uri="{9D8B030D-6E8A-4147-A177-3AD203B41FA5}">
                      <a16:colId xmlns:a16="http://schemas.microsoft.com/office/drawing/2014/main" val="4216119616"/>
                    </a:ext>
                  </a:extLst>
                </a:gridCol>
                <a:gridCol w="3505200">
                  <a:extLst>
                    <a:ext uri="{9D8B030D-6E8A-4147-A177-3AD203B41FA5}">
                      <a16:colId xmlns:a16="http://schemas.microsoft.com/office/drawing/2014/main" val="2396320607"/>
                    </a:ext>
                  </a:extLst>
                </a:gridCol>
              </a:tblGrid>
              <a:tr h="1275806">
                <a:tc>
                  <a:txBody>
                    <a:bodyPr/>
                    <a:lstStyle/>
                    <a:p>
                      <a:pPr algn="ctr"/>
                      <a:r>
                        <a:rPr lang="en-US" sz="2000" b="1" dirty="0">
                          <a:solidFill>
                            <a:schemeClr val="accent1">
                              <a:lumMod val="75000"/>
                            </a:schemeClr>
                          </a:solidFill>
                        </a:rPr>
                        <a:t>January 2019</a:t>
                      </a:r>
                    </a:p>
                    <a:p>
                      <a:pPr marL="174625" indent="-173038" algn="l">
                        <a:buFont typeface="Arial" panose="020B0604020202020204" pitchFamily="34" charset="0"/>
                        <a:buChar char="•"/>
                      </a:pPr>
                      <a:r>
                        <a:rPr lang="en-US" b="0" dirty="0">
                          <a:solidFill>
                            <a:schemeClr val="tx1"/>
                          </a:solidFill>
                          <a:effectLst>
                            <a:outerShdw blurRad="38100" dist="38100" dir="2700000" algn="tl">
                              <a:srgbClr val="000000">
                                <a:alpha val="43137"/>
                              </a:srgbClr>
                            </a:outerShdw>
                          </a:effectLst>
                        </a:rPr>
                        <a:t>2.5-day CQI Boot Camp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accent1">
                              <a:lumMod val="75000"/>
                            </a:schemeClr>
                          </a:solidFill>
                        </a:rPr>
                        <a:t>February 2019</a:t>
                      </a:r>
                    </a:p>
                    <a:p>
                      <a:pPr marL="173038" indent="-173038" algn="l">
                        <a:buFont typeface="Arial" panose="020B0604020202020204" pitchFamily="34" charset="0"/>
                        <a:buChar char="•"/>
                      </a:pPr>
                      <a:r>
                        <a:rPr lang="en-US" b="0" dirty="0">
                          <a:effectLst>
                            <a:outerShdw blurRad="38100" dist="38100" dir="2700000" algn="tl">
                              <a:srgbClr val="000000">
                                <a:alpha val="43137"/>
                              </a:srgbClr>
                            </a:outerShdw>
                          </a:effectLst>
                        </a:rPr>
                        <a:t>Leadership Team Meeting</a:t>
                      </a:r>
                    </a:p>
                    <a:p>
                      <a:pPr marL="400050" lvl="1" indent="-168275" algn="l">
                        <a:buFont typeface="Wingdings" panose="05000000000000000000" pitchFamily="2" charset="2"/>
                        <a:buChar char="§"/>
                      </a:pPr>
                      <a:r>
                        <a:rPr lang="en-US" sz="1600" b="0" dirty="0">
                          <a:solidFill>
                            <a:schemeClr val="tx1">
                              <a:lumMod val="50000"/>
                              <a:lumOff val="50000"/>
                            </a:schemeClr>
                          </a:solidFill>
                        </a:rPr>
                        <a:t>Mapped current system</a:t>
                      </a:r>
                    </a:p>
                    <a:p>
                      <a:pPr marL="400050" lvl="1" indent="-168275" algn="l">
                        <a:buFont typeface="Wingdings" panose="05000000000000000000" pitchFamily="2" charset="2"/>
                        <a:buChar char="§"/>
                      </a:pPr>
                      <a:r>
                        <a:rPr lang="en-US" sz="1600" b="0" dirty="0">
                          <a:solidFill>
                            <a:schemeClr val="tx1">
                              <a:lumMod val="50000"/>
                              <a:lumOff val="50000"/>
                            </a:schemeClr>
                          </a:solidFill>
                        </a:rPr>
                        <a:t>Used structured method to prioritize opportunities for improvement</a:t>
                      </a:r>
                    </a:p>
                    <a:p>
                      <a:pPr marL="400050" lvl="1" indent="-168275" algn="l">
                        <a:buFont typeface="Wingdings" panose="05000000000000000000" pitchFamily="2" charset="2"/>
                        <a:buChar char="§"/>
                      </a:pPr>
                      <a:r>
                        <a:rPr lang="en-US" sz="1600" b="0" dirty="0">
                          <a:solidFill>
                            <a:schemeClr val="tx1">
                              <a:lumMod val="50000"/>
                              <a:lumOff val="50000"/>
                            </a:schemeClr>
                          </a:solidFill>
                        </a:rPr>
                        <a:t>Discussed mission statement and 90-day, 1-year, and 10-year goals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chemeClr val="accent1">
                              <a:lumMod val="75000"/>
                            </a:schemeClr>
                          </a:solidFill>
                        </a:rPr>
                        <a:t>March 2019</a:t>
                      </a:r>
                      <a:endParaRPr lang="en-US" sz="2000" b="0" dirty="0">
                        <a:solidFill>
                          <a:schemeClr val="tx1"/>
                        </a:solidFill>
                      </a:endParaRPr>
                    </a:p>
                    <a:p>
                      <a:pPr marL="173038" indent="-173038" algn="l">
                        <a:buFont typeface="Arial" panose="020B0604020202020204" pitchFamily="34" charset="0"/>
                        <a:buChar char="•"/>
                      </a:pPr>
                      <a:r>
                        <a:rPr lang="en-US" b="0" dirty="0">
                          <a:solidFill>
                            <a:schemeClr val="tx1"/>
                          </a:solidFill>
                          <a:effectLst>
                            <a:outerShdw blurRad="38100" dist="38100" dir="2700000" algn="tl">
                              <a:srgbClr val="000000">
                                <a:alpha val="43137"/>
                              </a:srgbClr>
                            </a:outerShdw>
                          </a:effectLst>
                        </a:rPr>
                        <a:t>Leadership Team Meeting</a:t>
                      </a:r>
                    </a:p>
                    <a:p>
                      <a:pPr marL="400050" lvl="1" indent="-168275" algn="l" defTabSz="914400" rtl="0" eaLnBrk="1" latinLnBrk="0" hangingPunct="1">
                        <a:buFont typeface="Wingdings" panose="05000000000000000000" pitchFamily="2" charset="2"/>
                        <a:buChar char="§"/>
                      </a:pPr>
                      <a:r>
                        <a:rPr lang="en-US" sz="1600" b="0" kern="1200" dirty="0">
                          <a:solidFill>
                            <a:schemeClr val="tx1">
                              <a:lumMod val="50000"/>
                              <a:lumOff val="50000"/>
                            </a:schemeClr>
                          </a:solidFill>
                          <a:latin typeface="+mn-lt"/>
                          <a:ea typeface="+mn-ea"/>
                          <a:cs typeface="+mn-cs"/>
                        </a:rPr>
                        <a:t>Refined and approved </a:t>
                      </a:r>
                      <a:r>
                        <a:rPr lang="en-US" sz="1600" b="0" dirty="0">
                          <a:solidFill>
                            <a:schemeClr val="tx1">
                              <a:lumMod val="50000"/>
                              <a:lumOff val="50000"/>
                            </a:schemeClr>
                          </a:solidFill>
                        </a:rPr>
                        <a:t>mission statement and 90-day, 1-year, and 10-year goals</a:t>
                      </a:r>
                      <a:endParaRPr lang="en-US" sz="1600" b="0" kern="1200" dirty="0">
                        <a:solidFill>
                          <a:schemeClr val="tx1">
                            <a:lumMod val="50000"/>
                            <a:lumOff val="50000"/>
                          </a:schemeClr>
                        </a:solidFill>
                        <a:latin typeface="+mn-lt"/>
                        <a:ea typeface="+mn-ea"/>
                        <a:cs typeface="+mn-cs"/>
                      </a:endParaRPr>
                    </a:p>
                    <a:p>
                      <a:pPr marL="400050" lvl="1" indent="-168275" algn="l" defTabSz="914400" rtl="0" eaLnBrk="1" latinLnBrk="0" hangingPunct="1">
                        <a:buFont typeface="Wingdings" panose="05000000000000000000" pitchFamily="2" charset="2"/>
                        <a:buChar char="§"/>
                      </a:pPr>
                      <a:r>
                        <a:rPr lang="en-US" sz="1600" b="0" kern="1200" dirty="0">
                          <a:solidFill>
                            <a:schemeClr val="tx1">
                              <a:lumMod val="50000"/>
                              <a:lumOff val="50000"/>
                            </a:schemeClr>
                          </a:solidFill>
                          <a:latin typeface="+mn-lt"/>
                          <a:ea typeface="+mn-ea"/>
                          <a:cs typeface="+mn-cs"/>
                        </a:rPr>
                        <a:t>Planned PDCA</a:t>
                      </a:r>
                      <a:r>
                        <a:rPr lang="en-US" sz="1400" b="0" kern="1200" baseline="30000" dirty="0">
                          <a:solidFill>
                            <a:schemeClr val="tx1">
                              <a:lumMod val="50000"/>
                              <a:lumOff val="50000"/>
                            </a:schemeClr>
                          </a:solidFill>
                          <a:latin typeface="+mn-lt"/>
                          <a:ea typeface="+mn-ea"/>
                          <a:cs typeface="+mn-cs"/>
                        </a:rPr>
                        <a:t>1</a:t>
                      </a:r>
                      <a:r>
                        <a:rPr lang="en-US" sz="1600" b="0" kern="1200" dirty="0">
                          <a:solidFill>
                            <a:schemeClr val="tx1">
                              <a:lumMod val="50000"/>
                              <a:lumOff val="50000"/>
                            </a:schemeClr>
                          </a:solidFill>
                          <a:latin typeface="+mn-lt"/>
                          <a:ea typeface="+mn-ea"/>
                          <a:cs typeface="+mn-cs"/>
                        </a:rPr>
                        <a:t> to survey families registering for fall</a:t>
                      </a:r>
                    </a:p>
                    <a:p>
                      <a:pPr marL="173038" indent="-173038" algn="l">
                        <a:buFont typeface="Arial" panose="020B0604020202020204" pitchFamily="34" charset="0"/>
                        <a:buChar char="•"/>
                      </a:pPr>
                      <a:r>
                        <a:rPr lang="en-US" b="0" dirty="0">
                          <a:solidFill>
                            <a:schemeClr val="tx1"/>
                          </a:solidFill>
                          <a:effectLst>
                            <a:outerShdw blurRad="38100" dist="38100" dir="2700000" algn="tl">
                              <a:srgbClr val="000000">
                                <a:alpha val="43137"/>
                              </a:srgbClr>
                            </a:outerShdw>
                          </a:effectLst>
                        </a:rPr>
                        <a:t>Planning Team Meeting</a:t>
                      </a:r>
                    </a:p>
                    <a:p>
                      <a:pPr marL="400050" lvl="2" indent="-168275" algn="l" defTabSz="914400" rtl="0" eaLnBrk="1" latinLnBrk="0" hangingPunct="1">
                        <a:buFont typeface="Wingdings" panose="05000000000000000000" pitchFamily="2" charset="2"/>
                        <a:buChar char="§"/>
                      </a:pPr>
                      <a:r>
                        <a:rPr lang="en-US" sz="1600" b="0" kern="1200" dirty="0">
                          <a:solidFill>
                            <a:schemeClr val="tx1">
                              <a:lumMod val="50000"/>
                              <a:lumOff val="50000"/>
                            </a:schemeClr>
                          </a:solidFill>
                          <a:latin typeface="+mn-lt"/>
                          <a:ea typeface="+mn-ea"/>
                          <a:cs typeface="+mn-cs"/>
                        </a:rPr>
                        <a:t>Planned two 2-1-1 focused PDCAs</a:t>
                      </a:r>
                      <a:r>
                        <a:rPr lang="en-US" sz="1600" b="0" kern="1200" baseline="30000" dirty="0">
                          <a:solidFill>
                            <a:schemeClr val="tx1">
                              <a:lumMod val="50000"/>
                              <a:lumOff val="50000"/>
                            </a:schemeClr>
                          </a:solidFill>
                          <a:latin typeface="+mn-lt"/>
                          <a:ea typeface="+mn-ea"/>
                          <a:cs typeface="+mn-cs"/>
                        </a:rPr>
                        <a:t>1</a:t>
                      </a:r>
                      <a:endParaRPr lang="en-US" sz="1600" b="0" kern="1200" dirty="0">
                        <a:solidFill>
                          <a:schemeClr val="tx1">
                            <a:lumMod val="50000"/>
                            <a:lumOff val="50000"/>
                          </a:schemeClr>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21323723"/>
                  </a:ext>
                </a:extLst>
              </a:tr>
              <a:tr h="1275806">
                <a:tc>
                  <a:txBody>
                    <a:bodyPr/>
                    <a:lstStyle/>
                    <a:p>
                      <a:pPr algn="ctr"/>
                      <a:r>
                        <a:rPr lang="en-US" sz="2000" b="1" kern="1200" dirty="0">
                          <a:solidFill>
                            <a:schemeClr val="accent1">
                              <a:lumMod val="75000"/>
                            </a:schemeClr>
                          </a:solidFill>
                          <a:latin typeface="+mn-lt"/>
                          <a:ea typeface="+mn-ea"/>
                          <a:cs typeface="+mn-cs"/>
                        </a:rPr>
                        <a:t>April 2019</a:t>
                      </a:r>
                      <a:endParaRPr lang="en-US" sz="2000" b="0" kern="1200" dirty="0">
                        <a:solidFill>
                          <a:schemeClr val="tx1"/>
                        </a:solidFill>
                        <a:latin typeface="+mn-lt"/>
                        <a:ea typeface="+mn-ea"/>
                        <a:cs typeface="+mn-cs"/>
                      </a:endParaRPr>
                    </a:p>
                    <a:p>
                      <a:pPr marL="174625" indent="-173038" algn="l" defTabSz="914400" rtl="0" eaLnBrk="1" latinLnBrk="0" hangingPunct="1">
                        <a:buFont typeface="Arial" panose="020B0604020202020204" pitchFamily="34" charset="0"/>
                        <a:buChar char="•"/>
                      </a:pPr>
                      <a:r>
                        <a:rPr lang="en-US" sz="1800" b="0" kern="1200" dirty="0">
                          <a:solidFill>
                            <a:schemeClr val="tx1"/>
                          </a:solidFill>
                          <a:effectLst>
                            <a:outerShdw blurRad="38100" dist="38100" dir="2700000" algn="tl">
                              <a:srgbClr val="000000">
                                <a:alpha val="43137"/>
                              </a:srgbClr>
                            </a:outerShdw>
                          </a:effectLst>
                          <a:latin typeface="+mn-lt"/>
                          <a:ea typeface="+mn-ea"/>
                          <a:cs typeface="+mn-cs"/>
                        </a:rPr>
                        <a:t>Appreciative Inquiry webinar</a:t>
                      </a:r>
                      <a:r>
                        <a:rPr lang="en-US" sz="1400" b="0" kern="1200" baseline="30000" dirty="0">
                          <a:solidFill>
                            <a:schemeClr val="tx1"/>
                          </a:solidFill>
                          <a:effectLst/>
                          <a:latin typeface="+mn-lt"/>
                          <a:ea typeface="+mn-ea"/>
                          <a:cs typeface="+mn-cs"/>
                        </a:rPr>
                        <a:t>2</a:t>
                      </a:r>
                    </a:p>
                    <a:p>
                      <a:pPr marL="174625" indent="-173038" algn="l" defTabSz="914400" rtl="0" eaLnBrk="1" latinLnBrk="0" hangingPunct="1">
                        <a:buFont typeface="Arial" panose="020B0604020202020204" pitchFamily="34" charset="0"/>
                        <a:buChar char="•"/>
                      </a:pPr>
                      <a:r>
                        <a:rPr lang="en-US" sz="1600" b="0" kern="1200" dirty="0">
                          <a:solidFill>
                            <a:schemeClr val="tx1">
                              <a:lumMod val="50000"/>
                              <a:lumOff val="50000"/>
                            </a:schemeClr>
                          </a:solidFill>
                          <a:latin typeface="+mn-lt"/>
                          <a:ea typeface="+mn-ea"/>
                          <a:cs typeface="+mn-cs"/>
                        </a:rPr>
                        <a:t>Conducted in response to request from Leadership team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tc>
                  <a:txBody>
                    <a:bodyPr/>
                    <a:lstStyle/>
                    <a:p>
                      <a:pPr marL="0" algn="ctr" defTabSz="914400" rtl="0" eaLnBrk="1" latinLnBrk="0" hangingPunct="1"/>
                      <a:r>
                        <a:rPr lang="en-US" sz="2000" b="1" kern="1200" dirty="0">
                          <a:solidFill>
                            <a:schemeClr val="accent1">
                              <a:lumMod val="75000"/>
                            </a:schemeClr>
                          </a:solidFill>
                          <a:latin typeface="+mn-lt"/>
                          <a:ea typeface="+mn-ea"/>
                          <a:cs typeface="+mn-cs"/>
                        </a:rPr>
                        <a:t>May 2019</a:t>
                      </a:r>
                    </a:p>
                    <a:p>
                      <a:pPr marL="173038" indent="-173038" algn="l" defTabSz="914400" rtl="0" eaLnBrk="1" latinLnBrk="0" hangingPunct="1">
                        <a:buFont typeface="Arial" panose="020B0604020202020204" pitchFamily="34" charset="0"/>
                        <a:buChar char="•"/>
                      </a:pPr>
                      <a:r>
                        <a:rPr lang="en-US" sz="1800" b="0" kern="1200" dirty="0">
                          <a:solidFill>
                            <a:schemeClr val="tx1"/>
                          </a:solidFill>
                          <a:effectLst>
                            <a:outerShdw blurRad="38100" dist="38100" dir="2700000" algn="tl">
                              <a:srgbClr val="000000">
                                <a:alpha val="43137"/>
                              </a:srgbClr>
                            </a:outerShdw>
                          </a:effectLst>
                          <a:latin typeface="+mn-lt"/>
                          <a:ea typeface="+mn-ea"/>
                          <a:cs typeface="+mn-cs"/>
                        </a:rPr>
                        <a:t>Meeting with ESP Core Team</a:t>
                      </a:r>
                    </a:p>
                    <a:p>
                      <a:pPr marL="400050" lvl="1" indent="-168275" algn="l" defTabSz="914400" rtl="0" eaLnBrk="1" latinLnBrk="0" hangingPunct="1">
                        <a:buFont typeface="Wingdings" panose="05000000000000000000" pitchFamily="2" charset="2"/>
                        <a:buChar char="§"/>
                      </a:pPr>
                      <a:r>
                        <a:rPr lang="en-US" sz="1600" b="0" kern="1200" dirty="0">
                          <a:solidFill>
                            <a:schemeClr val="tx1">
                              <a:lumMod val="50000"/>
                              <a:lumOff val="50000"/>
                            </a:schemeClr>
                          </a:solidFill>
                          <a:latin typeface="+mn-lt"/>
                          <a:ea typeface="+mn-ea"/>
                          <a:cs typeface="+mn-cs"/>
                        </a:rPr>
                        <a:t>Performed mid-year review</a:t>
                      </a:r>
                    </a:p>
                    <a:p>
                      <a:pPr marL="400050" lvl="1" indent="-168275" algn="l" defTabSz="914400" rtl="0" eaLnBrk="1" latinLnBrk="0" hangingPunct="1">
                        <a:buFont typeface="Wingdings" panose="05000000000000000000" pitchFamily="2" charset="2"/>
                        <a:buChar char="§"/>
                      </a:pPr>
                      <a:r>
                        <a:rPr lang="en-US" sz="1600" b="0" kern="1200" dirty="0">
                          <a:solidFill>
                            <a:schemeClr val="tx1">
                              <a:lumMod val="50000"/>
                              <a:lumOff val="50000"/>
                            </a:schemeClr>
                          </a:solidFill>
                          <a:latin typeface="+mn-lt"/>
                          <a:ea typeface="+mn-ea"/>
                          <a:cs typeface="+mn-cs"/>
                        </a:rPr>
                        <a:t>Planned strategy for remainder of Year 1 and for Year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tc>
                  <a:txBody>
                    <a:bodyPr/>
                    <a:lstStyle/>
                    <a:p>
                      <a:pPr marL="0" algn="ctr" defTabSz="914400" rtl="0" eaLnBrk="1" latinLnBrk="0" hangingPunct="1"/>
                      <a:r>
                        <a:rPr lang="en-US" sz="2000" b="1" kern="1200" dirty="0">
                          <a:solidFill>
                            <a:schemeClr val="accent1">
                              <a:lumMod val="75000"/>
                            </a:schemeClr>
                          </a:solidFill>
                          <a:latin typeface="+mn-lt"/>
                          <a:ea typeface="+mn-ea"/>
                          <a:cs typeface="+mn-cs"/>
                        </a:rPr>
                        <a:t>June 2019</a:t>
                      </a:r>
                    </a:p>
                    <a:p>
                      <a:pPr marL="173038" indent="-173038" algn="l">
                        <a:buFont typeface="Arial" panose="020B0604020202020204" pitchFamily="34" charset="0"/>
                        <a:buChar char="•"/>
                      </a:pPr>
                      <a:r>
                        <a:rPr lang="en-US" b="0" dirty="0">
                          <a:solidFill>
                            <a:schemeClr val="tx1"/>
                          </a:solidFill>
                          <a:effectLst>
                            <a:outerShdw blurRad="38100" dist="38100" dir="2700000" algn="tl">
                              <a:srgbClr val="000000">
                                <a:alpha val="43137"/>
                              </a:srgbClr>
                            </a:outerShdw>
                          </a:effectLst>
                        </a:rPr>
                        <a:t>Meeting with Leadership Team</a:t>
                      </a:r>
                    </a:p>
                    <a:p>
                      <a:pPr marL="400050" lvl="1" indent="-168275" algn="l" defTabSz="914400" rtl="0" eaLnBrk="1" latinLnBrk="0" hangingPunct="1">
                        <a:buFont typeface="Wingdings" panose="05000000000000000000" pitchFamily="2" charset="2"/>
                        <a:buChar char="§"/>
                      </a:pPr>
                      <a:r>
                        <a:rPr lang="en-US" sz="1600" b="0" kern="1200" dirty="0">
                          <a:solidFill>
                            <a:schemeClr val="tx1">
                              <a:lumMod val="50000"/>
                              <a:lumOff val="50000"/>
                            </a:schemeClr>
                          </a:solidFill>
                          <a:latin typeface="+mn-lt"/>
                          <a:ea typeface="+mn-ea"/>
                          <a:cs typeface="+mn-cs"/>
                        </a:rPr>
                        <a:t>Discussed mid-year review</a:t>
                      </a:r>
                    </a:p>
                    <a:p>
                      <a:pPr marL="400050" lvl="1" indent="-168275" algn="l" defTabSz="914400" rtl="0" eaLnBrk="1" latinLnBrk="0" hangingPunct="1">
                        <a:buFont typeface="Wingdings" panose="05000000000000000000" pitchFamily="2" charset="2"/>
                        <a:buChar char="§"/>
                      </a:pPr>
                      <a:r>
                        <a:rPr lang="en-US" sz="1600" b="0" kern="1200" dirty="0">
                          <a:solidFill>
                            <a:schemeClr val="tx1">
                              <a:lumMod val="50000"/>
                              <a:lumOff val="50000"/>
                            </a:schemeClr>
                          </a:solidFill>
                          <a:latin typeface="+mn-lt"/>
                          <a:ea typeface="+mn-ea"/>
                          <a:cs typeface="+mn-cs"/>
                        </a:rPr>
                        <a:t>Proposed branding of PRL within local community</a:t>
                      </a:r>
                    </a:p>
                    <a:p>
                      <a:pPr marL="400050" lvl="1" indent="-168275" algn="l" defTabSz="914400" rtl="0" eaLnBrk="1" latinLnBrk="0" hangingPunct="1">
                        <a:buFont typeface="Wingdings" panose="05000000000000000000" pitchFamily="2" charset="2"/>
                        <a:buChar char="§"/>
                      </a:pPr>
                      <a:r>
                        <a:rPr lang="en-US" sz="1600" b="0" kern="1200" dirty="0">
                          <a:solidFill>
                            <a:schemeClr val="tx1">
                              <a:lumMod val="50000"/>
                              <a:lumOff val="50000"/>
                            </a:schemeClr>
                          </a:solidFill>
                          <a:latin typeface="+mn-lt"/>
                          <a:ea typeface="+mn-ea"/>
                          <a:cs typeface="+mn-cs"/>
                        </a:rPr>
                        <a:t>Held focus group for PRL evaluation</a:t>
                      </a:r>
                    </a:p>
                    <a:p>
                      <a:pPr marL="173038" indent="-173038" algn="l">
                        <a:buFont typeface="Arial" panose="020B0604020202020204" pitchFamily="34" charset="0"/>
                        <a:buChar char="•"/>
                      </a:pPr>
                      <a:r>
                        <a:rPr lang="en-US" b="0" dirty="0">
                          <a:solidFill>
                            <a:schemeClr val="tx1"/>
                          </a:solidFill>
                          <a:effectLst>
                            <a:outerShdw blurRad="38100" dist="38100" dir="2700000" algn="tl">
                              <a:srgbClr val="000000">
                                <a:alpha val="43137"/>
                              </a:srgbClr>
                            </a:outerShdw>
                          </a:effectLst>
                        </a:rPr>
                        <a:t>Meeting with Planning Team</a:t>
                      </a:r>
                    </a:p>
                    <a:p>
                      <a:pPr marL="400050" lvl="1" indent="-168275" algn="l" defTabSz="914400" rtl="0" eaLnBrk="1" latinLnBrk="0" hangingPunct="1">
                        <a:buFont typeface="Wingdings" panose="05000000000000000000" pitchFamily="2" charset="2"/>
                        <a:buChar char="§"/>
                      </a:pPr>
                      <a:r>
                        <a:rPr lang="en-US" sz="1600" b="0" kern="1200" dirty="0">
                          <a:solidFill>
                            <a:schemeClr val="tx1">
                              <a:lumMod val="50000"/>
                              <a:lumOff val="50000"/>
                            </a:schemeClr>
                          </a:solidFill>
                          <a:latin typeface="+mn-lt"/>
                          <a:ea typeface="+mn-ea"/>
                          <a:cs typeface="+mn-cs"/>
                        </a:rPr>
                        <a:t>Same topics as listed for Leadership Team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extLst>
                  <a:ext uri="{0D108BD9-81ED-4DB2-BD59-A6C34878D82A}">
                    <a16:rowId xmlns:a16="http://schemas.microsoft.com/office/drawing/2014/main" val="3933249678"/>
                  </a:ext>
                </a:extLst>
              </a:tr>
            </a:tbl>
          </a:graphicData>
        </a:graphic>
      </p:graphicFrame>
      <p:sp>
        <p:nvSpPr>
          <p:cNvPr id="7" name="TextBox 6">
            <a:extLst>
              <a:ext uri="{FF2B5EF4-FFF2-40B4-BE49-F238E27FC236}">
                <a16:creationId xmlns:a16="http://schemas.microsoft.com/office/drawing/2014/main" id="{98524315-0EBB-45AB-B9D6-347121DB5A02}"/>
              </a:ext>
            </a:extLst>
          </p:cNvPr>
          <p:cNvSpPr txBox="1"/>
          <p:nvPr/>
        </p:nvSpPr>
        <p:spPr>
          <a:xfrm>
            <a:off x="838200" y="6083217"/>
            <a:ext cx="980627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30000" noProof="0" dirty="0">
                <a:ln>
                  <a:noFill/>
                </a:ln>
                <a:solidFill>
                  <a:prstClr val="black">
                    <a:lumMod val="50000"/>
                    <a:lumOff val="50000"/>
                  </a:prstClr>
                </a:solidFill>
                <a:effectLst/>
                <a:uLnTx/>
                <a:uFillTx/>
                <a:latin typeface="Calibri" panose="020F0502020204030204"/>
                <a:ea typeface="+mn-ea"/>
                <a:cs typeface="+mn-cs"/>
              </a:rPr>
              <a:t>1</a:t>
            </a:r>
            <a:r>
              <a:rPr kumimoji="0" 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rPr>
              <a:t> PDCA = Plan-Do-Check-Act, the fundamental model used in Continuous Quality Improvement (CQI) to test possible improvements.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30000" noProof="0" dirty="0">
                <a:ln>
                  <a:noFill/>
                </a:ln>
                <a:solidFill>
                  <a:prstClr val="black">
                    <a:lumMod val="50000"/>
                    <a:lumOff val="50000"/>
                  </a:prstClr>
                </a:solidFill>
                <a:effectLst/>
                <a:uLnTx/>
                <a:uFillTx/>
                <a:latin typeface="Calibri" panose="020F0502020204030204"/>
                <a:ea typeface="+mn-ea"/>
                <a:cs typeface="+mn-cs"/>
              </a:rPr>
              <a:t>2</a:t>
            </a:r>
            <a:r>
              <a:rPr kumimoji="0" lang="en-US" sz="1400" b="0"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rPr>
              <a:t> All activities conducted in-person, except for Appreciative Inquiry webinar.</a:t>
            </a:r>
          </a:p>
        </p:txBody>
      </p:sp>
      <p:pic>
        <p:nvPicPr>
          <p:cNvPr id="1026" name="Picture 2" descr="Image result for boot camp cartoon royalty free">
            <a:extLst>
              <a:ext uri="{FF2B5EF4-FFF2-40B4-BE49-F238E27FC236}">
                <a16:creationId xmlns:a16="http://schemas.microsoft.com/office/drawing/2014/main" id="{DAE14A83-F6F5-4FF3-A85B-DE6324C5B97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94427" y="1691213"/>
            <a:ext cx="2199608" cy="163173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elated image">
            <a:extLst>
              <a:ext uri="{FF2B5EF4-FFF2-40B4-BE49-F238E27FC236}">
                <a16:creationId xmlns:a16="http://schemas.microsoft.com/office/drawing/2014/main" id="{FD489743-FEC7-4C9F-89F2-AF8D89485D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1957" y="4910993"/>
            <a:ext cx="3448086" cy="117222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april showers transparent background">
            <a:extLst>
              <a:ext uri="{FF2B5EF4-FFF2-40B4-BE49-F238E27FC236}">
                <a16:creationId xmlns:a16="http://schemas.microsoft.com/office/drawing/2014/main" id="{3DC96803-3A33-4799-A653-042B0F5C7E3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08672" y="4663950"/>
            <a:ext cx="1554913" cy="1325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105502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A06D7-094E-4C90-A6CA-A73C72779C36}"/>
              </a:ext>
            </a:extLst>
          </p:cNvPr>
          <p:cNvSpPr>
            <a:spLocks noGrp="1"/>
          </p:cNvSpPr>
          <p:nvPr>
            <p:ph type="title"/>
          </p:nvPr>
        </p:nvSpPr>
        <p:spPr>
          <a:xfrm>
            <a:off x="838201" y="69034"/>
            <a:ext cx="10515600" cy="1325563"/>
          </a:xfrm>
        </p:spPr>
        <p:txBody>
          <a:bodyPr/>
          <a:lstStyle/>
          <a:p>
            <a:pPr algn="ctr"/>
            <a:r>
              <a:rPr lang="en-US" sz="3200" dirty="0">
                <a:latin typeface="Georgia" panose="02040502050405020303" pitchFamily="18" charset="0"/>
              </a:rPr>
              <a:t>Currently Planned / Upcoming Activities</a:t>
            </a:r>
          </a:p>
        </p:txBody>
      </p:sp>
      <p:graphicFrame>
        <p:nvGraphicFramePr>
          <p:cNvPr id="6" name="Table 5">
            <a:extLst>
              <a:ext uri="{FF2B5EF4-FFF2-40B4-BE49-F238E27FC236}">
                <a16:creationId xmlns:a16="http://schemas.microsoft.com/office/drawing/2014/main" id="{7C00C014-208A-47E7-9EA5-959C76FF82E9}"/>
              </a:ext>
            </a:extLst>
          </p:cNvPr>
          <p:cNvGraphicFramePr>
            <a:graphicFrameLocks noGrp="1"/>
          </p:cNvGraphicFramePr>
          <p:nvPr/>
        </p:nvGraphicFramePr>
        <p:xfrm>
          <a:off x="838200" y="1236617"/>
          <a:ext cx="10515600" cy="4785360"/>
        </p:xfrm>
        <a:graphic>
          <a:graphicData uri="http://schemas.openxmlformats.org/drawingml/2006/table">
            <a:tbl>
              <a:tblPr firstRow="1" bandRow="1">
                <a:tableStyleId>{BC89EF96-8CEA-46FF-86C4-4CE0E7609802}</a:tableStyleId>
              </a:tblPr>
              <a:tblGrid>
                <a:gridCol w="3505200">
                  <a:extLst>
                    <a:ext uri="{9D8B030D-6E8A-4147-A177-3AD203B41FA5}">
                      <a16:colId xmlns:a16="http://schemas.microsoft.com/office/drawing/2014/main" val="349180768"/>
                    </a:ext>
                  </a:extLst>
                </a:gridCol>
                <a:gridCol w="3505200">
                  <a:extLst>
                    <a:ext uri="{9D8B030D-6E8A-4147-A177-3AD203B41FA5}">
                      <a16:colId xmlns:a16="http://schemas.microsoft.com/office/drawing/2014/main" val="4216119616"/>
                    </a:ext>
                  </a:extLst>
                </a:gridCol>
                <a:gridCol w="3505200">
                  <a:extLst>
                    <a:ext uri="{9D8B030D-6E8A-4147-A177-3AD203B41FA5}">
                      <a16:colId xmlns:a16="http://schemas.microsoft.com/office/drawing/2014/main" val="2396320607"/>
                    </a:ext>
                  </a:extLst>
                </a:gridCol>
              </a:tblGrid>
              <a:tr h="1275806">
                <a:tc>
                  <a:txBody>
                    <a:bodyPr/>
                    <a:lstStyle/>
                    <a:p>
                      <a:pPr marL="0" algn="ctr" defTabSz="914400" rtl="0" eaLnBrk="1" latinLnBrk="0" hangingPunct="1"/>
                      <a:r>
                        <a:rPr lang="en-US" sz="2000" b="1" kern="1200" dirty="0">
                          <a:solidFill>
                            <a:schemeClr val="accent1">
                              <a:lumMod val="75000"/>
                            </a:schemeClr>
                          </a:solidFill>
                          <a:latin typeface="+mn-lt"/>
                          <a:ea typeface="+mn-ea"/>
                          <a:cs typeface="+mn-cs"/>
                        </a:rPr>
                        <a:t>July 2019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r>
                        <a:rPr lang="en-US" sz="2000" b="1" kern="1200" dirty="0">
                          <a:solidFill>
                            <a:schemeClr val="accent1">
                              <a:lumMod val="75000"/>
                            </a:schemeClr>
                          </a:solidFill>
                          <a:latin typeface="+mn-lt"/>
                          <a:ea typeface="+mn-ea"/>
                          <a:cs typeface="+mn-cs"/>
                        </a:rPr>
                        <a:t>August 2019</a:t>
                      </a:r>
                    </a:p>
                    <a:p>
                      <a:pPr marL="173038" indent="-173038" algn="l">
                        <a:buFont typeface="Arial" panose="020B0604020202020204" pitchFamily="34" charset="0"/>
                        <a:buChar char="•"/>
                      </a:pPr>
                      <a:r>
                        <a:rPr lang="en-US" b="0" dirty="0">
                          <a:solidFill>
                            <a:schemeClr val="tx1"/>
                          </a:solidFill>
                          <a:effectLst>
                            <a:outerShdw blurRad="38100" dist="38100" dir="2700000" algn="tl">
                              <a:srgbClr val="000000">
                                <a:alpha val="43137"/>
                              </a:srgbClr>
                            </a:outerShdw>
                          </a:effectLst>
                        </a:rPr>
                        <a:t>Meeting with Leadership Team</a:t>
                      </a:r>
                    </a:p>
                    <a:p>
                      <a:pPr marL="400050" lvl="1" indent="-168275" algn="l" defTabSz="914400" rtl="0" eaLnBrk="1" latinLnBrk="0" hangingPunct="1">
                        <a:buFont typeface="Wingdings" panose="05000000000000000000" pitchFamily="2" charset="2"/>
                        <a:buChar char="§"/>
                      </a:pPr>
                      <a:r>
                        <a:rPr lang="en-US" sz="1600" b="0" kern="1200" dirty="0">
                          <a:solidFill>
                            <a:schemeClr val="tx1">
                              <a:lumMod val="50000"/>
                              <a:lumOff val="50000"/>
                            </a:schemeClr>
                          </a:solidFill>
                          <a:latin typeface="+mn-lt"/>
                          <a:ea typeface="+mn-ea"/>
                          <a:cs typeface="+mn-cs"/>
                        </a:rPr>
                        <a:t>Review response from “Willingness to Participate” survey</a:t>
                      </a:r>
                    </a:p>
                    <a:p>
                      <a:pPr marL="173038" indent="-173038" algn="l">
                        <a:buFont typeface="Arial" panose="020B0604020202020204" pitchFamily="34" charset="0"/>
                        <a:buChar char="•"/>
                      </a:pPr>
                      <a:r>
                        <a:rPr lang="en-US" b="0" dirty="0">
                          <a:solidFill>
                            <a:schemeClr val="tx1"/>
                          </a:solidFill>
                          <a:effectLst>
                            <a:outerShdw blurRad="38100" dist="38100" dir="2700000" algn="tl">
                              <a:srgbClr val="000000">
                                <a:alpha val="43137"/>
                              </a:srgbClr>
                            </a:outerShdw>
                          </a:effectLst>
                        </a:rPr>
                        <a:t>Meeting with Planning Team</a:t>
                      </a:r>
                    </a:p>
                    <a:p>
                      <a:pPr marL="400050" lvl="1" indent="-168275" algn="l" defTabSz="914400" rtl="0" eaLnBrk="1" latinLnBrk="0" hangingPunct="1">
                        <a:buFont typeface="Wingdings" panose="05000000000000000000" pitchFamily="2" charset="2"/>
                        <a:buChar char="§"/>
                      </a:pPr>
                      <a:r>
                        <a:rPr lang="en-US" sz="1600" b="0" kern="1200" dirty="0">
                          <a:solidFill>
                            <a:schemeClr val="tx1">
                              <a:lumMod val="50000"/>
                              <a:lumOff val="50000"/>
                            </a:schemeClr>
                          </a:solidFill>
                          <a:latin typeface="+mn-lt"/>
                          <a:ea typeface="+mn-ea"/>
                          <a:cs typeface="+mn-cs"/>
                        </a:rPr>
                        <a:t>Review plan to complete 2-1-1 focused PDCAs</a:t>
                      </a:r>
                    </a:p>
                    <a:p>
                      <a:pPr marL="173038" lvl="0" indent="-173038" algn="l" defTabSz="914400" rtl="0" eaLnBrk="1" latinLnBrk="0" hangingPunct="1">
                        <a:buFont typeface="Arial" panose="020B0604020202020204" pitchFamily="34" charset="0"/>
                        <a:buChar char="•"/>
                      </a:pPr>
                      <a:r>
                        <a:rPr lang="en-US" sz="1800" b="0" kern="1200" dirty="0">
                          <a:solidFill>
                            <a:schemeClr val="tx1"/>
                          </a:solidFill>
                          <a:effectLst>
                            <a:outerShdw blurRad="38100" dist="38100" dir="2700000" algn="tl">
                              <a:srgbClr val="000000">
                                <a:alpha val="43137"/>
                              </a:srgbClr>
                            </a:outerShdw>
                          </a:effectLst>
                          <a:latin typeface="+mn-lt"/>
                          <a:ea typeface="+mn-ea"/>
                          <a:cs typeface="+mn-cs"/>
                        </a:rPr>
                        <a:t>Family Focus Groups</a:t>
                      </a:r>
                    </a:p>
                    <a:p>
                      <a:pPr marL="173038" lvl="0" indent="-173038" algn="l" defTabSz="914400" rtl="0" eaLnBrk="1" latinLnBrk="0" hangingPunct="1">
                        <a:buFont typeface="Arial" panose="020B0604020202020204" pitchFamily="34" charset="0"/>
                        <a:buChar char="•"/>
                      </a:pPr>
                      <a:endParaRPr lang="en-US" sz="1800" b="0" kern="1200" dirty="0">
                        <a:solidFill>
                          <a:schemeClr val="tx1"/>
                        </a:solidFill>
                        <a:effectLst>
                          <a:outerShdw blurRad="38100" dist="38100" dir="2700000" algn="tl">
                            <a:srgbClr val="000000">
                              <a:alpha val="43137"/>
                            </a:srgbClr>
                          </a:outerShdw>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r>
                        <a:rPr lang="en-US" sz="2000" b="1" kern="1200" dirty="0">
                          <a:solidFill>
                            <a:schemeClr val="accent1">
                              <a:lumMod val="75000"/>
                            </a:schemeClr>
                          </a:solidFill>
                          <a:latin typeface="+mn-lt"/>
                          <a:ea typeface="+mn-ea"/>
                          <a:cs typeface="+mn-cs"/>
                        </a:rPr>
                        <a:t>September 2019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24504083"/>
                  </a:ext>
                </a:extLst>
              </a:tr>
              <a:tr h="1275806">
                <a:tc>
                  <a:txBody>
                    <a:bodyPr/>
                    <a:lstStyle/>
                    <a:p>
                      <a:pPr marL="0" algn="ctr" defTabSz="914400" rtl="0" eaLnBrk="1" latinLnBrk="0" hangingPunct="1"/>
                      <a:r>
                        <a:rPr lang="en-US" sz="2000" b="1" kern="1200" dirty="0">
                          <a:solidFill>
                            <a:schemeClr val="accent1">
                              <a:lumMod val="75000"/>
                            </a:schemeClr>
                          </a:solidFill>
                          <a:latin typeface="+mn-lt"/>
                          <a:ea typeface="+mn-ea"/>
                          <a:cs typeface="+mn-cs"/>
                        </a:rPr>
                        <a:t>October 2019</a:t>
                      </a:r>
                    </a:p>
                    <a:p>
                      <a:pPr marL="173038" indent="-173038" algn="l">
                        <a:buFont typeface="Arial" panose="020B0604020202020204" pitchFamily="34" charset="0"/>
                        <a:buChar char="•"/>
                      </a:pPr>
                      <a:r>
                        <a:rPr lang="en-US" b="0" dirty="0">
                          <a:solidFill>
                            <a:schemeClr val="tx1"/>
                          </a:solidFill>
                          <a:effectLst>
                            <a:outerShdw blurRad="38100" dist="38100" dir="2700000" algn="tl">
                              <a:srgbClr val="000000">
                                <a:alpha val="43137"/>
                              </a:srgbClr>
                            </a:outerShdw>
                          </a:effectLst>
                        </a:rPr>
                        <a:t>Leadership Team Meeting</a:t>
                      </a:r>
                    </a:p>
                    <a:p>
                      <a:pPr marL="173038" indent="-173038" algn="l">
                        <a:buFont typeface="Arial" panose="020B0604020202020204" pitchFamily="34" charset="0"/>
                        <a:buChar char="•"/>
                      </a:pPr>
                      <a:r>
                        <a:rPr lang="en-US" b="0" dirty="0">
                          <a:solidFill>
                            <a:schemeClr val="tx1"/>
                          </a:solidFill>
                          <a:effectLst>
                            <a:outerShdw blurRad="38100" dist="38100" dir="2700000" algn="tl">
                              <a:srgbClr val="000000">
                                <a:alpha val="43137"/>
                              </a:srgbClr>
                            </a:outerShdw>
                          </a:effectLst>
                        </a:rPr>
                        <a:t>Planning Team Meeting</a:t>
                      </a:r>
                    </a:p>
                    <a:p>
                      <a:pPr marL="173038" indent="-173038" algn="l">
                        <a:buFont typeface="Arial" panose="020B0604020202020204" pitchFamily="34" charset="0"/>
                        <a:buChar char="•"/>
                      </a:pPr>
                      <a:r>
                        <a:rPr lang="en-US" b="0" dirty="0">
                          <a:solidFill>
                            <a:schemeClr val="tx1"/>
                          </a:solidFill>
                          <a:effectLst>
                            <a:outerShdw blurRad="38100" dist="38100" dir="2700000" algn="tl">
                              <a:srgbClr val="000000">
                                <a:alpha val="43137"/>
                              </a:srgbClr>
                            </a:outerShdw>
                          </a:effectLst>
                        </a:rPr>
                        <a:t>Community of Practice Meeting</a:t>
                      </a:r>
                    </a:p>
                    <a:p>
                      <a:pPr marL="400050" lvl="1" indent="-168275" algn="l" defTabSz="914400" rtl="0" eaLnBrk="1" latinLnBrk="0" hangingPunct="1">
                        <a:buFont typeface="Wingdings" panose="05000000000000000000" pitchFamily="2" charset="2"/>
                        <a:buChar char="§"/>
                      </a:pPr>
                      <a:r>
                        <a:rPr lang="en-US" sz="1600" b="0" kern="1200" dirty="0">
                          <a:solidFill>
                            <a:schemeClr val="tx1">
                              <a:lumMod val="50000"/>
                              <a:lumOff val="50000"/>
                            </a:schemeClr>
                          </a:solidFill>
                          <a:latin typeface="+mn-lt"/>
                          <a:ea typeface="+mn-ea"/>
                          <a:cs typeface="+mn-cs"/>
                        </a:rPr>
                        <a:t>To be held in Greenville, SC</a:t>
                      </a:r>
                    </a:p>
                    <a:p>
                      <a:pPr marL="400050" lvl="1" indent="-168275" algn="l" defTabSz="914400" rtl="0" eaLnBrk="1" latinLnBrk="0" hangingPunct="1">
                        <a:buFont typeface="Wingdings" panose="05000000000000000000" pitchFamily="2" charset="2"/>
                        <a:buChar char="§"/>
                      </a:pPr>
                      <a:r>
                        <a:rPr lang="en-US" sz="1600" b="0" kern="1200" dirty="0">
                          <a:solidFill>
                            <a:schemeClr val="tx1">
                              <a:lumMod val="50000"/>
                              <a:lumOff val="50000"/>
                            </a:schemeClr>
                          </a:solidFill>
                          <a:latin typeface="+mn-lt"/>
                          <a:ea typeface="+mn-ea"/>
                          <a:cs typeface="+mn-cs"/>
                        </a:rPr>
                        <a:t>Other PRLs: Carbon County, Utah and Dorchester County, Maryland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tc>
                  <a:txBody>
                    <a:bodyPr/>
                    <a:lstStyle/>
                    <a:p>
                      <a:pPr marL="0" algn="ctr" defTabSz="914400" rtl="0" eaLnBrk="1" latinLnBrk="0" hangingPunct="1"/>
                      <a:r>
                        <a:rPr lang="en-US" sz="2000" b="1" kern="1200" dirty="0">
                          <a:solidFill>
                            <a:schemeClr val="accent1">
                              <a:lumMod val="75000"/>
                            </a:schemeClr>
                          </a:solidFill>
                          <a:latin typeface="+mn-lt"/>
                          <a:ea typeface="+mn-ea"/>
                          <a:cs typeface="+mn-cs"/>
                        </a:rPr>
                        <a:t>November 2019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tc>
                  <a:txBody>
                    <a:bodyPr/>
                    <a:lstStyle/>
                    <a:p>
                      <a:pPr marL="0" algn="ctr" defTabSz="914400" rtl="0" eaLnBrk="1" latinLnBrk="0" hangingPunct="1"/>
                      <a:r>
                        <a:rPr lang="en-US" sz="2000" b="1" kern="1200" dirty="0">
                          <a:solidFill>
                            <a:schemeClr val="accent1">
                              <a:lumMod val="75000"/>
                            </a:schemeClr>
                          </a:solidFill>
                          <a:latin typeface="+mn-lt"/>
                          <a:ea typeface="+mn-ea"/>
                          <a:cs typeface="+mn-cs"/>
                        </a:rPr>
                        <a:t>December 2019</a:t>
                      </a:r>
                    </a:p>
                    <a:p>
                      <a:pPr marL="173038" indent="-173038" algn="l">
                        <a:buFont typeface="Arial" panose="020B0604020202020204" pitchFamily="34" charset="0"/>
                        <a:buChar char="•"/>
                      </a:pPr>
                      <a:r>
                        <a:rPr lang="en-US" b="0" dirty="0">
                          <a:solidFill>
                            <a:schemeClr val="tx1"/>
                          </a:solidFill>
                          <a:effectLst>
                            <a:outerShdw blurRad="38100" dist="38100" dir="2700000" algn="tl">
                              <a:srgbClr val="000000">
                                <a:alpha val="43137"/>
                              </a:srgbClr>
                            </a:outerShdw>
                          </a:effectLst>
                        </a:rPr>
                        <a:t>Leadership Team Meeting</a:t>
                      </a:r>
                    </a:p>
                    <a:p>
                      <a:pPr marL="173038" indent="-173038" algn="l">
                        <a:buFont typeface="Arial" panose="020B0604020202020204" pitchFamily="34" charset="0"/>
                        <a:buChar char="•"/>
                      </a:pPr>
                      <a:r>
                        <a:rPr lang="en-US" b="0" dirty="0">
                          <a:solidFill>
                            <a:schemeClr val="tx1"/>
                          </a:solidFill>
                          <a:effectLst>
                            <a:outerShdw blurRad="38100" dist="38100" dir="2700000" algn="tl">
                              <a:srgbClr val="000000">
                                <a:alpha val="43137"/>
                              </a:srgbClr>
                            </a:outerShdw>
                          </a:effectLst>
                        </a:rPr>
                        <a:t>Planning Team Meeting</a:t>
                      </a:r>
                    </a:p>
                    <a:p>
                      <a:pPr marL="173038" indent="-173038" algn="l">
                        <a:buFont typeface="Arial" panose="020B0604020202020204" pitchFamily="34" charset="0"/>
                        <a:buChar char="•"/>
                      </a:pPr>
                      <a:endParaRPr lang="en-US" b="0" dirty="0">
                        <a:solidFill>
                          <a:schemeClr val="tx1"/>
                        </a:solidFill>
                        <a:effectLst>
                          <a:outerShdw blurRad="38100" dist="38100" dir="2700000" algn="tl">
                            <a:srgbClr val="000000">
                              <a:alpha val="43137"/>
                            </a:srgbClr>
                          </a:outerShdw>
                        </a:effectLst>
                      </a:endParaRPr>
                    </a:p>
                    <a:p>
                      <a:pPr marL="173038" indent="-173038" algn="l">
                        <a:buFont typeface="Arial" panose="020B0604020202020204" pitchFamily="34" charset="0"/>
                        <a:buChar char="•"/>
                      </a:pPr>
                      <a:endParaRPr lang="en-US" b="0" dirty="0">
                        <a:solidFill>
                          <a:schemeClr val="tx1"/>
                        </a:solidFill>
                        <a:effectLst>
                          <a:outerShdw blurRad="38100" dist="38100" dir="2700000" algn="tl">
                            <a:srgbClr val="000000">
                              <a:alpha val="43137"/>
                            </a:srgbClr>
                          </a:outerShdw>
                        </a:effectLst>
                      </a:endParaRPr>
                    </a:p>
                    <a:p>
                      <a:pPr marL="173038" indent="-173038" algn="l">
                        <a:buFont typeface="Arial" panose="020B0604020202020204" pitchFamily="34" charset="0"/>
                        <a:buChar char="•"/>
                      </a:pPr>
                      <a:endParaRPr lang="en-US" b="0" dirty="0">
                        <a:solidFill>
                          <a:schemeClr val="tx1"/>
                        </a:solidFill>
                        <a:effectLst>
                          <a:outerShdw blurRad="38100" dist="38100" dir="2700000" algn="tl">
                            <a:srgbClr val="000000">
                              <a:alpha val="43137"/>
                            </a:srgbClr>
                          </a:outerShdw>
                        </a:effectLst>
                      </a:endParaRPr>
                    </a:p>
                    <a:p>
                      <a:pPr marL="173038" indent="-173038" algn="l">
                        <a:buFont typeface="Arial" panose="020B0604020202020204" pitchFamily="34" charset="0"/>
                        <a:buChar char="•"/>
                      </a:pPr>
                      <a:endParaRPr lang="en-US" b="0" dirty="0">
                        <a:solidFill>
                          <a:schemeClr val="tx1"/>
                        </a:solidFill>
                        <a:effectLst>
                          <a:outerShdw blurRad="38100" dist="38100" dir="2700000" algn="tl">
                            <a:srgbClr val="000000">
                              <a:alpha val="43137"/>
                            </a:srgbClr>
                          </a:outerShdw>
                        </a:effectLst>
                      </a:endParaRPr>
                    </a:p>
                    <a:p>
                      <a:pPr marL="0" indent="0" algn="l">
                        <a:buFont typeface="Arial" panose="020B0604020202020204" pitchFamily="34" charset="0"/>
                        <a:buNone/>
                      </a:pPr>
                      <a:endParaRPr lang="en-US" b="0" dirty="0">
                        <a:solidFill>
                          <a:schemeClr val="tx1"/>
                        </a:solidFill>
                        <a:effectLst>
                          <a:outerShdw blurRad="38100" dist="38100" dir="2700000" algn="tl">
                            <a:srgbClr val="000000">
                              <a:alpha val="43137"/>
                            </a:srgbClr>
                          </a:outerShdw>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extLst>
                  <a:ext uri="{0D108BD9-81ED-4DB2-BD59-A6C34878D82A}">
                    <a16:rowId xmlns:a16="http://schemas.microsoft.com/office/drawing/2014/main" val="3881464014"/>
                  </a:ext>
                </a:extLst>
              </a:tr>
            </a:tbl>
          </a:graphicData>
        </a:graphic>
      </p:graphicFrame>
      <p:pic>
        <p:nvPicPr>
          <p:cNvPr id="2052" name="Picture 4" descr="Image result for july 4th transparent background">
            <a:extLst>
              <a:ext uri="{FF2B5EF4-FFF2-40B4-BE49-F238E27FC236}">
                <a16:creationId xmlns:a16="http://schemas.microsoft.com/office/drawing/2014/main" id="{7CA78871-52B3-41CF-8E2B-EAC1D22F0B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11290" y="1761365"/>
            <a:ext cx="1458098" cy="172811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back to school transparent background">
            <a:extLst>
              <a:ext uri="{FF2B5EF4-FFF2-40B4-BE49-F238E27FC236}">
                <a16:creationId xmlns:a16="http://schemas.microsoft.com/office/drawing/2014/main" id="{6B568AD4-9D1A-4140-9C4F-8FC3B4AD47B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35484" y="1761365"/>
            <a:ext cx="1458098" cy="1601630"/>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Related image">
            <a:extLst>
              <a:ext uri="{FF2B5EF4-FFF2-40B4-BE49-F238E27FC236}">
                <a16:creationId xmlns:a16="http://schemas.microsoft.com/office/drawing/2014/main" id="{091F9F81-B76C-49C6-8F36-C09A4CAAB5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0295" y="4071124"/>
            <a:ext cx="2255335" cy="22553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82168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577FC8-E0DB-4280-B055-680E3B7EC31B}"/>
              </a:ext>
            </a:extLst>
          </p:cNvPr>
          <p:cNvSpPr>
            <a:spLocks noGrp="1"/>
          </p:cNvSpPr>
          <p:nvPr>
            <p:ph type="title"/>
          </p:nvPr>
        </p:nvSpPr>
        <p:spPr>
          <a:xfrm>
            <a:off x="-759677" y="868672"/>
            <a:ext cx="9894133" cy="1031216"/>
          </a:xfrm>
          <a:prstGeom prst="ellipse">
            <a:avLst/>
          </a:prstGeom>
        </p:spPr>
        <p:txBody>
          <a:bodyPr vert="horz" lIns="91440" tIns="45720" rIns="91440" bIns="45720" rtlCol="0" anchor="b">
            <a:normAutofit/>
          </a:bodyPr>
          <a:lstStyle/>
          <a:p>
            <a:r>
              <a:rPr lang="en-US" kern="1200" dirty="0">
                <a:solidFill>
                  <a:schemeClr val="tx1"/>
                </a:solidFill>
                <a:latin typeface="Georgia" panose="02040502050405020303" pitchFamily="18" charset="0"/>
              </a:rPr>
              <a:t>PDCA Ramp</a:t>
            </a:r>
          </a:p>
        </p:txBody>
      </p:sp>
      <p:pic>
        <p:nvPicPr>
          <p:cNvPr id="5" name="Picture 4">
            <a:extLst>
              <a:ext uri="{FF2B5EF4-FFF2-40B4-BE49-F238E27FC236}">
                <a16:creationId xmlns:a16="http://schemas.microsoft.com/office/drawing/2014/main" id="{CAB36780-3022-44E5-BF16-2186AF0E939D}"/>
              </a:ext>
            </a:extLst>
          </p:cNvPr>
          <p:cNvPicPr>
            <a:picLocks noChangeAspect="1"/>
          </p:cNvPicPr>
          <p:nvPr/>
        </p:nvPicPr>
        <p:blipFill>
          <a:blip r:embed="rId2"/>
          <a:stretch>
            <a:fillRect/>
          </a:stretch>
        </p:blipFill>
        <p:spPr>
          <a:xfrm>
            <a:off x="1528523" y="2401888"/>
            <a:ext cx="4572000" cy="3264408"/>
          </a:xfrm>
          <a:prstGeom prst="rect">
            <a:avLst/>
          </a:prstGeom>
        </p:spPr>
      </p:pic>
      <p:sp>
        <p:nvSpPr>
          <p:cNvPr id="31" name="Freeform: Shape 30">
            <a:extLst>
              <a:ext uri="{FF2B5EF4-FFF2-40B4-BE49-F238E27FC236}">
                <a16:creationId xmlns:a16="http://schemas.microsoft.com/office/drawing/2014/main" id="{C607803A-4E99-444E-94F7-8785CDDF58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flipV="1">
            <a:off x="780154" y="1884045"/>
            <a:ext cx="3275668" cy="2853308"/>
          </a:xfrm>
          <a:custGeom>
            <a:avLst/>
            <a:gdLst>
              <a:gd name="connsiteX0" fmla="*/ 3275668 w 3275668"/>
              <a:gd name="connsiteY0" fmla="*/ 2853308 h 2853308"/>
              <a:gd name="connsiteX1" fmla="*/ 655 w 3275668"/>
              <a:gd name="connsiteY1" fmla="*/ 2853308 h 2853308"/>
              <a:gd name="connsiteX2" fmla="*/ 0 w 3275668"/>
              <a:gd name="connsiteY2" fmla="*/ 2467565 h 2853308"/>
              <a:gd name="connsiteX3" fmla="*/ 2869894 w 3275668"/>
              <a:gd name="connsiteY3" fmla="*/ 2468888 h 2853308"/>
              <a:gd name="connsiteX4" fmla="*/ 2869894 w 3275668"/>
              <a:gd name="connsiteY4" fmla="*/ 0 h 2853308"/>
              <a:gd name="connsiteX5" fmla="*/ 3275668 w 3275668"/>
              <a:gd name="connsiteY5" fmla="*/ 0 h 2853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5668" h="2853308">
                <a:moveTo>
                  <a:pt x="3275668" y="2853308"/>
                </a:moveTo>
                <a:lnTo>
                  <a:pt x="655" y="2853308"/>
                </a:lnTo>
                <a:cubicBezTo>
                  <a:pt x="-655" y="2720171"/>
                  <a:pt x="1310" y="2600702"/>
                  <a:pt x="0" y="2467565"/>
                </a:cubicBezTo>
                <a:lnTo>
                  <a:pt x="2869894" y="2468888"/>
                </a:lnTo>
                <a:lnTo>
                  <a:pt x="2869894" y="0"/>
                </a:lnTo>
                <a:lnTo>
                  <a:pt x="3275668" y="0"/>
                </a:lnTo>
                <a:close/>
              </a:path>
            </a:pathLst>
          </a:custGeom>
          <a:solidFill>
            <a:srgbClr val="4C4C4C"/>
          </a:solidFill>
          <a:ln w="0">
            <a:noFill/>
            <a:prstDash val="solid"/>
            <a:round/>
            <a:headEnd/>
            <a:tailEnd/>
          </a:ln>
        </p:spPr>
      </p:sp>
      <p:sp>
        <p:nvSpPr>
          <p:cNvPr id="33" name="Freeform: Shape 32">
            <a:extLst>
              <a:ext uri="{FF2B5EF4-FFF2-40B4-BE49-F238E27FC236}">
                <a16:creationId xmlns:a16="http://schemas.microsoft.com/office/drawing/2014/main" id="{2989BE6A-C309-418E-8ADD-1616A98057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55822" y="3222529"/>
            <a:ext cx="3242952" cy="2828156"/>
          </a:xfrm>
          <a:custGeom>
            <a:avLst/>
            <a:gdLst>
              <a:gd name="connsiteX0" fmla="*/ 2837178 w 3242952"/>
              <a:gd name="connsiteY0" fmla="*/ 0 h 2828156"/>
              <a:gd name="connsiteX1" fmla="*/ 3242952 w 3242952"/>
              <a:gd name="connsiteY1" fmla="*/ 0 h 2828156"/>
              <a:gd name="connsiteX2" fmla="*/ 3242952 w 3242952"/>
              <a:gd name="connsiteY2" fmla="*/ 2828156 h 2828156"/>
              <a:gd name="connsiteX3" fmla="*/ 0 w 3242952"/>
              <a:gd name="connsiteY3" fmla="*/ 2828156 h 2828156"/>
              <a:gd name="connsiteX4" fmla="*/ 0 w 3242952"/>
              <a:gd name="connsiteY4" fmla="*/ 2442859 h 2828156"/>
              <a:gd name="connsiteX5" fmla="*/ 2837178 w 3242952"/>
              <a:gd name="connsiteY5" fmla="*/ 2443295 h 2828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2952" h="2828156">
                <a:moveTo>
                  <a:pt x="2837178" y="0"/>
                </a:moveTo>
                <a:lnTo>
                  <a:pt x="3242952" y="0"/>
                </a:lnTo>
                <a:lnTo>
                  <a:pt x="3242952" y="2828156"/>
                </a:lnTo>
                <a:lnTo>
                  <a:pt x="0" y="2828156"/>
                </a:lnTo>
                <a:lnTo>
                  <a:pt x="0" y="2442859"/>
                </a:lnTo>
                <a:lnTo>
                  <a:pt x="2837178" y="2443295"/>
                </a:lnTo>
                <a:close/>
              </a:path>
            </a:pathLst>
          </a:custGeom>
          <a:solidFill>
            <a:srgbClr val="4C4C4C"/>
          </a:solidFill>
          <a:ln w="0">
            <a:noFill/>
            <a:prstDash val="solid"/>
            <a:round/>
            <a:headEnd/>
            <a:tailEnd/>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F125B9F-CDC8-4B4C-8F48-1EA33D940E13}"/>
              </a:ext>
            </a:extLst>
          </p:cNvPr>
          <p:cNvSpPr txBox="1"/>
          <p:nvPr/>
        </p:nvSpPr>
        <p:spPr>
          <a:xfrm>
            <a:off x="7421078" y="375385"/>
            <a:ext cx="4572000" cy="6006163"/>
          </a:xfrm>
          <a:prstGeom prst="rect">
            <a:avLst/>
          </a:prstGeom>
        </p:spPr>
        <p:txBody>
          <a:bodyPr vert="horz" lIns="91440" tIns="45720" rIns="91440" bIns="45720" rtlCol="0" anchor="t">
            <a:normAutofit fontScale="92500"/>
          </a:bodyPr>
          <a:lstStyle/>
          <a:p>
            <a:pPr marL="0" marR="0" lvl="0" indent="0" algn="l" defTabSz="914400" rtl="0" eaLnBrk="1" fontAlgn="auto" latinLnBrk="0" hangingPunct="1">
              <a:lnSpc>
                <a:spcPct val="110000"/>
              </a:lnSpc>
              <a:spcBef>
                <a:spcPts val="0"/>
              </a:spcBef>
              <a:spcAft>
                <a:spcPts val="12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Opportunities for system-level improvement identified through:</a:t>
            </a:r>
          </a:p>
          <a:p>
            <a:pPr marL="285750" marR="0" lvl="0" indent="-2286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Process/system mapping</a:t>
            </a:r>
          </a:p>
          <a:p>
            <a:pPr marL="285750" marR="0" lvl="0" indent="-2286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Lean thinking</a:t>
            </a:r>
          </a:p>
          <a:p>
            <a:pPr marL="285750" marR="0" lvl="0" indent="-2286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Root cause analysis</a:t>
            </a:r>
          </a:p>
          <a:p>
            <a:pPr marL="57150" marR="0" lvl="0" indent="0" algn="l" defTabSz="914400" rtl="0" eaLnBrk="1" fontAlgn="auto" latinLnBrk="0" hangingPunct="1">
              <a:lnSpc>
                <a:spcPct val="110000"/>
              </a:lnSpc>
              <a:spcBef>
                <a:spcPts val="0"/>
              </a:spcBef>
              <a:spcAft>
                <a:spcPts val="1200"/>
              </a:spcAft>
              <a:buClrTx/>
              <a:buSzTx/>
              <a:buFontTx/>
              <a:buNone/>
              <a:tabLst/>
              <a:defRPr/>
            </a:pPr>
            <a:endParaRPr kumimoji="0" lang="en-US" sz="22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a:p>
            <a:pPr marL="57150" marR="0" lvl="0" indent="0" algn="l" defTabSz="914400" rtl="0" eaLnBrk="1" fontAlgn="auto" latinLnBrk="0" hangingPunct="1">
              <a:lnSpc>
                <a:spcPct val="110000"/>
              </a:lnSpc>
              <a:spcBef>
                <a:spcPts val="0"/>
              </a:spcBef>
              <a:spcAft>
                <a:spcPts val="12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Plan-Do-Check-Act cycles used to:</a:t>
            </a:r>
          </a:p>
          <a:p>
            <a:pPr marL="400050" marR="0" lvl="0" indent="-3429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Plan and carry-out tests of possible improvements</a:t>
            </a:r>
          </a:p>
          <a:p>
            <a:pPr marL="400050" marR="0" lvl="0" indent="-3429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Georgia"/>
                <a:ea typeface="+mn-ea"/>
                <a:cs typeface="+mn-cs"/>
              </a:rPr>
              <a:t>Gather and review evidence of efficacy</a:t>
            </a:r>
            <a:r>
              <a:rPr kumimoji="0" lang="en-US" sz="2200" b="0" i="0" u="none" strike="noStrike" kern="1200" cap="none" spc="0" normalizeH="0" baseline="0" noProof="0" dirty="0">
                <a:ln>
                  <a:noFill/>
                </a:ln>
                <a:solidFill>
                  <a:srgbClr val="FF0000"/>
                </a:solidFill>
                <a:effectLst/>
                <a:uLnTx/>
                <a:uFillTx/>
                <a:latin typeface="Georgia"/>
                <a:ea typeface="+mn-ea"/>
                <a:cs typeface="+mn-cs"/>
              </a:rPr>
              <a:t> </a:t>
            </a:r>
            <a:endParaRPr kumimoji="0" lang="en-US" sz="2200" b="0" i="0" u="none" strike="noStrike" kern="1200" cap="none" spc="0" normalizeH="0" baseline="0" noProof="0" dirty="0">
              <a:ln>
                <a:noFill/>
              </a:ln>
              <a:solidFill>
                <a:srgbClr val="FF0000"/>
              </a:solidFill>
              <a:effectLst/>
              <a:uLnTx/>
              <a:uFillTx/>
              <a:latin typeface="Georgia" panose="02040502050405020303" pitchFamily="18" charset="0"/>
              <a:ea typeface="+mn-ea"/>
              <a:cs typeface="+mn-cs"/>
            </a:endParaRPr>
          </a:p>
          <a:p>
            <a:pPr marL="400050" marR="0" lvl="0" indent="-3429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Make agile, data-driven decisions to adopt, adapt, or abandon change</a:t>
            </a:r>
          </a:p>
        </p:txBody>
      </p:sp>
    </p:spTree>
    <p:extLst>
      <p:ext uri="{BB962C8B-B14F-4D97-AF65-F5344CB8AC3E}">
        <p14:creationId xmlns:p14="http://schemas.microsoft.com/office/powerpoint/2010/main" val="40546854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55E159A-C86E-4FC6-AE12-09940CF9466B}"/>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b="1" kern="1200">
                <a:solidFill>
                  <a:schemeClr val="bg1"/>
                </a:solidFill>
                <a:latin typeface="Georgia" panose="02040502050405020303" pitchFamily="18" charset="0"/>
              </a:rPr>
              <a:t>Plan-Do-Check-Act Cycles</a:t>
            </a:r>
            <a:endParaRPr lang="en-US" sz="3200" b="1" kern="1200" dirty="0">
              <a:solidFill>
                <a:schemeClr val="bg1"/>
              </a:solidFill>
              <a:latin typeface="Georgia" panose="02040502050405020303" pitchFamily="18" charset="0"/>
            </a:endParaRPr>
          </a:p>
        </p:txBody>
      </p:sp>
      <p:graphicFrame>
        <p:nvGraphicFramePr>
          <p:cNvPr id="5" name="Table 4">
            <a:extLst>
              <a:ext uri="{FF2B5EF4-FFF2-40B4-BE49-F238E27FC236}">
                <a16:creationId xmlns:a16="http://schemas.microsoft.com/office/drawing/2014/main" id="{1D9B637E-EC7B-4CD7-9AC7-CF8E01FD8C72}"/>
              </a:ext>
            </a:extLst>
          </p:cNvPr>
          <p:cNvGraphicFramePr>
            <a:graphicFrameLocks noGrp="1"/>
          </p:cNvGraphicFramePr>
          <p:nvPr/>
        </p:nvGraphicFramePr>
        <p:xfrm>
          <a:off x="162025" y="1530417"/>
          <a:ext cx="11867950" cy="5196252"/>
        </p:xfrm>
        <a:graphic>
          <a:graphicData uri="http://schemas.openxmlformats.org/drawingml/2006/table">
            <a:tbl>
              <a:tblPr firstRow="1" firstCol="1" bandRow="1">
                <a:tableStyleId>{22838BEF-8BB2-4498-84A7-C5851F593DF1}</a:tableStyleId>
              </a:tblPr>
              <a:tblGrid>
                <a:gridCol w="1016583">
                  <a:extLst>
                    <a:ext uri="{9D8B030D-6E8A-4147-A177-3AD203B41FA5}">
                      <a16:colId xmlns:a16="http://schemas.microsoft.com/office/drawing/2014/main" val="3525890936"/>
                    </a:ext>
                  </a:extLst>
                </a:gridCol>
                <a:gridCol w="1014348">
                  <a:extLst>
                    <a:ext uri="{9D8B030D-6E8A-4147-A177-3AD203B41FA5}">
                      <a16:colId xmlns:a16="http://schemas.microsoft.com/office/drawing/2014/main" val="267204554"/>
                    </a:ext>
                  </a:extLst>
                </a:gridCol>
                <a:gridCol w="4919627">
                  <a:extLst>
                    <a:ext uri="{9D8B030D-6E8A-4147-A177-3AD203B41FA5}">
                      <a16:colId xmlns:a16="http://schemas.microsoft.com/office/drawing/2014/main" val="3604381675"/>
                    </a:ext>
                  </a:extLst>
                </a:gridCol>
                <a:gridCol w="4917392">
                  <a:extLst>
                    <a:ext uri="{9D8B030D-6E8A-4147-A177-3AD203B41FA5}">
                      <a16:colId xmlns:a16="http://schemas.microsoft.com/office/drawing/2014/main" val="3038338112"/>
                    </a:ext>
                  </a:extLst>
                </a:gridCol>
              </a:tblGrid>
              <a:tr h="442762">
                <a:tc>
                  <a:txBody>
                    <a:bodyPr/>
                    <a:lstStyle/>
                    <a:p>
                      <a:pPr marL="0" marR="0" algn="ctr">
                        <a:lnSpc>
                          <a:spcPct val="107000"/>
                        </a:lnSpc>
                        <a:spcBef>
                          <a:spcPts val="600"/>
                        </a:spcBef>
                        <a:spcAft>
                          <a:spcPts val="600"/>
                        </a:spcAft>
                      </a:pPr>
                      <a:r>
                        <a:rPr lang="en-US" sz="2000" dirty="0">
                          <a:solidFill>
                            <a:schemeClr val="bg1"/>
                          </a:solidFill>
                          <a:effectLst/>
                        </a:rPr>
                        <a:t>Name</a:t>
                      </a:r>
                      <a:endParaRPr lang="en-US" sz="20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0" marR="0" algn="ctr">
                        <a:lnSpc>
                          <a:spcPct val="107000"/>
                        </a:lnSpc>
                        <a:spcBef>
                          <a:spcPts val="600"/>
                        </a:spcBef>
                        <a:spcAft>
                          <a:spcPts val="600"/>
                        </a:spcAft>
                      </a:pPr>
                      <a:r>
                        <a:rPr lang="en-US" sz="2000" dirty="0">
                          <a:solidFill>
                            <a:schemeClr val="bg1"/>
                          </a:solidFill>
                          <a:effectLst/>
                        </a:rPr>
                        <a:t>Status</a:t>
                      </a:r>
                      <a:endParaRPr lang="en-US" sz="20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0" marR="0" algn="ctr">
                        <a:lnSpc>
                          <a:spcPct val="107000"/>
                        </a:lnSpc>
                        <a:spcBef>
                          <a:spcPts val="600"/>
                        </a:spcBef>
                        <a:spcAft>
                          <a:spcPts val="600"/>
                        </a:spcAft>
                      </a:pPr>
                      <a:r>
                        <a:rPr lang="en-US" sz="2000" dirty="0">
                          <a:solidFill>
                            <a:schemeClr val="bg1"/>
                          </a:solidFill>
                          <a:effectLst/>
                        </a:rPr>
                        <a:t>Focus</a:t>
                      </a:r>
                      <a:endParaRPr lang="en-US" sz="20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0" marR="0" algn="ctr">
                        <a:lnSpc>
                          <a:spcPct val="107000"/>
                        </a:lnSpc>
                        <a:spcBef>
                          <a:spcPts val="600"/>
                        </a:spcBef>
                        <a:spcAft>
                          <a:spcPts val="600"/>
                        </a:spcAft>
                      </a:pPr>
                      <a:r>
                        <a:rPr lang="en-US" sz="2000" dirty="0">
                          <a:solidFill>
                            <a:schemeClr val="bg1"/>
                          </a:solidFill>
                          <a:effectLst/>
                        </a:rPr>
                        <a:t>Outcomes</a:t>
                      </a:r>
                      <a:endParaRPr lang="en-US" sz="20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extLst>
                  <a:ext uri="{0D108BD9-81ED-4DB2-BD59-A6C34878D82A}">
                    <a16:rowId xmlns:a16="http://schemas.microsoft.com/office/drawing/2014/main" val="381572536"/>
                  </a:ext>
                </a:extLst>
              </a:tr>
              <a:tr h="1245169">
                <a:tc>
                  <a:txBody>
                    <a:bodyPr/>
                    <a:lstStyle/>
                    <a:p>
                      <a:pPr marL="0" marR="0" algn="ctr">
                        <a:lnSpc>
                          <a:spcPct val="107000"/>
                        </a:lnSpc>
                        <a:spcBef>
                          <a:spcPts val="0"/>
                        </a:spcBef>
                        <a:spcAft>
                          <a:spcPts val="0"/>
                        </a:spcAft>
                      </a:pPr>
                      <a:r>
                        <a:rPr lang="en-US" sz="1400" b="0" u="none" dirty="0">
                          <a:effectLst/>
                          <a:hlinkClick r:id="rId2">
                            <a:extLst>
                              <a:ext uri="{A12FA001-AC4F-418D-AE19-62706E023703}">
                                <ahyp:hlinkClr xmlns:ahyp="http://schemas.microsoft.com/office/drawing/2018/hyperlinkcolor" val="tx"/>
                              </a:ext>
                            </a:extLst>
                          </a:hlinkClick>
                        </a:rPr>
                        <a:t>PDCA 001</a:t>
                      </a:r>
                      <a:endParaRPr lang="en-US" sz="1400" b="0" u="none"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tc>
                  <a:txBody>
                    <a:bodyPr/>
                    <a:lstStyle/>
                    <a:p>
                      <a:pPr marL="0" marR="0" algn="ctr">
                        <a:lnSpc>
                          <a:spcPct val="107000"/>
                        </a:lnSpc>
                        <a:spcBef>
                          <a:spcPts val="0"/>
                        </a:spcBef>
                        <a:spcAft>
                          <a:spcPts val="0"/>
                        </a:spcAft>
                      </a:pPr>
                      <a:r>
                        <a:rPr lang="en-US" sz="1400" kern="1200" dirty="0">
                          <a:solidFill>
                            <a:schemeClr val="dk1"/>
                          </a:solidFill>
                          <a:effectLst/>
                          <a:latin typeface="+mn-lt"/>
                          <a:ea typeface="+mn-ea"/>
                          <a:cs typeface="+mn-cs"/>
                        </a:rPr>
                        <a:t>Completed</a:t>
                      </a: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tc>
                  <a:txBody>
                    <a:bodyPr/>
                    <a:lstStyle/>
                    <a:p>
                      <a:pPr marL="0" marR="0">
                        <a:lnSpc>
                          <a:spcPct val="107000"/>
                        </a:lnSpc>
                        <a:spcBef>
                          <a:spcPts val="0"/>
                        </a:spcBef>
                        <a:spcAft>
                          <a:spcPts val="0"/>
                        </a:spcAft>
                      </a:pPr>
                      <a:r>
                        <a:rPr lang="en-US" sz="1600" dirty="0">
                          <a:effectLst/>
                        </a:rPr>
                        <a:t>Review of 2-1-1 branding and current marketing materials</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tc>
                  <a:txBody>
                    <a:bodyPr/>
                    <a:lstStyle/>
                    <a:p>
                      <a:pPr marL="288925" indent="-285750">
                        <a:lnSpc>
                          <a:spcPct val="107000"/>
                        </a:lnSpc>
                        <a:buFont typeface="Courier New" panose="02070309020205020404" pitchFamily="49" charset="0"/>
                        <a:buChar char="o"/>
                      </a:pPr>
                      <a:r>
                        <a:rPr lang="en-US" sz="1600" dirty="0">
                          <a:effectLst/>
                        </a:rPr>
                        <a:t>PDCA Team reviewed branding and current marketing materials</a:t>
                      </a:r>
                    </a:p>
                    <a:p>
                      <a:pPr marL="288925" indent="-285750">
                        <a:lnSpc>
                          <a:spcPct val="107000"/>
                        </a:lnSpc>
                        <a:buFont typeface="Courier New" panose="02070309020205020404" pitchFamily="49" charset="0"/>
                        <a:buChar char="o"/>
                      </a:pPr>
                      <a:r>
                        <a:rPr lang="en-US" sz="1600" dirty="0">
                          <a:effectLst/>
                        </a:rPr>
                        <a:t>Funding for 2-1-1 marketing campaign to be provided by Columbus 2025</a:t>
                      </a:r>
                      <a:endParaRPr lang="en-US" sz="1600" dirty="0">
                        <a:effectLst/>
                        <a:latin typeface="Arial" panose="020B0604020202020204" pitchFamily="34" charset="0"/>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extLst>
                  <a:ext uri="{0D108BD9-81ED-4DB2-BD59-A6C34878D82A}">
                    <a16:rowId xmlns:a16="http://schemas.microsoft.com/office/drawing/2014/main" val="682272359"/>
                  </a:ext>
                </a:extLst>
              </a:tr>
              <a:tr h="632636">
                <a:tc>
                  <a:txBody>
                    <a:bodyPr/>
                    <a:lstStyle/>
                    <a:p>
                      <a:pPr marL="0" marR="0" algn="ctr">
                        <a:lnSpc>
                          <a:spcPct val="107000"/>
                        </a:lnSpc>
                        <a:spcBef>
                          <a:spcPts val="0"/>
                        </a:spcBef>
                        <a:spcAft>
                          <a:spcPts val="0"/>
                        </a:spcAft>
                      </a:pPr>
                      <a:r>
                        <a:rPr lang="en-US" sz="1400" b="0" u="none" dirty="0">
                          <a:effectLst/>
                          <a:hlinkClick r:id="rId3">
                            <a:extLst>
                              <a:ext uri="{A12FA001-AC4F-418D-AE19-62706E023703}">
                                <ahyp:hlinkClr xmlns:ahyp="http://schemas.microsoft.com/office/drawing/2018/hyperlinkcolor" val="tx"/>
                              </a:ext>
                            </a:extLst>
                          </a:hlinkClick>
                        </a:rPr>
                        <a:t>PDCA 002</a:t>
                      </a:r>
                      <a:endParaRPr lang="en-US" sz="1400" b="0" u="none"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0"/>
                        </a:spcAft>
                      </a:pPr>
                      <a:r>
                        <a:rPr lang="en-US" sz="1400" dirty="0">
                          <a:effectLst/>
                        </a:rPr>
                        <a:t>In Process</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600" dirty="0">
                          <a:effectLst/>
                        </a:rPr>
                        <a:t>Division of Family and Children Services Navigator Training in 2-1-1 (</a:t>
                      </a:r>
                      <a:r>
                        <a:rPr lang="en-US" sz="1600" kern="1200" dirty="0">
                          <a:effectLst/>
                        </a:rPr>
                        <a:t>Linked to launch of re-branded 2-1-1)</a:t>
                      </a:r>
                      <a:endParaRPr lang="en-US" sz="1600" kern="1200" dirty="0">
                        <a:solidFill>
                          <a:schemeClr val="dk1"/>
                        </a:solidFill>
                        <a:effectLst/>
                        <a:latin typeface="Arial" panose="020B0604020202020204" pitchFamily="34" charset="0"/>
                        <a:ea typeface="+mn-ea"/>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8925" indent="-285750" algn="l" defTabSz="914400" rtl="0" eaLnBrk="1" latinLnBrk="0" hangingPunct="1">
                        <a:lnSpc>
                          <a:spcPct val="107000"/>
                        </a:lnSpc>
                        <a:buFont typeface="Courier New" panose="02070309020205020404" pitchFamily="49" charset="0"/>
                        <a:buChar char="o"/>
                      </a:pPr>
                      <a:r>
                        <a:rPr lang="en-US" sz="1600" kern="1200" dirty="0">
                          <a:effectLst/>
                        </a:rPr>
                        <a:t>In planning stage; waiting for launch of 2-1-1 rebranding </a:t>
                      </a:r>
                      <a:endParaRPr lang="en-US" sz="1600" kern="1200" dirty="0">
                        <a:solidFill>
                          <a:schemeClr val="dk1"/>
                        </a:solidFill>
                        <a:effectLst/>
                        <a:latin typeface="Arial" panose="020B0604020202020204" pitchFamily="34" charset="0"/>
                        <a:ea typeface="+mn-ea"/>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66787196"/>
                  </a:ext>
                </a:extLst>
              </a:tr>
              <a:tr h="1080347">
                <a:tc>
                  <a:txBody>
                    <a:bodyPr/>
                    <a:lstStyle/>
                    <a:p>
                      <a:pPr marL="0" marR="0" algn="ctr">
                        <a:lnSpc>
                          <a:spcPct val="107000"/>
                        </a:lnSpc>
                        <a:spcBef>
                          <a:spcPts val="0"/>
                        </a:spcBef>
                        <a:spcAft>
                          <a:spcPts val="0"/>
                        </a:spcAft>
                      </a:pPr>
                      <a:r>
                        <a:rPr lang="en-US" sz="1400" b="0" u="none" dirty="0">
                          <a:effectLst/>
                          <a:hlinkClick r:id="rId4">
                            <a:extLst>
                              <a:ext uri="{A12FA001-AC4F-418D-AE19-62706E023703}">
                                <ahyp:hlinkClr xmlns:ahyp="http://schemas.microsoft.com/office/drawing/2018/hyperlinkcolor" val="tx"/>
                              </a:ext>
                            </a:extLst>
                          </a:hlinkClick>
                        </a:rPr>
                        <a:t>PDCA 003</a:t>
                      </a:r>
                      <a:endParaRPr lang="en-US" sz="1400" b="0" u="none"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tc>
                  <a:txBody>
                    <a:bodyPr/>
                    <a:lstStyle/>
                    <a:p>
                      <a:pPr marL="0" marR="0" algn="ctr">
                        <a:lnSpc>
                          <a:spcPct val="107000"/>
                        </a:lnSpc>
                        <a:spcBef>
                          <a:spcPts val="0"/>
                        </a:spcBef>
                        <a:spcAft>
                          <a:spcPts val="0"/>
                        </a:spcAft>
                      </a:pPr>
                      <a:r>
                        <a:rPr lang="en-US" sz="1400" dirty="0">
                          <a:effectLst/>
                        </a:rPr>
                        <a:t>Completed </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tc>
                  <a:txBody>
                    <a:bodyPr/>
                    <a:lstStyle/>
                    <a:p>
                      <a:pPr marL="0" marR="0">
                        <a:lnSpc>
                          <a:spcPct val="107000"/>
                        </a:lnSpc>
                        <a:spcBef>
                          <a:spcPts val="0"/>
                        </a:spcBef>
                        <a:spcAft>
                          <a:spcPts val="0"/>
                        </a:spcAft>
                      </a:pPr>
                      <a:r>
                        <a:rPr lang="en-US" sz="1600" dirty="0">
                          <a:effectLst/>
                        </a:rPr>
                        <a:t>Brief family survey (paper-based) during fall registration to collect input on PRL priority areas</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tc>
                  <a:txBody>
                    <a:bodyPr/>
                    <a:lstStyle/>
                    <a:p>
                      <a:pPr marL="285750" indent="-285750">
                        <a:buFont typeface="Courier New" panose="02070309020205020404" pitchFamily="49" charset="0"/>
                        <a:buChar char="o"/>
                      </a:pPr>
                      <a:r>
                        <a:rPr lang="en-US" sz="1600" kern="1200" dirty="0">
                          <a:effectLst/>
                        </a:rPr>
                        <a:t>Priority ranking:</a:t>
                      </a:r>
                    </a:p>
                    <a:p>
                      <a:pPr marL="509588" indent="-220663">
                        <a:buFont typeface="+mj-lt"/>
                        <a:buAutoNum type="arabicPeriod"/>
                      </a:pPr>
                      <a:r>
                        <a:rPr lang="en-US" sz="1500" i="1" kern="1200" dirty="0">
                          <a:effectLst/>
                        </a:rPr>
                        <a:t>Access to affordable quality-rated childcare</a:t>
                      </a:r>
                    </a:p>
                    <a:p>
                      <a:pPr marL="509588" indent="-220663">
                        <a:buFont typeface="+mj-lt"/>
                        <a:buAutoNum type="arabicPeriod"/>
                      </a:pPr>
                      <a:r>
                        <a:rPr lang="en-US" sz="1500" i="1" kern="1200" dirty="0">
                          <a:effectLst/>
                        </a:rPr>
                        <a:t>Financial literacy training</a:t>
                      </a:r>
                    </a:p>
                    <a:p>
                      <a:pPr marL="509588" indent="-220663">
                        <a:buFont typeface="+mj-lt"/>
                        <a:buAutoNum type="arabicPeriod"/>
                      </a:pPr>
                      <a:r>
                        <a:rPr lang="en-US" sz="1500" i="1" kern="1200" dirty="0">
                          <a:effectLst/>
                        </a:rPr>
                        <a:t>Access to reliable transportation</a:t>
                      </a:r>
                      <a:endParaRPr lang="en-US" sz="1500" i="1" kern="1200" dirty="0">
                        <a:solidFill>
                          <a:schemeClr val="dk1"/>
                        </a:solidFill>
                        <a:effectLst/>
                        <a:latin typeface="Arial" panose="020B0604020202020204" pitchFamily="34" charset="0"/>
                        <a:ea typeface="+mn-ea"/>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extLst>
                  <a:ext uri="{0D108BD9-81ED-4DB2-BD59-A6C34878D82A}">
                    <a16:rowId xmlns:a16="http://schemas.microsoft.com/office/drawing/2014/main" val="3122624539"/>
                  </a:ext>
                </a:extLst>
              </a:tr>
              <a:tr h="963553">
                <a:tc>
                  <a:txBody>
                    <a:bodyPr/>
                    <a:lstStyle/>
                    <a:p>
                      <a:pPr marL="0" marR="0" algn="ctr">
                        <a:lnSpc>
                          <a:spcPct val="107000"/>
                        </a:lnSpc>
                        <a:spcBef>
                          <a:spcPts val="0"/>
                        </a:spcBef>
                        <a:spcAft>
                          <a:spcPts val="0"/>
                        </a:spcAft>
                      </a:pPr>
                      <a:r>
                        <a:rPr lang="en-US" sz="1400" b="0" u="none" dirty="0">
                          <a:effectLst/>
                          <a:hlinkClick r:id="rId5">
                            <a:extLst>
                              <a:ext uri="{A12FA001-AC4F-418D-AE19-62706E023703}">
                                <ahyp:hlinkClr xmlns:ahyp="http://schemas.microsoft.com/office/drawing/2018/hyperlinkcolor" val="tx"/>
                              </a:ext>
                            </a:extLst>
                          </a:hlinkClick>
                        </a:rPr>
                        <a:t>PDCA 004</a:t>
                      </a:r>
                      <a:endParaRPr lang="en-US" sz="1400" b="0" u="none"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0"/>
                        </a:spcAft>
                      </a:pPr>
                      <a:r>
                        <a:rPr lang="en-US" sz="1400" dirty="0">
                          <a:effectLst/>
                        </a:rPr>
                        <a:t>In Process</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nSpc>
                          <a:spcPct val="107000"/>
                        </a:lnSpc>
                        <a:spcBef>
                          <a:spcPts val="0"/>
                        </a:spcBef>
                        <a:spcAft>
                          <a:spcPts val="0"/>
                        </a:spcAft>
                      </a:pPr>
                      <a:r>
                        <a:rPr lang="en-US" sz="1600" dirty="0">
                          <a:effectLst/>
                        </a:rPr>
                        <a:t>Renaming PRL for community messaging </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8925" marR="0" indent="-285750" algn="l" defTabSz="914400" rtl="0" eaLnBrk="1" latinLnBrk="0" hangingPunct="1">
                        <a:lnSpc>
                          <a:spcPct val="107000"/>
                        </a:lnSpc>
                        <a:spcBef>
                          <a:spcPts val="0"/>
                        </a:spcBef>
                        <a:spcAft>
                          <a:spcPts val="0"/>
                        </a:spcAft>
                        <a:buFont typeface="Courier New" panose="02070309020205020404" pitchFamily="49" charset="0"/>
                        <a:buChar char="o"/>
                      </a:pPr>
                      <a:r>
                        <a:rPr lang="en-US" sz="1600" kern="1200" dirty="0">
                          <a:effectLst/>
                        </a:rPr>
                        <a:t>Alternative names proposed </a:t>
                      </a: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86568936"/>
                  </a:ext>
                </a:extLst>
              </a:tr>
              <a:tr h="831785">
                <a:tc>
                  <a:txBody>
                    <a:bodyPr/>
                    <a:lstStyle/>
                    <a:p>
                      <a:pPr marL="0" marR="0" algn="ctr">
                        <a:lnSpc>
                          <a:spcPct val="107000"/>
                        </a:lnSpc>
                        <a:spcBef>
                          <a:spcPts val="0"/>
                        </a:spcBef>
                        <a:spcAft>
                          <a:spcPts val="0"/>
                        </a:spcAft>
                      </a:pPr>
                      <a:r>
                        <a:rPr lang="en-US" sz="1400" b="0" u="none" dirty="0">
                          <a:effectLst/>
                          <a:hlinkClick r:id="rId6">
                            <a:extLst>
                              <a:ext uri="{A12FA001-AC4F-418D-AE19-62706E023703}">
                                <ahyp:hlinkClr xmlns:ahyp="http://schemas.microsoft.com/office/drawing/2018/hyperlinkcolor" val="tx"/>
                              </a:ext>
                            </a:extLst>
                          </a:hlinkClick>
                        </a:rPr>
                        <a:t>PDCA 005</a:t>
                      </a:r>
                      <a:endParaRPr lang="en-US" sz="1400" b="0" u="none"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tc>
                  <a:txBody>
                    <a:bodyPr/>
                    <a:lstStyle/>
                    <a:p>
                      <a:pPr marL="0" marR="0" algn="ctr">
                        <a:lnSpc>
                          <a:spcPct val="107000"/>
                        </a:lnSpc>
                        <a:spcBef>
                          <a:spcPts val="0"/>
                        </a:spcBef>
                        <a:spcAft>
                          <a:spcPts val="0"/>
                        </a:spcAft>
                      </a:pPr>
                      <a:r>
                        <a:rPr lang="en-US" sz="1400" dirty="0">
                          <a:effectLst/>
                        </a:rPr>
                        <a:t>In Process</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tc>
                  <a:txBody>
                    <a:bodyPr/>
                    <a:lstStyle/>
                    <a:p>
                      <a:pPr marL="0" marR="0">
                        <a:lnSpc>
                          <a:spcPct val="107000"/>
                        </a:lnSpc>
                        <a:spcBef>
                          <a:spcPts val="0"/>
                        </a:spcBef>
                        <a:spcAft>
                          <a:spcPts val="0"/>
                        </a:spcAft>
                      </a:pPr>
                      <a:r>
                        <a:rPr lang="en-US" sz="1600" dirty="0">
                          <a:effectLst/>
                        </a:rPr>
                        <a:t>Brief Family Survey (online) – expanding collection of family input to PRL activities</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tc>
                  <a:txBody>
                    <a:bodyPr/>
                    <a:lstStyle/>
                    <a:p>
                      <a:pPr marL="288925" marR="0" indent="-285750" algn="l" defTabSz="914400" rtl="0" eaLnBrk="1" latinLnBrk="0" hangingPunct="1">
                        <a:lnSpc>
                          <a:spcPct val="107000"/>
                        </a:lnSpc>
                        <a:spcBef>
                          <a:spcPts val="0"/>
                        </a:spcBef>
                        <a:spcAft>
                          <a:spcPts val="0"/>
                        </a:spcAft>
                        <a:buFont typeface="Courier New" panose="02070309020205020404" pitchFamily="49" charset="0"/>
                        <a:buChar char="o"/>
                      </a:pPr>
                      <a:r>
                        <a:rPr lang="en-US" sz="1600" kern="1200" dirty="0">
                          <a:effectLst/>
                        </a:rPr>
                        <a:t>In planning stage; collecting feedback from organizations on how best to circulate survey</a:t>
                      </a:r>
                      <a:endParaRPr lang="en-US" sz="1600" kern="1200" dirty="0">
                        <a:solidFill>
                          <a:schemeClr val="dk1"/>
                        </a:solidFill>
                        <a:effectLst/>
                        <a:latin typeface="Arial" panose="020B0604020202020204" pitchFamily="34" charset="0"/>
                        <a:ea typeface="+mn-ea"/>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extLst>
                  <a:ext uri="{0D108BD9-81ED-4DB2-BD59-A6C34878D82A}">
                    <a16:rowId xmlns:a16="http://schemas.microsoft.com/office/drawing/2014/main" val="4284522708"/>
                  </a:ext>
                </a:extLst>
              </a:tr>
            </a:tbl>
          </a:graphicData>
        </a:graphic>
      </p:graphicFrame>
      <p:sp>
        <p:nvSpPr>
          <p:cNvPr id="6" name="TextBox 5">
            <a:extLst>
              <a:ext uri="{FF2B5EF4-FFF2-40B4-BE49-F238E27FC236}">
                <a16:creationId xmlns:a16="http://schemas.microsoft.com/office/drawing/2014/main" id="{F41379FE-18EA-46C4-A763-243B350A95E5}"/>
              </a:ext>
            </a:extLst>
          </p:cNvPr>
          <p:cNvSpPr txBox="1"/>
          <p:nvPr/>
        </p:nvSpPr>
        <p:spPr>
          <a:xfrm>
            <a:off x="10843440" y="155573"/>
            <a:ext cx="1197764"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rPr>
              <a:t>As of 6/30/2019</a:t>
            </a:r>
          </a:p>
        </p:txBody>
      </p:sp>
    </p:spTree>
    <p:extLst>
      <p:ext uri="{BB962C8B-B14F-4D97-AF65-F5344CB8AC3E}">
        <p14:creationId xmlns:p14="http://schemas.microsoft.com/office/powerpoint/2010/main" val="191274236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55E159A-C86E-4FC6-AE12-09940CF9466B}"/>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b="1" kern="1200">
                <a:solidFill>
                  <a:schemeClr val="bg1"/>
                </a:solidFill>
                <a:latin typeface="Georgia" panose="02040502050405020303" pitchFamily="18" charset="0"/>
              </a:rPr>
              <a:t>Plan-Do-Check-Act Cycles</a:t>
            </a:r>
            <a:endParaRPr lang="en-US" sz="3200" b="1" kern="1200" dirty="0">
              <a:solidFill>
                <a:schemeClr val="bg1"/>
              </a:solidFill>
              <a:latin typeface="Georgia" panose="02040502050405020303" pitchFamily="18" charset="0"/>
            </a:endParaRPr>
          </a:p>
        </p:txBody>
      </p:sp>
      <p:graphicFrame>
        <p:nvGraphicFramePr>
          <p:cNvPr id="5" name="Table 4">
            <a:extLst>
              <a:ext uri="{FF2B5EF4-FFF2-40B4-BE49-F238E27FC236}">
                <a16:creationId xmlns:a16="http://schemas.microsoft.com/office/drawing/2014/main" id="{1D9B637E-EC7B-4CD7-9AC7-CF8E01FD8C72}"/>
              </a:ext>
            </a:extLst>
          </p:cNvPr>
          <p:cNvGraphicFramePr>
            <a:graphicFrameLocks noGrp="1"/>
          </p:cNvGraphicFramePr>
          <p:nvPr/>
        </p:nvGraphicFramePr>
        <p:xfrm>
          <a:off x="162025" y="1530417"/>
          <a:ext cx="11867950" cy="4364467"/>
        </p:xfrm>
        <a:graphic>
          <a:graphicData uri="http://schemas.openxmlformats.org/drawingml/2006/table">
            <a:tbl>
              <a:tblPr firstRow="1" firstCol="1" bandRow="1">
                <a:tableStyleId>{22838BEF-8BB2-4498-84A7-C5851F593DF1}</a:tableStyleId>
              </a:tblPr>
              <a:tblGrid>
                <a:gridCol w="1016583">
                  <a:extLst>
                    <a:ext uri="{9D8B030D-6E8A-4147-A177-3AD203B41FA5}">
                      <a16:colId xmlns:a16="http://schemas.microsoft.com/office/drawing/2014/main" val="3525890936"/>
                    </a:ext>
                  </a:extLst>
                </a:gridCol>
                <a:gridCol w="1014348">
                  <a:extLst>
                    <a:ext uri="{9D8B030D-6E8A-4147-A177-3AD203B41FA5}">
                      <a16:colId xmlns:a16="http://schemas.microsoft.com/office/drawing/2014/main" val="267204554"/>
                    </a:ext>
                  </a:extLst>
                </a:gridCol>
                <a:gridCol w="4919627">
                  <a:extLst>
                    <a:ext uri="{9D8B030D-6E8A-4147-A177-3AD203B41FA5}">
                      <a16:colId xmlns:a16="http://schemas.microsoft.com/office/drawing/2014/main" val="3604381675"/>
                    </a:ext>
                  </a:extLst>
                </a:gridCol>
                <a:gridCol w="4917392">
                  <a:extLst>
                    <a:ext uri="{9D8B030D-6E8A-4147-A177-3AD203B41FA5}">
                      <a16:colId xmlns:a16="http://schemas.microsoft.com/office/drawing/2014/main" val="3038338112"/>
                    </a:ext>
                  </a:extLst>
                </a:gridCol>
              </a:tblGrid>
              <a:tr h="442762">
                <a:tc>
                  <a:txBody>
                    <a:bodyPr/>
                    <a:lstStyle/>
                    <a:p>
                      <a:pPr marL="0" marR="0" algn="ctr">
                        <a:lnSpc>
                          <a:spcPct val="107000"/>
                        </a:lnSpc>
                        <a:spcBef>
                          <a:spcPts val="600"/>
                        </a:spcBef>
                        <a:spcAft>
                          <a:spcPts val="600"/>
                        </a:spcAft>
                      </a:pPr>
                      <a:r>
                        <a:rPr lang="en-US" sz="2000" dirty="0">
                          <a:solidFill>
                            <a:schemeClr val="bg1"/>
                          </a:solidFill>
                          <a:effectLst/>
                        </a:rPr>
                        <a:t>Name</a:t>
                      </a:r>
                      <a:endParaRPr lang="en-US" sz="20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0" marR="0" algn="ctr">
                        <a:lnSpc>
                          <a:spcPct val="107000"/>
                        </a:lnSpc>
                        <a:spcBef>
                          <a:spcPts val="600"/>
                        </a:spcBef>
                        <a:spcAft>
                          <a:spcPts val="600"/>
                        </a:spcAft>
                      </a:pPr>
                      <a:r>
                        <a:rPr lang="en-US" sz="2000" dirty="0">
                          <a:solidFill>
                            <a:schemeClr val="bg1"/>
                          </a:solidFill>
                          <a:effectLst/>
                        </a:rPr>
                        <a:t>Status</a:t>
                      </a:r>
                      <a:endParaRPr lang="en-US" sz="20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0" marR="0" algn="ctr">
                        <a:lnSpc>
                          <a:spcPct val="107000"/>
                        </a:lnSpc>
                        <a:spcBef>
                          <a:spcPts val="600"/>
                        </a:spcBef>
                        <a:spcAft>
                          <a:spcPts val="600"/>
                        </a:spcAft>
                      </a:pPr>
                      <a:r>
                        <a:rPr lang="en-US" sz="2000" dirty="0">
                          <a:solidFill>
                            <a:schemeClr val="bg1"/>
                          </a:solidFill>
                          <a:effectLst/>
                        </a:rPr>
                        <a:t>Focus</a:t>
                      </a:r>
                      <a:endParaRPr lang="en-US" sz="20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0" marR="0" algn="ctr">
                        <a:lnSpc>
                          <a:spcPct val="107000"/>
                        </a:lnSpc>
                        <a:spcBef>
                          <a:spcPts val="600"/>
                        </a:spcBef>
                        <a:spcAft>
                          <a:spcPts val="600"/>
                        </a:spcAft>
                      </a:pPr>
                      <a:r>
                        <a:rPr lang="en-US" sz="2000" dirty="0">
                          <a:solidFill>
                            <a:schemeClr val="bg1"/>
                          </a:solidFill>
                          <a:effectLst/>
                        </a:rPr>
                        <a:t>Outcomes</a:t>
                      </a:r>
                      <a:endParaRPr lang="en-US" sz="20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59380" marR="593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extLst>
                  <a:ext uri="{0D108BD9-81ED-4DB2-BD59-A6C34878D82A}">
                    <a16:rowId xmlns:a16="http://schemas.microsoft.com/office/drawing/2014/main" val="381572536"/>
                  </a:ext>
                </a:extLst>
              </a:tr>
              <a:tr h="1245169">
                <a:tc>
                  <a:txBody>
                    <a:bodyPr/>
                    <a:lstStyle/>
                    <a:p>
                      <a:pPr marL="0" marR="0" algn="ctr" defTabSz="914400" rtl="0" eaLnBrk="1" latinLnBrk="0" hangingPunct="1">
                        <a:lnSpc>
                          <a:spcPct val="107000"/>
                        </a:lnSpc>
                        <a:spcBef>
                          <a:spcPts val="0"/>
                        </a:spcBef>
                        <a:spcAft>
                          <a:spcPts val="0"/>
                        </a:spcAft>
                      </a:pPr>
                      <a:r>
                        <a:rPr lang="en-US" sz="1400" b="0" u="none" kern="1200" dirty="0">
                          <a:solidFill>
                            <a:schemeClr val="dk1"/>
                          </a:solidFill>
                          <a:effectLst/>
                          <a:latin typeface="+mn-lt"/>
                          <a:ea typeface="+mn-ea"/>
                          <a:cs typeface="+mn-cs"/>
                          <a:hlinkClick r:id="rId2">
                            <a:extLst>
                              <a:ext uri="{A12FA001-AC4F-418D-AE19-62706E023703}">
                                <ahyp:hlinkClr xmlns:ahyp="http://schemas.microsoft.com/office/drawing/2018/hyperlinkcolor" val="tx"/>
                              </a:ext>
                            </a:extLst>
                          </a:hlinkClick>
                        </a:rPr>
                        <a:t>PDCA 006</a:t>
                      </a:r>
                      <a:endParaRPr lang="en-US" sz="1400" b="0" u="none" kern="1200" dirty="0">
                        <a:solidFill>
                          <a:schemeClr val="dk1"/>
                        </a:solidFill>
                        <a:effectLst/>
                        <a:latin typeface="+mn-lt"/>
                        <a:ea typeface="+mn-ea"/>
                        <a:cs typeface="+mn-cs"/>
                      </a:endParaRPr>
                    </a:p>
                  </a:txBody>
                  <a:tcPr marL="68338" marR="68338"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tc>
                  <a:txBody>
                    <a:bodyPr/>
                    <a:lstStyle/>
                    <a:p>
                      <a:pPr marL="0" marR="0" algn="ctr" defTabSz="914400" rtl="0" eaLnBrk="1" latinLnBrk="0" hangingPunct="1">
                        <a:lnSpc>
                          <a:spcPct val="107000"/>
                        </a:lnSpc>
                        <a:spcBef>
                          <a:spcPts val="0"/>
                        </a:spcBef>
                        <a:spcAft>
                          <a:spcPts val="0"/>
                        </a:spcAft>
                      </a:pPr>
                      <a:r>
                        <a:rPr lang="en-US" sz="1400" kern="1200" dirty="0">
                          <a:solidFill>
                            <a:schemeClr val="dk1"/>
                          </a:solidFill>
                          <a:effectLst/>
                          <a:latin typeface="+mn-lt"/>
                          <a:ea typeface="+mn-ea"/>
                          <a:cs typeface="+mn-cs"/>
                        </a:rPr>
                        <a:t>In Process</a:t>
                      </a:r>
                    </a:p>
                  </a:txBody>
                  <a:tcPr marL="68338" marR="68338"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tc>
                  <a:txBody>
                    <a:bodyPr/>
                    <a:lstStyle/>
                    <a:p>
                      <a:pPr marL="0" marR="0" algn="l" defTabSz="914400" rtl="0" eaLnBrk="1" latinLnBrk="0" hangingPunct="1">
                        <a:lnSpc>
                          <a:spcPct val="107000"/>
                        </a:lnSpc>
                        <a:spcBef>
                          <a:spcPts val="0"/>
                        </a:spcBef>
                        <a:spcAft>
                          <a:spcPts val="0"/>
                        </a:spcAft>
                      </a:pPr>
                      <a:r>
                        <a:rPr lang="en-US" sz="1600" kern="1200" dirty="0">
                          <a:solidFill>
                            <a:schemeClr val="dk1"/>
                          </a:solidFill>
                          <a:effectLst/>
                          <a:latin typeface="+mn-lt"/>
                          <a:ea typeface="+mn-ea"/>
                          <a:cs typeface="+mn-cs"/>
                        </a:rPr>
                        <a:t>Organizations' Willingness to Participate Survey: Filter Contact List and Contact Relevant Organizations</a:t>
                      </a:r>
                    </a:p>
                  </a:txBody>
                  <a:tcPr marL="68338" marR="68338"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tc>
                  <a:txBody>
                    <a:bodyPr/>
                    <a:lstStyle/>
                    <a:p>
                      <a:pPr marL="288925" indent="-285750" algn="l" defTabSz="914400" rtl="0" eaLnBrk="1" latinLnBrk="0" hangingPunct="1">
                        <a:lnSpc>
                          <a:spcPct val="107000"/>
                        </a:lnSpc>
                        <a:buFont typeface="Courier New" panose="02070309020205020404" pitchFamily="49" charset="0"/>
                        <a:buChar char="o"/>
                      </a:pPr>
                      <a:r>
                        <a:rPr lang="en-US" sz="1600" kern="1200" dirty="0">
                          <a:solidFill>
                            <a:schemeClr val="dk1"/>
                          </a:solidFill>
                          <a:effectLst/>
                          <a:latin typeface="+mn-lt"/>
                          <a:ea typeface="+mn-ea"/>
                          <a:cs typeface="+mn-cs"/>
                        </a:rPr>
                        <a:t>Initial list of organizations identified</a:t>
                      </a:r>
                    </a:p>
                    <a:p>
                      <a:pPr marL="288925" indent="-285750" algn="l" defTabSz="914400" rtl="0" eaLnBrk="1" latinLnBrk="0" hangingPunct="1">
                        <a:lnSpc>
                          <a:spcPct val="107000"/>
                        </a:lnSpc>
                        <a:buFont typeface="Courier New" panose="02070309020205020404" pitchFamily="49" charset="0"/>
                        <a:buChar char="o"/>
                      </a:pPr>
                      <a:r>
                        <a:rPr lang="en-US" sz="1600" kern="1200" dirty="0">
                          <a:solidFill>
                            <a:schemeClr val="dk1"/>
                          </a:solidFill>
                          <a:effectLst/>
                          <a:latin typeface="+mn-lt"/>
                          <a:ea typeface="+mn-ea"/>
                          <a:cs typeface="+mn-cs"/>
                        </a:rPr>
                        <a:t>Draft online survey created</a:t>
                      </a:r>
                    </a:p>
                  </a:txBody>
                  <a:tcPr marL="68338" marR="68338"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extLst>
                  <a:ext uri="{0D108BD9-81ED-4DB2-BD59-A6C34878D82A}">
                    <a16:rowId xmlns:a16="http://schemas.microsoft.com/office/drawing/2014/main" val="682272359"/>
                  </a:ext>
                </a:extLst>
              </a:tr>
              <a:tr h="632636">
                <a:tc>
                  <a:txBody>
                    <a:bodyPr/>
                    <a:lstStyle/>
                    <a:p>
                      <a:pPr marL="0" marR="0" algn="ctr" defTabSz="914400" rtl="0" eaLnBrk="1" latinLnBrk="0" hangingPunct="1">
                        <a:lnSpc>
                          <a:spcPct val="107000"/>
                        </a:lnSpc>
                        <a:spcBef>
                          <a:spcPts val="0"/>
                        </a:spcBef>
                        <a:spcAft>
                          <a:spcPts val="0"/>
                        </a:spcAft>
                      </a:pPr>
                      <a:r>
                        <a:rPr lang="en-US" sz="1400" b="0" u="none" kern="1200" dirty="0">
                          <a:solidFill>
                            <a:schemeClr val="dk1"/>
                          </a:solidFill>
                          <a:effectLst/>
                          <a:latin typeface="+mn-lt"/>
                          <a:ea typeface="+mn-ea"/>
                          <a:cs typeface="+mn-cs"/>
                          <a:hlinkClick r:id="rId3">
                            <a:extLst>
                              <a:ext uri="{A12FA001-AC4F-418D-AE19-62706E023703}">
                                <ahyp:hlinkClr xmlns:ahyp="http://schemas.microsoft.com/office/drawing/2018/hyperlinkcolor" val="tx"/>
                              </a:ext>
                            </a:extLst>
                          </a:hlinkClick>
                        </a:rPr>
                        <a:t>PDCA 007</a:t>
                      </a:r>
                      <a:endParaRPr lang="en-US" sz="1400" b="0" u="none" kern="1200" dirty="0">
                        <a:solidFill>
                          <a:schemeClr val="dk1"/>
                        </a:solidFill>
                        <a:effectLst/>
                        <a:latin typeface="+mn-lt"/>
                        <a:ea typeface="+mn-ea"/>
                        <a:cs typeface="+mn-cs"/>
                      </a:endParaRPr>
                    </a:p>
                  </a:txBody>
                  <a:tcPr marL="68338" marR="68338"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lnSpc>
                          <a:spcPct val="107000"/>
                        </a:lnSpc>
                        <a:spcBef>
                          <a:spcPts val="0"/>
                        </a:spcBef>
                        <a:spcAft>
                          <a:spcPts val="0"/>
                        </a:spcAft>
                      </a:pPr>
                      <a:r>
                        <a:rPr lang="en-US" sz="1400" kern="1200" dirty="0">
                          <a:solidFill>
                            <a:schemeClr val="dk1"/>
                          </a:solidFill>
                          <a:effectLst/>
                          <a:latin typeface="+mn-lt"/>
                          <a:ea typeface="+mn-ea"/>
                          <a:cs typeface="+mn-cs"/>
                        </a:rPr>
                        <a:t>In Process</a:t>
                      </a:r>
                    </a:p>
                  </a:txBody>
                  <a:tcPr marL="68338" marR="68338"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defTabSz="914400" rtl="0" eaLnBrk="1" latinLnBrk="0" hangingPunct="1">
                        <a:lnSpc>
                          <a:spcPct val="107000"/>
                        </a:lnSpc>
                        <a:spcBef>
                          <a:spcPts val="0"/>
                        </a:spcBef>
                        <a:spcAft>
                          <a:spcPts val="0"/>
                        </a:spcAft>
                      </a:pPr>
                      <a:r>
                        <a:rPr lang="en-US" sz="1600" kern="1200" dirty="0">
                          <a:solidFill>
                            <a:schemeClr val="dk1"/>
                          </a:solidFill>
                          <a:effectLst/>
                          <a:latin typeface="+mn-lt"/>
                          <a:ea typeface="+mn-ea"/>
                          <a:cs typeface="+mn-cs"/>
                        </a:rPr>
                        <a:t>August Family Focus Groups</a:t>
                      </a:r>
                    </a:p>
                  </a:txBody>
                  <a:tcPr marL="68338" marR="68338"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8925" indent="-285750" algn="l" defTabSz="914400" rtl="0" eaLnBrk="1" latinLnBrk="0" hangingPunct="1">
                        <a:lnSpc>
                          <a:spcPct val="107000"/>
                        </a:lnSpc>
                        <a:buFont typeface="Courier New" panose="02070309020205020404" pitchFamily="49" charset="0"/>
                        <a:buChar char="o"/>
                      </a:pPr>
                      <a:r>
                        <a:rPr lang="en-US" sz="1600" kern="1200" dirty="0">
                          <a:solidFill>
                            <a:schemeClr val="dk1"/>
                          </a:solidFill>
                          <a:effectLst/>
                          <a:latin typeface="+mn-lt"/>
                          <a:ea typeface="+mn-ea"/>
                          <a:cs typeface="+mn-cs"/>
                        </a:rPr>
                        <a:t>In planning stage</a:t>
                      </a:r>
                    </a:p>
                  </a:txBody>
                  <a:tcPr marL="68338" marR="68338"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66787196"/>
                  </a:ext>
                </a:extLst>
              </a:tr>
              <a:tr h="1080347">
                <a:tc>
                  <a:txBody>
                    <a:bodyPr/>
                    <a:lstStyle/>
                    <a:p>
                      <a:pPr marL="0" marR="0" algn="ctr" defTabSz="914400" rtl="0" eaLnBrk="1" latinLnBrk="0" hangingPunct="1">
                        <a:lnSpc>
                          <a:spcPct val="107000"/>
                        </a:lnSpc>
                        <a:spcBef>
                          <a:spcPts val="0"/>
                        </a:spcBef>
                        <a:spcAft>
                          <a:spcPts val="0"/>
                        </a:spcAft>
                      </a:pPr>
                      <a:r>
                        <a:rPr lang="en-US" sz="1400" b="0" u="none" kern="1200" dirty="0">
                          <a:solidFill>
                            <a:schemeClr val="dk1"/>
                          </a:solidFill>
                          <a:effectLst/>
                          <a:latin typeface="+mn-lt"/>
                          <a:ea typeface="+mn-ea"/>
                          <a:cs typeface="+mn-cs"/>
                          <a:hlinkClick r:id="rId4">
                            <a:extLst>
                              <a:ext uri="{A12FA001-AC4F-418D-AE19-62706E023703}">
                                <ahyp:hlinkClr xmlns:ahyp="http://schemas.microsoft.com/office/drawing/2018/hyperlinkcolor" val="tx"/>
                              </a:ext>
                            </a:extLst>
                          </a:hlinkClick>
                        </a:rPr>
                        <a:t>PDCA 008</a:t>
                      </a:r>
                      <a:endParaRPr lang="en-US" sz="1400" b="0" u="none" kern="1200" dirty="0">
                        <a:solidFill>
                          <a:schemeClr val="dk1"/>
                        </a:solidFill>
                        <a:effectLst/>
                        <a:latin typeface="+mn-lt"/>
                        <a:ea typeface="+mn-ea"/>
                        <a:cs typeface="+mn-cs"/>
                      </a:endParaRPr>
                    </a:p>
                  </a:txBody>
                  <a:tcPr marL="68338" marR="68338"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tc>
                  <a:txBody>
                    <a:bodyPr/>
                    <a:lstStyle/>
                    <a:p>
                      <a:pPr marL="0" marR="0" algn="ctr" defTabSz="914400" rtl="0" eaLnBrk="1" latinLnBrk="0" hangingPunct="1">
                        <a:lnSpc>
                          <a:spcPct val="107000"/>
                        </a:lnSpc>
                        <a:spcBef>
                          <a:spcPts val="0"/>
                        </a:spcBef>
                        <a:spcAft>
                          <a:spcPts val="0"/>
                        </a:spcAft>
                      </a:pPr>
                      <a:r>
                        <a:rPr lang="en-US" sz="1400" kern="1200" dirty="0">
                          <a:solidFill>
                            <a:schemeClr val="dk1"/>
                          </a:solidFill>
                          <a:effectLst/>
                          <a:latin typeface="+mn-lt"/>
                          <a:ea typeface="+mn-ea"/>
                          <a:cs typeface="+mn-cs"/>
                        </a:rPr>
                        <a:t>In Process</a:t>
                      </a:r>
                    </a:p>
                  </a:txBody>
                  <a:tcPr marL="68338" marR="68338"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tc>
                  <a:txBody>
                    <a:bodyPr/>
                    <a:lstStyle/>
                    <a:p>
                      <a:pPr marL="0" marR="0" algn="l" defTabSz="914400" rtl="0" eaLnBrk="1" latinLnBrk="0" hangingPunct="1">
                        <a:lnSpc>
                          <a:spcPct val="107000"/>
                        </a:lnSpc>
                        <a:spcBef>
                          <a:spcPts val="0"/>
                        </a:spcBef>
                        <a:spcAft>
                          <a:spcPts val="0"/>
                        </a:spcAft>
                      </a:pPr>
                      <a:r>
                        <a:rPr lang="en-US" sz="1600" kern="1200" dirty="0">
                          <a:solidFill>
                            <a:schemeClr val="dk1"/>
                          </a:solidFill>
                          <a:effectLst/>
                          <a:latin typeface="+mn-lt"/>
                          <a:ea typeface="+mn-ea"/>
                          <a:cs typeface="+mn-cs"/>
                        </a:rPr>
                        <a:t>Investigation of online community portal system requirements and best practices</a:t>
                      </a:r>
                    </a:p>
                  </a:txBody>
                  <a:tcPr marL="68338" marR="68338"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tc>
                  <a:txBody>
                    <a:bodyPr/>
                    <a:lstStyle/>
                    <a:p>
                      <a:pPr marL="288925" indent="-285750" algn="l" defTabSz="914400" rtl="0" eaLnBrk="1" latinLnBrk="0" hangingPunct="1">
                        <a:lnSpc>
                          <a:spcPct val="107000"/>
                        </a:lnSpc>
                        <a:buFont typeface="Courier New" panose="02070309020205020404" pitchFamily="49" charset="0"/>
                        <a:buChar char="o"/>
                      </a:pPr>
                      <a:r>
                        <a:rPr lang="en-US" sz="1600" kern="1200" dirty="0">
                          <a:solidFill>
                            <a:schemeClr val="dk1"/>
                          </a:solidFill>
                          <a:effectLst/>
                          <a:latin typeface="+mn-lt"/>
                          <a:ea typeface="+mn-ea"/>
                          <a:cs typeface="+mn-cs"/>
                        </a:rPr>
                        <a:t>Meetings planned in August</a:t>
                      </a:r>
                    </a:p>
                  </a:txBody>
                  <a:tcPr marL="68338" marR="68338"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alpha val="20000"/>
                      </a:schemeClr>
                    </a:solidFill>
                  </a:tcPr>
                </a:tc>
                <a:extLst>
                  <a:ext uri="{0D108BD9-81ED-4DB2-BD59-A6C34878D82A}">
                    <a16:rowId xmlns:a16="http://schemas.microsoft.com/office/drawing/2014/main" val="3122624539"/>
                  </a:ext>
                </a:extLst>
              </a:tr>
              <a:tr h="963553">
                <a:tc>
                  <a:txBody>
                    <a:bodyPr/>
                    <a:lstStyle/>
                    <a:p>
                      <a:pPr marL="0" marR="0" algn="ctr" defTabSz="914400" rtl="0" eaLnBrk="1" latinLnBrk="0" hangingPunct="1">
                        <a:lnSpc>
                          <a:spcPct val="107000"/>
                        </a:lnSpc>
                        <a:spcBef>
                          <a:spcPts val="0"/>
                        </a:spcBef>
                        <a:spcAft>
                          <a:spcPts val="0"/>
                        </a:spcAft>
                      </a:pPr>
                      <a:r>
                        <a:rPr lang="en-US" sz="1400" b="0" u="none" kern="1200" dirty="0">
                          <a:solidFill>
                            <a:schemeClr val="dk1"/>
                          </a:solidFill>
                          <a:effectLst/>
                          <a:latin typeface="+mn-lt"/>
                          <a:ea typeface="+mn-ea"/>
                          <a:cs typeface="+mn-cs"/>
                          <a:hlinkClick r:id="rId5">
                            <a:extLst>
                              <a:ext uri="{A12FA001-AC4F-418D-AE19-62706E023703}">
                                <ahyp:hlinkClr xmlns:ahyp="http://schemas.microsoft.com/office/drawing/2018/hyperlinkcolor" val="tx"/>
                              </a:ext>
                            </a:extLst>
                          </a:hlinkClick>
                        </a:rPr>
                        <a:t>PDCA 009</a:t>
                      </a:r>
                      <a:endParaRPr lang="en-US" sz="1400" b="0" u="none" kern="1200" dirty="0">
                        <a:solidFill>
                          <a:schemeClr val="dk1"/>
                        </a:solidFill>
                        <a:effectLst/>
                        <a:latin typeface="+mn-lt"/>
                        <a:ea typeface="+mn-ea"/>
                        <a:cs typeface="+mn-cs"/>
                      </a:endParaRPr>
                    </a:p>
                  </a:txBody>
                  <a:tcPr marL="68338" marR="68338"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defTabSz="914400" rtl="0" eaLnBrk="1" latinLnBrk="0" hangingPunct="1">
                        <a:lnSpc>
                          <a:spcPct val="107000"/>
                        </a:lnSpc>
                        <a:spcBef>
                          <a:spcPts val="0"/>
                        </a:spcBef>
                        <a:spcAft>
                          <a:spcPts val="0"/>
                        </a:spcAft>
                      </a:pPr>
                      <a:r>
                        <a:rPr lang="en-US" sz="1400" kern="1200" dirty="0">
                          <a:solidFill>
                            <a:schemeClr val="dk1"/>
                          </a:solidFill>
                          <a:effectLst/>
                          <a:latin typeface="+mn-lt"/>
                          <a:ea typeface="+mn-ea"/>
                          <a:cs typeface="+mn-cs"/>
                        </a:rPr>
                        <a:t>In Process</a:t>
                      </a:r>
                    </a:p>
                  </a:txBody>
                  <a:tcPr marL="68338" marR="68338"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defTabSz="914400" rtl="0" eaLnBrk="1" latinLnBrk="0" hangingPunct="1">
                        <a:lnSpc>
                          <a:spcPct val="107000"/>
                        </a:lnSpc>
                        <a:spcBef>
                          <a:spcPts val="0"/>
                        </a:spcBef>
                        <a:spcAft>
                          <a:spcPts val="0"/>
                        </a:spcAft>
                      </a:pPr>
                      <a:r>
                        <a:rPr lang="en-US" sz="1600" kern="1200" dirty="0">
                          <a:solidFill>
                            <a:schemeClr val="dk1"/>
                          </a:solidFill>
                          <a:effectLst/>
                          <a:latin typeface="+mn-lt"/>
                          <a:ea typeface="+mn-ea"/>
                          <a:cs typeface="+mn-cs"/>
                        </a:rPr>
                        <a:t>Reviewing PRL Public Name, Logo, and Messaging Feedback</a:t>
                      </a:r>
                    </a:p>
                  </a:txBody>
                  <a:tcPr marL="68338" marR="68338"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8925" marR="0" lvl="0" indent="-285750" algn="l" defTabSz="914400" rtl="0" eaLnBrk="1" fontAlgn="auto" latinLnBrk="0" hangingPunct="1">
                        <a:lnSpc>
                          <a:spcPct val="107000"/>
                        </a:lnSpc>
                        <a:spcBef>
                          <a:spcPts val="0"/>
                        </a:spcBef>
                        <a:spcAft>
                          <a:spcPts val="0"/>
                        </a:spcAft>
                        <a:buClrTx/>
                        <a:buSzTx/>
                        <a:buFont typeface="Courier New" panose="02070309020205020404" pitchFamily="49" charset="0"/>
                        <a:buChar char="o"/>
                        <a:tabLst/>
                        <a:defRPr/>
                      </a:pPr>
                      <a:r>
                        <a:rPr lang="en-US" sz="1600" kern="1200" dirty="0">
                          <a:solidFill>
                            <a:schemeClr val="dk1"/>
                          </a:solidFill>
                          <a:effectLst/>
                          <a:latin typeface="+mn-lt"/>
                          <a:ea typeface="+mn-ea"/>
                          <a:cs typeface="+mn-cs"/>
                        </a:rPr>
                        <a:t>Marketing team working with Columbus 2025 to provide feedback on proposed names and input on messaging</a:t>
                      </a:r>
                    </a:p>
                  </a:txBody>
                  <a:tcPr marL="68338" marR="68338"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86568936"/>
                  </a:ext>
                </a:extLst>
              </a:tr>
            </a:tbl>
          </a:graphicData>
        </a:graphic>
      </p:graphicFrame>
      <p:sp>
        <p:nvSpPr>
          <p:cNvPr id="6" name="TextBox 5">
            <a:extLst>
              <a:ext uri="{FF2B5EF4-FFF2-40B4-BE49-F238E27FC236}">
                <a16:creationId xmlns:a16="http://schemas.microsoft.com/office/drawing/2014/main" id="{F41379FE-18EA-46C4-A763-243B350A95E5}"/>
              </a:ext>
            </a:extLst>
          </p:cNvPr>
          <p:cNvSpPr txBox="1"/>
          <p:nvPr/>
        </p:nvSpPr>
        <p:spPr>
          <a:xfrm>
            <a:off x="10843440" y="155573"/>
            <a:ext cx="1197764"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mn-cs"/>
              </a:rPr>
              <a:t>As of 6/30/2019</a:t>
            </a:r>
          </a:p>
        </p:txBody>
      </p:sp>
    </p:spTree>
    <p:extLst>
      <p:ext uri="{BB962C8B-B14F-4D97-AF65-F5344CB8AC3E}">
        <p14:creationId xmlns:p14="http://schemas.microsoft.com/office/powerpoint/2010/main" val="42272385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F462635-3059-44EC-80CF-3DED2304A4DF}"/>
              </a:ext>
            </a:extLst>
          </p:cNvPr>
          <p:cNvSpPr>
            <a:spLocks noGrp="1"/>
          </p:cNvSpPr>
          <p:nvPr>
            <p:ph type="title"/>
          </p:nvPr>
        </p:nvSpPr>
        <p:spPr>
          <a:xfrm>
            <a:off x="3718040" y="37427"/>
            <a:ext cx="8316227" cy="1325563"/>
          </a:xfrm>
        </p:spPr>
        <p:txBody>
          <a:bodyPr>
            <a:normAutofit/>
          </a:bodyPr>
          <a:lstStyle/>
          <a:p>
            <a:pPr algn="ctr"/>
            <a:r>
              <a:rPr lang="en-US" sz="3200" dirty="0">
                <a:latin typeface="Georgia" panose="02040502050405020303" pitchFamily="18" charset="0"/>
              </a:rPr>
              <a:t>Evidence of New Ways of Working Together</a:t>
            </a:r>
            <a:endParaRPr lang="en-US" sz="3200" dirty="0"/>
          </a:p>
        </p:txBody>
      </p:sp>
      <p:pic>
        <p:nvPicPr>
          <p:cNvPr id="7" name="Graphic 6" descr="Group">
            <a:extLst>
              <a:ext uri="{FF2B5EF4-FFF2-40B4-BE49-F238E27FC236}">
                <a16:creationId xmlns:a16="http://schemas.microsoft.com/office/drawing/2014/main" id="{2E4C422B-0DDA-4620-9B10-CB3A251A9E5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80060" y="1715781"/>
            <a:ext cx="3425957" cy="3425957"/>
          </a:xfrm>
          <a:prstGeom prst="rect">
            <a:avLst/>
          </a:prstGeom>
        </p:spPr>
      </p:pic>
      <p:sp>
        <p:nvSpPr>
          <p:cNvPr id="3" name="Content Placeholder 2">
            <a:extLst>
              <a:ext uri="{FF2B5EF4-FFF2-40B4-BE49-F238E27FC236}">
                <a16:creationId xmlns:a16="http://schemas.microsoft.com/office/drawing/2014/main" id="{A7C0D7A0-9493-4BF2-BEED-4BBBF726B5BC}"/>
              </a:ext>
            </a:extLst>
          </p:cNvPr>
          <p:cNvSpPr>
            <a:spLocks noGrp="1"/>
          </p:cNvSpPr>
          <p:nvPr>
            <p:ph idx="1"/>
          </p:nvPr>
        </p:nvSpPr>
        <p:spPr>
          <a:xfrm>
            <a:off x="4384553" y="1126157"/>
            <a:ext cx="7538742" cy="5031634"/>
          </a:xfrm>
        </p:spPr>
        <p:txBody>
          <a:bodyPr>
            <a:noAutofit/>
          </a:bodyPr>
          <a:lstStyle/>
          <a:p>
            <a:pPr>
              <a:lnSpc>
                <a:spcPct val="100000"/>
              </a:lnSpc>
              <a:spcBef>
                <a:spcPts val="0"/>
              </a:spcBef>
              <a:spcAft>
                <a:spcPts val="1200"/>
              </a:spcAft>
            </a:pPr>
            <a:r>
              <a:rPr lang="en-US" sz="2200" dirty="0">
                <a:latin typeface="Georgia" panose="02040502050405020303" pitchFamily="18" charset="0"/>
              </a:rPr>
              <a:t>Representatives from multiple agencies involved in decisions around re-branding of United Way’s Columbus 2-1-1 system.</a:t>
            </a:r>
          </a:p>
          <a:p>
            <a:pPr>
              <a:lnSpc>
                <a:spcPct val="100000"/>
              </a:lnSpc>
              <a:spcBef>
                <a:spcPts val="0"/>
              </a:spcBef>
              <a:spcAft>
                <a:spcPts val="1200"/>
              </a:spcAft>
            </a:pPr>
            <a:r>
              <a:rPr lang="en-US" sz="2200" dirty="0">
                <a:latin typeface="Georgia" panose="02040502050405020303" pitchFamily="18" charset="0"/>
              </a:rPr>
              <a:t>Funding to support promotion of United Way’s Columbus 2-1-1 system provided by Columbus 2025.</a:t>
            </a:r>
          </a:p>
          <a:p>
            <a:pPr>
              <a:lnSpc>
                <a:spcPct val="100000"/>
              </a:lnSpc>
              <a:spcBef>
                <a:spcPts val="0"/>
              </a:spcBef>
              <a:spcAft>
                <a:spcPts val="1200"/>
              </a:spcAft>
            </a:pPr>
            <a:r>
              <a:rPr lang="en-US" sz="2200" dirty="0">
                <a:latin typeface="Georgia" panose="02040502050405020303" pitchFamily="18" charset="0"/>
              </a:rPr>
              <a:t>Reflection on stressors related to tornado response efforts and need for stress management conducted as part of PRL meetings.</a:t>
            </a:r>
          </a:p>
          <a:p>
            <a:pPr>
              <a:lnSpc>
                <a:spcPct val="100000"/>
              </a:lnSpc>
              <a:spcBef>
                <a:spcPts val="0"/>
              </a:spcBef>
              <a:spcAft>
                <a:spcPts val="1200"/>
              </a:spcAft>
            </a:pPr>
            <a:r>
              <a:rPr lang="en-US" sz="2200" dirty="0">
                <a:latin typeface="Georgia" panose="02040502050405020303" pitchFamily="18" charset="0"/>
              </a:rPr>
              <a:t>Family representatives included in PRL activities/teams, including survey to identify priorities for Year 2. </a:t>
            </a:r>
          </a:p>
          <a:p>
            <a:pPr>
              <a:lnSpc>
                <a:spcPct val="100000"/>
              </a:lnSpc>
              <a:spcBef>
                <a:spcPts val="0"/>
              </a:spcBef>
              <a:spcAft>
                <a:spcPts val="1200"/>
              </a:spcAft>
            </a:pPr>
            <a:r>
              <a:rPr lang="en-US" sz="2200" dirty="0">
                <a:latin typeface="Georgia" panose="02040502050405020303" pitchFamily="18" charset="0"/>
              </a:rPr>
              <a:t>New GED program adopted by PRL, facilitating collaboration between faith-based community and Columbus Technical College.</a:t>
            </a:r>
          </a:p>
        </p:txBody>
      </p:sp>
      <p:sp>
        <p:nvSpPr>
          <p:cNvPr id="4" name="TextBox 3">
            <a:extLst>
              <a:ext uri="{FF2B5EF4-FFF2-40B4-BE49-F238E27FC236}">
                <a16:creationId xmlns:a16="http://schemas.microsoft.com/office/drawing/2014/main" id="{DA3F83B1-55F9-458C-A115-F4DB76E955B5}"/>
              </a:ext>
            </a:extLst>
          </p:cNvPr>
          <p:cNvSpPr txBox="1"/>
          <p:nvPr/>
        </p:nvSpPr>
        <p:spPr>
          <a:xfrm>
            <a:off x="862536" y="2874092"/>
            <a:ext cx="529312"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Georgia" panose="02040502050405020303" pitchFamily="18" charset="0"/>
                <a:ea typeface="+mn-ea"/>
                <a:cs typeface="Adobe Devanagari" panose="02040503050201020203" pitchFamily="18" charset="0"/>
              </a:rPr>
              <a:t>PRL</a:t>
            </a:r>
          </a:p>
        </p:txBody>
      </p:sp>
      <p:sp>
        <p:nvSpPr>
          <p:cNvPr id="13" name="TextBox 12">
            <a:extLst>
              <a:ext uri="{FF2B5EF4-FFF2-40B4-BE49-F238E27FC236}">
                <a16:creationId xmlns:a16="http://schemas.microsoft.com/office/drawing/2014/main" id="{4FEE48BC-2840-4EF3-8FA6-C087621BC383}"/>
              </a:ext>
            </a:extLst>
          </p:cNvPr>
          <p:cNvSpPr txBox="1"/>
          <p:nvPr/>
        </p:nvSpPr>
        <p:spPr>
          <a:xfrm>
            <a:off x="1551674" y="2858704"/>
            <a:ext cx="507190"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Forte" panose="03060902040502070203" pitchFamily="66" charset="0"/>
                <a:ea typeface="+mn-ea"/>
                <a:cs typeface="Courier New" panose="02070309020205020404" pitchFamily="49" charset="0"/>
              </a:rPr>
              <a:t>PRL</a:t>
            </a:r>
          </a:p>
        </p:txBody>
      </p:sp>
      <p:sp>
        <p:nvSpPr>
          <p:cNvPr id="15" name="TextBox 14">
            <a:extLst>
              <a:ext uri="{FF2B5EF4-FFF2-40B4-BE49-F238E27FC236}">
                <a16:creationId xmlns:a16="http://schemas.microsoft.com/office/drawing/2014/main" id="{DC5C0FEA-208B-457C-B22A-BB9DC886C2FE}"/>
              </a:ext>
            </a:extLst>
          </p:cNvPr>
          <p:cNvSpPr txBox="1"/>
          <p:nvPr/>
        </p:nvSpPr>
        <p:spPr>
          <a:xfrm>
            <a:off x="2288002" y="2858704"/>
            <a:ext cx="62228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Bradley Hand ITC" panose="03070402050302030203" pitchFamily="66" charset="0"/>
                <a:ea typeface="+mn-ea"/>
                <a:cs typeface="Adobe Devanagari" panose="02040503050201020203" pitchFamily="18" charset="0"/>
              </a:rPr>
              <a:t>PRL</a:t>
            </a:r>
          </a:p>
        </p:txBody>
      </p:sp>
      <p:sp>
        <p:nvSpPr>
          <p:cNvPr id="16" name="TextBox 15">
            <a:extLst>
              <a:ext uri="{FF2B5EF4-FFF2-40B4-BE49-F238E27FC236}">
                <a16:creationId xmlns:a16="http://schemas.microsoft.com/office/drawing/2014/main" id="{93EE4B3F-7125-4D59-9AA4-201C7B3E71AA}"/>
              </a:ext>
            </a:extLst>
          </p:cNvPr>
          <p:cNvSpPr txBox="1"/>
          <p:nvPr/>
        </p:nvSpPr>
        <p:spPr>
          <a:xfrm>
            <a:off x="2985836" y="2858704"/>
            <a:ext cx="554960"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urier New" panose="02070309020205020404" pitchFamily="49" charset="0"/>
                <a:ea typeface="+mn-ea"/>
                <a:cs typeface="Courier New" panose="02070309020205020404" pitchFamily="49" charset="0"/>
              </a:rPr>
              <a:t>PRL</a:t>
            </a:r>
          </a:p>
        </p:txBody>
      </p:sp>
    </p:spTree>
    <p:extLst>
      <p:ext uri="{BB962C8B-B14F-4D97-AF65-F5344CB8AC3E}">
        <p14:creationId xmlns:p14="http://schemas.microsoft.com/office/powerpoint/2010/main" val="3573557248"/>
      </p:ext>
    </p:extLst>
  </p:cSld>
  <p:clrMapOvr>
    <a:overrideClrMapping bg1="dk1" tx1="lt1" bg2="dk2" tx2="lt2" accent1="accent1" accent2="accent2" accent3="accent3" accent4="accent4" accent5="accent5" accent6="accent6" hlink="hlink" folHlink="folHlink"/>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B99A6FB-55B5-4F97-ADEC-A75BCE81AF6E}"/>
              </a:ext>
            </a:extLst>
          </p:cNvPr>
          <p:cNvSpPr>
            <a:spLocks noGrp="1"/>
          </p:cNvSpPr>
          <p:nvPr>
            <p:ph type="title"/>
          </p:nvPr>
        </p:nvSpPr>
        <p:spPr>
          <a:xfrm>
            <a:off x="838200" y="95618"/>
            <a:ext cx="10515600" cy="1325563"/>
          </a:xfrm>
        </p:spPr>
        <p:txBody>
          <a:bodyPr>
            <a:normAutofit/>
          </a:bodyPr>
          <a:lstStyle/>
          <a:p>
            <a:r>
              <a:rPr lang="en-US" sz="3200" dirty="0">
                <a:solidFill>
                  <a:srgbClr val="000000"/>
                </a:solidFill>
                <a:latin typeface="Georgia" panose="02040502050405020303" pitchFamily="18" charset="0"/>
              </a:rPr>
              <a:t>What are our best practices and what has been learned?</a:t>
            </a:r>
            <a:endParaRPr lang="en-US" sz="3200" dirty="0"/>
          </a:p>
        </p:txBody>
      </p:sp>
      <p:graphicFrame>
        <p:nvGraphicFramePr>
          <p:cNvPr id="11" name="Table 10">
            <a:extLst>
              <a:ext uri="{FF2B5EF4-FFF2-40B4-BE49-F238E27FC236}">
                <a16:creationId xmlns:a16="http://schemas.microsoft.com/office/drawing/2014/main" id="{A3B24768-3ECE-4A89-952B-6897A55F4410}"/>
              </a:ext>
            </a:extLst>
          </p:cNvPr>
          <p:cNvGraphicFramePr>
            <a:graphicFrameLocks noGrp="1"/>
          </p:cNvGraphicFramePr>
          <p:nvPr/>
        </p:nvGraphicFramePr>
        <p:xfrm>
          <a:off x="616017" y="1241659"/>
          <a:ext cx="10963175" cy="5351644"/>
        </p:xfrm>
        <a:graphic>
          <a:graphicData uri="http://schemas.openxmlformats.org/drawingml/2006/table">
            <a:tbl>
              <a:tblPr firstRow="1" bandRow="1">
                <a:tableStyleId>{5C22544A-7EE6-4342-B048-85BDC9FD1C3A}</a:tableStyleId>
              </a:tblPr>
              <a:tblGrid>
                <a:gridCol w="3081718">
                  <a:extLst>
                    <a:ext uri="{9D8B030D-6E8A-4147-A177-3AD203B41FA5}">
                      <a16:colId xmlns:a16="http://schemas.microsoft.com/office/drawing/2014/main" val="3147316084"/>
                    </a:ext>
                  </a:extLst>
                </a:gridCol>
                <a:gridCol w="7881457">
                  <a:extLst>
                    <a:ext uri="{9D8B030D-6E8A-4147-A177-3AD203B41FA5}">
                      <a16:colId xmlns:a16="http://schemas.microsoft.com/office/drawing/2014/main" val="575951183"/>
                    </a:ext>
                  </a:extLst>
                </a:gridCol>
              </a:tblGrid>
              <a:tr h="1337911">
                <a:tc>
                  <a:txBody>
                    <a:bodyPr/>
                    <a:lstStyle/>
                    <a:p>
                      <a:endParaRPr lang="en-US"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kern="1200" dirty="0">
                          <a:solidFill>
                            <a:srgbClr val="000000"/>
                          </a:solidFill>
                          <a:latin typeface="Arial" panose="020B0604020202020204" pitchFamily="34" charset="0"/>
                          <a:ea typeface="+mn-ea"/>
                          <a:cs typeface="Arial" panose="020B0604020202020204" pitchFamily="34" charset="0"/>
                        </a:rPr>
                        <a:t>Health and wellness tips, integrated into the PRL meetings, have been well received and spread by participants to their agencies. Participants have asked for more programming in this area.</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1873814729"/>
                  </a:ext>
                </a:extLst>
              </a:tr>
              <a:tr h="1337911">
                <a:tc>
                  <a:txBody>
                    <a:bodyPr/>
                    <a:lstStyle/>
                    <a:p>
                      <a:endParaRPr lang="en-US"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solidFill>
                            <a:srgbClr val="000000"/>
                          </a:solidFill>
                          <a:latin typeface="Arial" panose="020B0604020202020204" pitchFamily="34" charset="0"/>
                          <a:cs typeface="Arial" panose="020B0604020202020204" pitchFamily="34" charset="0"/>
                        </a:rPr>
                        <a:t>Small group activities facilitated communication between participants from diverse backgrounds. In addition, a CQI glossary was developed to support understanding and recall of key terms.</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53495890"/>
                  </a:ext>
                </a:extLst>
              </a:tr>
              <a:tr h="1337911">
                <a:tc>
                  <a:txBody>
                    <a:bodyPr/>
                    <a:lstStyle/>
                    <a:p>
                      <a:endParaRPr lang="en-US"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solidFill>
                            <a:srgbClr val="000000"/>
                          </a:solidFill>
                          <a:latin typeface="Arial" panose="020B0604020202020204" pitchFamily="34" charset="0"/>
                          <a:cs typeface="Arial" panose="020B0604020202020204" pitchFamily="34" charset="0"/>
                        </a:rPr>
                        <a:t>Visual representations, such as different ingredients going in to the making of a cake, helped participants envision the importance of bringing people together, despite variations in style or practice, to work toward a common mission. </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2238649500"/>
                  </a:ext>
                </a:extLst>
              </a:tr>
              <a:tr h="1337911">
                <a:tc>
                  <a:txBody>
                    <a:bodyPr/>
                    <a:lstStyle/>
                    <a:p>
                      <a:endParaRPr lang="en-US" dirty="0"/>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solidFill>
                            <a:srgbClr val="000000"/>
                          </a:solidFill>
                          <a:latin typeface="Arial" panose="020B0604020202020204" pitchFamily="34" charset="0"/>
                          <a:cs typeface="Arial" panose="020B0604020202020204" pitchFamily="34" charset="0"/>
                        </a:rPr>
                        <a:t>Adult community members, representing families with children 5 years old and younger, should be included in the PRL Leadership and Planning Teams. Gaining their perspective on planned activities, before launch, is imperative. </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1265086839"/>
                  </a:ext>
                </a:extLst>
              </a:tr>
            </a:tbl>
          </a:graphicData>
        </a:graphic>
      </p:graphicFrame>
      <p:pic>
        <p:nvPicPr>
          <p:cNvPr id="8194" name="Picture 2" descr="Image result for wellness royalty free image transparent background">
            <a:extLst>
              <a:ext uri="{FF2B5EF4-FFF2-40B4-BE49-F238E27FC236}">
                <a16:creationId xmlns:a16="http://schemas.microsoft.com/office/drawing/2014/main" id="{C326FA3C-ECC4-4F53-A824-C345B475322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9021" y="1597871"/>
            <a:ext cx="2626614" cy="713232"/>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Image result for teamwork royalty free image transparent background">
            <a:extLst>
              <a:ext uri="{FF2B5EF4-FFF2-40B4-BE49-F238E27FC236}">
                <a16:creationId xmlns:a16="http://schemas.microsoft.com/office/drawing/2014/main" id="{9D07B7FD-41CF-40AE-AA8D-85477692D4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2193" y="2541344"/>
            <a:ext cx="2160270" cy="1465898"/>
          </a:xfrm>
          <a:prstGeom prst="rect">
            <a:avLst/>
          </a:prstGeom>
          <a:noFill/>
          <a:extLst>
            <a:ext uri="{909E8E84-426E-40DD-AFC4-6F175D3DCCD1}">
              <a14:hiddenFill xmlns:a14="http://schemas.microsoft.com/office/drawing/2010/main">
                <a:solidFill>
                  <a:srgbClr val="FFFFFF"/>
                </a:solidFill>
              </a14:hiddenFill>
            </a:ext>
          </a:extLst>
        </p:spPr>
      </p:pic>
      <p:pic>
        <p:nvPicPr>
          <p:cNvPr id="8202" name="Picture 10" descr="Related image">
            <a:extLst>
              <a:ext uri="{FF2B5EF4-FFF2-40B4-BE49-F238E27FC236}">
                <a16:creationId xmlns:a16="http://schemas.microsoft.com/office/drawing/2014/main" id="{F097B03C-395C-4A32-817A-82CF7C92A58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9795" y="5280664"/>
            <a:ext cx="2425065" cy="1230630"/>
          </a:xfrm>
          <a:prstGeom prst="rect">
            <a:avLst/>
          </a:prstGeom>
          <a:noFill/>
          <a:extLst>
            <a:ext uri="{909E8E84-426E-40DD-AFC4-6F175D3DCCD1}">
              <a14:hiddenFill xmlns:a14="http://schemas.microsoft.com/office/drawing/2010/main">
                <a:solidFill>
                  <a:srgbClr val="FFFFFF"/>
                </a:solidFill>
              </a14:hiddenFill>
            </a:ext>
          </a:extLst>
        </p:spPr>
      </p:pic>
      <p:pic>
        <p:nvPicPr>
          <p:cNvPr id="8204" name="Picture 12" descr="Related image">
            <a:extLst>
              <a:ext uri="{FF2B5EF4-FFF2-40B4-BE49-F238E27FC236}">
                <a16:creationId xmlns:a16="http://schemas.microsoft.com/office/drawing/2014/main" id="{119129B4-6A1F-4652-BCA9-AC74FED90F4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27477" y="3850429"/>
            <a:ext cx="1409700" cy="1409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71079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44978" y="3259911"/>
            <a:ext cx="997937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Board</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Officer</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Nominations</a:t>
            </a:r>
          </a:p>
        </p:txBody>
      </p:sp>
      <p:sp>
        <p:nvSpPr>
          <p:cNvPr id="3" name="Rectangle 2">
            <a:extLst>
              <a:ext uri="{FF2B5EF4-FFF2-40B4-BE49-F238E27FC236}">
                <a16:creationId xmlns:a16="http://schemas.microsoft.com/office/drawing/2014/main" id="{97B3E2F2-2BA4-4D4F-881D-177F707B0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9" name="Picture 4" descr="cid:image001.png@01D54942.26BCE340">
            <a:extLst>
              <a:ext uri="{FF2B5EF4-FFF2-40B4-BE49-F238E27FC236}">
                <a16:creationId xmlns:a16="http://schemas.microsoft.com/office/drawing/2014/main" id="{DF2EA1A5-1FAA-4D96-BF3F-3D7DB127657E}"/>
              </a:ext>
            </a:extLst>
          </p:cNvPr>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7444" y="671883"/>
            <a:ext cx="12177111" cy="61861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312367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Down Arrow 7">
            <a:extLst>
              <a:ext uri="{FF2B5EF4-FFF2-40B4-BE49-F238E27FC236}">
                <a16:creationId xmlns:a16="http://schemas.microsoft.com/office/drawing/2014/main" id="{B547373F-AF2E-4907-B442-9F902B387F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0100" y="-4763"/>
            <a:ext cx="3333749" cy="3338514"/>
          </a:xfrm>
          <a:prstGeom prst="downArrow">
            <a:avLst>
              <a:gd name="adj1" fmla="val 100000"/>
              <a:gd name="adj2" fmla="val 26890"/>
            </a:avLst>
          </a:prstGeom>
          <a:solidFill>
            <a:schemeClr val="tx1">
              <a:lumMod val="85000"/>
              <a:lumOff val="15000"/>
            </a:schemeClr>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8C45D9F-F684-46CF-BAE2-0691710FE96C}"/>
              </a:ext>
            </a:extLst>
          </p:cNvPr>
          <p:cNvSpPr>
            <a:spLocks noGrp="1"/>
          </p:cNvSpPr>
          <p:nvPr>
            <p:ph type="title"/>
          </p:nvPr>
        </p:nvSpPr>
        <p:spPr>
          <a:xfrm>
            <a:off x="1028700" y="190501"/>
            <a:ext cx="2886075" cy="2486024"/>
          </a:xfrm>
          <a:noFill/>
        </p:spPr>
        <p:txBody>
          <a:bodyPr vert="horz" lIns="91440" tIns="45720" rIns="91440" bIns="45720" rtlCol="0" anchor="ctr">
            <a:normAutofit/>
          </a:bodyPr>
          <a:lstStyle/>
          <a:p>
            <a:pPr algn="ctr"/>
            <a:r>
              <a:rPr lang="en-US" sz="3300" dirty="0">
                <a:solidFill>
                  <a:schemeClr val="bg1"/>
                </a:solidFill>
              </a:rPr>
              <a:t>Quote from one of our team members</a:t>
            </a:r>
          </a:p>
        </p:txBody>
      </p:sp>
      <p:pic>
        <p:nvPicPr>
          <p:cNvPr id="6150" name="Picture 6" descr="Image result for newspaper headline">
            <a:extLst>
              <a:ext uri="{FF2B5EF4-FFF2-40B4-BE49-F238E27FC236}">
                <a16:creationId xmlns:a16="http://schemas.microsoft.com/office/drawing/2014/main" id="{BF0C9124-A663-4BAB-A43B-41D4BC6AC0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3375" y="-4763"/>
            <a:ext cx="7863639" cy="786363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46CBCD85-1409-4DAB-9EC8-C0163EC6E52D}"/>
              </a:ext>
            </a:extLst>
          </p:cNvPr>
          <p:cNvSpPr txBox="1"/>
          <p:nvPr/>
        </p:nvSpPr>
        <p:spPr>
          <a:xfrm>
            <a:off x="5190973" y="3515226"/>
            <a:ext cx="5768442"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a:t>
            </a:r>
            <a:r>
              <a:rPr kumimoji="0" lang="en-US" sz="3200" b="0" i="1" u="none" strike="noStrike" kern="1200" cap="none" spc="0" normalizeH="0" baseline="0" noProof="0" dirty="0">
                <a:ln>
                  <a:noFill/>
                </a:ln>
                <a:solidFill>
                  <a:prstClr val="black"/>
                </a:solidFill>
                <a:effectLst/>
                <a:uLnTx/>
                <a:uFillTx/>
                <a:latin typeface="Georgia" panose="02040502050405020303" pitchFamily="18" charset="0"/>
                <a:ea typeface="+mn-ea"/>
                <a:cs typeface="+mn-cs"/>
              </a:rPr>
              <a:t>there’s</a:t>
            </a:r>
            <a:r>
              <a:rPr kumimoji="0" lang="en-US" sz="32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no way to improve but move forward [</a:t>
            </a:r>
            <a:r>
              <a:rPr kumimoji="0" lang="en-US" sz="3200" b="0" i="1" u="none" strike="noStrike" kern="1200" cap="none" spc="0" normalizeH="0" baseline="0" noProof="0" dirty="0">
                <a:ln>
                  <a:noFill/>
                </a:ln>
                <a:solidFill>
                  <a:prstClr val="black"/>
                </a:solidFill>
                <a:effectLst/>
                <a:uLnTx/>
                <a:uFillTx/>
                <a:latin typeface="Georgia" panose="02040502050405020303" pitchFamily="18" charset="0"/>
                <a:ea typeface="+mn-ea"/>
                <a:cs typeface="+mn-cs"/>
              </a:rPr>
              <a:t>with</a:t>
            </a:r>
            <a:r>
              <a:rPr kumimoji="0" lang="en-US" sz="32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the PRL!!!”</a:t>
            </a:r>
          </a:p>
        </p:txBody>
      </p:sp>
    </p:spTree>
    <p:extLst>
      <p:ext uri="{BB962C8B-B14F-4D97-AF65-F5344CB8AC3E}">
        <p14:creationId xmlns:p14="http://schemas.microsoft.com/office/powerpoint/2010/main" val="6864793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3AB7BE98-0A06-4CDF-BD9D-2FADC2B1F4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6" y="0"/>
            <a:ext cx="12197796" cy="3878664"/>
          </a:xfrm>
          <a:prstGeom prst="rect">
            <a:avLst/>
          </a:prstGeom>
        </p:spPr>
      </p:pic>
      <p:sp>
        <p:nvSpPr>
          <p:cNvPr id="2" name="Title 1">
            <a:extLst>
              <a:ext uri="{FF2B5EF4-FFF2-40B4-BE49-F238E27FC236}">
                <a16:creationId xmlns:a16="http://schemas.microsoft.com/office/drawing/2014/main" id="{301D2CCD-5959-493D-926F-F210B86F8454}"/>
              </a:ext>
            </a:extLst>
          </p:cNvPr>
          <p:cNvSpPr>
            <a:spLocks noGrp="1"/>
          </p:cNvSpPr>
          <p:nvPr>
            <p:ph type="ctrTitle"/>
          </p:nvPr>
        </p:nvSpPr>
        <p:spPr>
          <a:xfrm>
            <a:off x="1524000" y="2883877"/>
            <a:ext cx="9144000" cy="626086"/>
          </a:xfrm>
        </p:spPr>
        <p:txBody>
          <a:bodyPr>
            <a:normAutofit fontScale="90000"/>
          </a:bodyPr>
          <a:lstStyle/>
          <a:p>
            <a:r>
              <a:rPr lang="en-US" dirty="0"/>
              <a:t>Understanding Autism</a:t>
            </a:r>
          </a:p>
        </p:txBody>
      </p:sp>
      <p:sp>
        <p:nvSpPr>
          <p:cNvPr id="3" name="Subtitle 2">
            <a:extLst>
              <a:ext uri="{FF2B5EF4-FFF2-40B4-BE49-F238E27FC236}">
                <a16:creationId xmlns:a16="http://schemas.microsoft.com/office/drawing/2014/main" id="{0AB45704-7E4D-46E9-BB95-BB9D2C8C3F95}"/>
              </a:ext>
            </a:extLst>
          </p:cNvPr>
          <p:cNvSpPr>
            <a:spLocks noGrp="1"/>
          </p:cNvSpPr>
          <p:nvPr>
            <p:ph type="subTitle" idx="1"/>
          </p:nvPr>
        </p:nvSpPr>
        <p:spPr>
          <a:xfrm>
            <a:off x="1524000" y="3602038"/>
            <a:ext cx="9144000" cy="1655762"/>
          </a:xfrm>
        </p:spPr>
        <p:txBody>
          <a:bodyPr>
            <a:normAutofit fontScale="55000" lnSpcReduction="20000"/>
          </a:bodyPr>
          <a:lstStyle/>
          <a:p>
            <a:endParaRPr lang="en-US" dirty="0"/>
          </a:p>
          <a:p>
            <a:r>
              <a:rPr lang="en-US" sz="3600" dirty="0"/>
              <a:t>Michelle Zeanah, MD </a:t>
            </a:r>
          </a:p>
          <a:p>
            <a:r>
              <a:rPr lang="en-US" sz="3600" dirty="0"/>
              <a:t>Private Practice Behavioral Pediatrician &amp;</a:t>
            </a:r>
          </a:p>
          <a:p>
            <a:r>
              <a:rPr lang="en-US" sz="3600" dirty="0"/>
              <a:t>Executive Director of Behavioral Pediatrics Resource Center, a 501c3</a:t>
            </a:r>
          </a:p>
          <a:p>
            <a:r>
              <a:rPr lang="en-US" sz="3600" dirty="0"/>
              <a:t> Serving Families Across Southeast Rural GA</a:t>
            </a:r>
          </a:p>
          <a:p>
            <a:endParaRPr lang="en-US" dirty="0"/>
          </a:p>
        </p:txBody>
      </p:sp>
    </p:spTree>
    <p:extLst>
      <p:ext uri="{BB962C8B-B14F-4D97-AF65-F5344CB8AC3E}">
        <p14:creationId xmlns:p14="http://schemas.microsoft.com/office/powerpoint/2010/main" val="12956446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1" name="Picture 20">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2D6CDF89-B933-46BA-BDFB-823A73486B4B}"/>
              </a:ext>
            </a:extLst>
          </p:cNvPr>
          <p:cNvSpPr>
            <a:spLocks noGrp="1"/>
          </p:cNvSpPr>
          <p:nvPr>
            <p:ph type="title"/>
          </p:nvPr>
        </p:nvSpPr>
        <p:spPr>
          <a:xfrm>
            <a:off x="6090176" y="639828"/>
            <a:ext cx="4977976" cy="1454051"/>
          </a:xfrm>
        </p:spPr>
        <p:txBody>
          <a:bodyPr>
            <a:normAutofit/>
          </a:bodyPr>
          <a:lstStyle/>
          <a:p>
            <a:r>
              <a:rPr lang="en-US" u="sng" dirty="0">
                <a:solidFill>
                  <a:srgbClr val="000000"/>
                </a:solidFill>
              </a:rPr>
              <a:t>Autism Features</a:t>
            </a:r>
          </a:p>
        </p:txBody>
      </p:sp>
      <p:sp>
        <p:nvSpPr>
          <p:cNvPr id="23"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18EAEB57-47AB-4D9A-A872-F85DBEC59A1D}"/>
              </a:ext>
            </a:extLst>
          </p:cNvPr>
          <p:cNvSpPr>
            <a:spLocks noGrp="1"/>
          </p:cNvSpPr>
          <p:nvPr>
            <p:ph idx="1"/>
          </p:nvPr>
        </p:nvSpPr>
        <p:spPr>
          <a:xfrm>
            <a:off x="6090574" y="2421682"/>
            <a:ext cx="4977578" cy="3639289"/>
          </a:xfrm>
        </p:spPr>
        <p:txBody>
          <a:bodyPr anchor="ctr">
            <a:normAutofit/>
          </a:bodyPr>
          <a:lstStyle/>
          <a:p>
            <a:pPr marL="0" indent="0">
              <a:buNone/>
            </a:pPr>
            <a:r>
              <a:rPr lang="en-US" sz="1700" dirty="0">
                <a:solidFill>
                  <a:srgbClr val="000000"/>
                </a:solidFill>
              </a:rPr>
              <a:t>*</a:t>
            </a:r>
            <a:r>
              <a:rPr lang="en-US" sz="1700" b="1" dirty="0">
                <a:solidFill>
                  <a:srgbClr val="000000"/>
                </a:solidFill>
              </a:rPr>
              <a:t>Impaired back-and-forth interactions </a:t>
            </a:r>
            <a:r>
              <a:rPr lang="en-US" sz="1700" dirty="0">
                <a:solidFill>
                  <a:srgbClr val="000000"/>
                </a:solidFill>
              </a:rPr>
              <a:t>(conversation, sharing, taking turns)</a:t>
            </a:r>
          </a:p>
          <a:p>
            <a:pPr marL="0" lvl="0" indent="0">
              <a:buNone/>
            </a:pPr>
            <a:r>
              <a:rPr lang="en-US" sz="1700" dirty="0">
                <a:solidFill>
                  <a:srgbClr val="000000"/>
                </a:solidFill>
              </a:rPr>
              <a:t>*</a:t>
            </a:r>
            <a:r>
              <a:rPr lang="en-US" sz="1700" b="1" dirty="0">
                <a:solidFill>
                  <a:srgbClr val="000000"/>
                </a:solidFill>
              </a:rPr>
              <a:t>Ineffective social communication </a:t>
            </a:r>
            <a:r>
              <a:rPr lang="en-US" sz="1700" dirty="0">
                <a:solidFill>
                  <a:srgbClr val="000000"/>
                </a:solidFill>
              </a:rPr>
              <a:t>(tone, body language, jokes, eye contact)</a:t>
            </a:r>
          </a:p>
          <a:p>
            <a:pPr marL="0" lvl="0" indent="0">
              <a:buNone/>
            </a:pPr>
            <a:r>
              <a:rPr lang="en-US" sz="1700" dirty="0">
                <a:solidFill>
                  <a:srgbClr val="000000"/>
                </a:solidFill>
              </a:rPr>
              <a:t>*</a:t>
            </a:r>
            <a:r>
              <a:rPr lang="en-US" sz="1700" b="1" dirty="0">
                <a:solidFill>
                  <a:srgbClr val="000000"/>
                </a:solidFill>
              </a:rPr>
              <a:t>Impaired relationships </a:t>
            </a:r>
            <a:r>
              <a:rPr lang="en-US" sz="1700" dirty="0">
                <a:solidFill>
                  <a:srgbClr val="000000"/>
                </a:solidFill>
              </a:rPr>
              <a:t>(no friends, loner, bullying)</a:t>
            </a:r>
          </a:p>
          <a:p>
            <a:pPr marL="0" lvl="0" indent="0">
              <a:buNone/>
            </a:pPr>
            <a:r>
              <a:rPr lang="en-US" sz="1700" dirty="0">
                <a:solidFill>
                  <a:srgbClr val="000000"/>
                </a:solidFill>
              </a:rPr>
              <a:t>-</a:t>
            </a:r>
            <a:r>
              <a:rPr lang="en-US" sz="1700" b="1" dirty="0">
                <a:solidFill>
                  <a:srgbClr val="000000"/>
                </a:solidFill>
              </a:rPr>
              <a:t>Restricted interests</a:t>
            </a:r>
            <a:r>
              <a:rPr lang="en-US" sz="1700" dirty="0">
                <a:solidFill>
                  <a:srgbClr val="000000"/>
                </a:solidFill>
              </a:rPr>
              <a:t> (video games, arithmetic, sports scores)</a:t>
            </a:r>
          </a:p>
          <a:p>
            <a:pPr marL="0" lvl="0" indent="0">
              <a:buNone/>
            </a:pPr>
            <a:r>
              <a:rPr lang="en-US" sz="1700" dirty="0">
                <a:solidFill>
                  <a:srgbClr val="000000"/>
                </a:solidFill>
              </a:rPr>
              <a:t>-</a:t>
            </a:r>
            <a:r>
              <a:rPr lang="en-US" sz="1700" b="1" dirty="0">
                <a:solidFill>
                  <a:srgbClr val="000000"/>
                </a:solidFill>
              </a:rPr>
              <a:t>Repetitive behaviors </a:t>
            </a:r>
            <a:r>
              <a:rPr lang="en-US" sz="1700" dirty="0">
                <a:solidFill>
                  <a:srgbClr val="000000"/>
                </a:solidFill>
              </a:rPr>
              <a:t>(echolalia, routines)</a:t>
            </a:r>
          </a:p>
          <a:p>
            <a:pPr marL="0" lvl="0" indent="0">
              <a:buNone/>
            </a:pPr>
            <a:r>
              <a:rPr lang="en-US" sz="1700" dirty="0">
                <a:solidFill>
                  <a:srgbClr val="000000"/>
                </a:solidFill>
              </a:rPr>
              <a:t>-</a:t>
            </a:r>
            <a:r>
              <a:rPr lang="en-US" sz="1700" b="1" dirty="0">
                <a:solidFill>
                  <a:srgbClr val="000000"/>
                </a:solidFill>
              </a:rPr>
              <a:t>Inflexibility</a:t>
            </a:r>
            <a:r>
              <a:rPr lang="en-US" sz="1700" dirty="0">
                <a:solidFill>
                  <a:srgbClr val="000000"/>
                </a:solidFill>
              </a:rPr>
              <a:t> (avoids anything new, schedule-driven)</a:t>
            </a:r>
          </a:p>
          <a:p>
            <a:pPr marL="0" lvl="0" indent="0">
              <a:buNone/>
            </a:pPr>
            <a:r>
              <a:rPr lang="en-US" sz="1700" dirty="0">
                <a:solidFill>
                  <a:srgbClr val="000000"/>
                </a:solidFill>
              </a:rPr>
              <a:t>-</a:t>
            </a:r>
            <a:r>
              <a:rPr lang="en-US" sz="1700" b="1" dirty="0">
                <a:solidFill>
                  <a:srgbClr val="000000"/>
                </a:solidFill>
              </a:rPr>
              <a:t>Sensory issues </a:t>
            </a:r>
            <a:r>
              <a:rPr lang="en-US" sz="1700" dirty="0">
                <a:solidFill>
                  <a:srgbClr val="000000"/>
                </a:solidFill>
              </a:rPr>
              <a:t>(sound, food texture, temperature, fabric, pain)</a:t>
            </a:r>
          </a:p>
          <a:p>
            <a:endParaRPr lang="en-US" sz="1700" dirty="0">
              <a:solidFill>
                <a:srgbClr val="000000"/>
              </a:solidFill>
            </a:endParaRPr>
          </a:p>
        </p:txBody>
      </p:sp>
      <p:sp>
        <p:nvSpPr>
          <p:cNvPr id="8" name="TextBox 7">
            <a:extLst>
              <a:ext uri="{FF2B5EF4-FFF2-40B4-BE49-F238E27FC236}">
                <a16:creationId xmlns:a16="http://schemas.microsoft.com/office/drawing/2014/main" id="{631D6D49-3BF9-4B27-B516-556E50084C45}"/>
              </a:ext>
            </a:extLst>
          </p:cNvPr>
          <p:cNvSpPr txBox="1"/>
          <p:nvPr/>
        </p:nvSpPr>
        <p:spPr>
          <a:xfrm>
            <a:off x="6090175" y="1624653"/>
            <a:ext cx="402085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Individuals on the spectrum tend to have:</a:t>
            </a:r>
          </a:p>
        </p:txBody>
      </p:sp>
      <p:pic>
        <p:nvPicPr>
          <p:cNvPr id="1026" name="Picture 2" descr="Image result for autism">
            <a:extLst>
              <a:ext uri="{FF2B5EF4-FFF2-40B4-BE49-F238E27FC236}">
                <a16:creationId xmlns:a16="http://schemas.microsoft.com/office/drawing/2014/main" id="{145F0FB1-69AD-456A-8BC0-E5EF04FD7D0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693"/>
          <a:stretch/>
        </p:blipFill>
        <p:spPr bwMode="auto">
          <a:xfrm>
            <a:off x="-285320" y="835670"/>
            <a:ext cx="5251647" cy="520686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677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8FCB1FC-0489-4750-91A7-35D1AC99BF29}"/>
              </a:ext>
            </a:extLst>
          </p:cNvPr>
          <p:cNvSpPr>
            <a:spLocks noGrp="1"/>
          </p:cNvSpPr>
          <p:nvPr>
            <p:ph type="title"/>
          </p:nvPr>
        </p:nvSpPr>
        <p:spPr>
          <a:xfrm>
            <a:off x="742950" y="742951"/>
            <a:ext cx="3678738" cy="4962524"/>
          </a:xfrm>
          <a:prstGeom prst="ellipse">
            <a:avLst/>
          </a:prstGeom>
        </p:spPr>
        <p:txBody>
          <a:bodyPr vert="horz" lIns="91440" tIns="45720" rIns="91440" bIns="45720" rtlCol="0" anchor="ctr">
            <a:normAutofit/>
          </a:bodyPr>
          <a:lstStyle/>
          <a:p>
            <a:pPr algn="ctr"/>
            <a:r>
              <a:rPr lang="en-US" sz="3000" kern="1200" dirty="0">
                <a:solidFill>
                  <a:srgbClr val="FFFFFF"/>
                </a:solidFill>
                <a:latin typeface="+mj-lt"/>
                <a:ea typeface="+mj-ea"/>
                <a:cs typeface="+mj-cs"/>
              </a:rPr>
              <a:t>Common Misconceptions</a:t>
            </a:r>
          </a:p>
        </p:txBody>
      </p:sp>
      <p:pic>
        <p:nvPicPr>
          <p:cNvPr id="43" name="Content Placeholder 4" descr="A picture containing clipart&#10;&#10;Description automatically generated">
            <a:extLst>
              <a:ext uri="{FF2B5EF4-FFF2-40B4-BE49-F238E27FC236}">
                <a16:creationId xmlns:a16="http://schemas.microsoft.com/office/drawing/2014/main" id="{3E863FA5-FCE7-49C6-9330-391E4603F945}"/>
              </a:ext>
            </a:extLst>
          </p:cNvPr>
          <p:cNvPicPr>
            <a:picLocks noGrp="1" noChangeAspect="1"/>
          </p:cNvPicPr>
          <p:nvPr>
            <p:ph idx="1"/>
          </p:nvPr>
        </p:nvPicPr>
        <p:blipFill rotWithShape="1">
          <a:blip r:embed="rId3"/>
          <a:srcRect r="743" b="10020"/>
          <a:stretch/>
        </p:blipFill>
        <p:spPr>
          <a:xfrm>
            <a:off x="9258674" y="4546948"/>
            <a:ext cx="2721702" cy="2138819"/>
          </a:xfrm>
          <a:prstGeom prst="rect">
            <a:avLst/>
          </a:prstGeom>
        </p:spPr>
      </p:pic>
      <p:sp>
        <p:nvSpPr>
          <p:cNvPr id="7" name="TextBox 6">
            <a:extLst>
              <a:ext uri="{FF2B5EF4-FFF2-40B4-BE49-F238E27FC236}">
                <a16:creationId xmlns:a16="http://schemas.microsoft.com/office/drawing/2014/main" id="{7BF9404F-6B3A-484C-BBEB-3FE9BBC3567C}"/>
              </a:ext>
            </a:extLst>
          </p:cNvPr>
          <p:cNvSpPr txBox="1"/>
          <p:nvPr/>
        </p:nvSpPr>
        <p:spPr>
          <a:xfrm>
            <a:off x="4947780" y="311449"/>
            <a:ext cx="5987441" cy="4611519"/>
          </a:xfrm>
          <a:prstGeom prst="rect">
            <a:avLst/>
          </a:prstGeom>
          <a:noFill/>
        </p:spPr>
        <p:txBody>
          <a:bodyPr wrap="square" rtlCol="0">
            <a:sp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Poor social communication perceived as disrespect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Inflexibility is perceived as defiance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Missed social cues perceived as rudeness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Poor communicators use behavior to communicate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Accommodations perceived as spoiling or indulgent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9286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51DFE5-F63D-4BE0-BDA9-E3EB88F01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 name="Picture 9">
            <a:extLst>
              <a:ext uri="{FF2B5EF4-FFF2-40B4-BE49-F238E27FC236}">
                <a16:creationId xmlns:a16="http://schemas.microsoft.com/office/drawing/2014/main" id="{3AA16612-ACD2-4A16-8F2B-4514FD6BF2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AE1447DF-68BA-40DC-8574-F2841A7DB59C}"/>
              </a:ext>
            </a:extLst>
          </p:cNvPr>
          <p:cNvSpPr>
            <a:spLocks noGrp="1"/>
          </p:cNvSpPr>
          <p:nvPr>
            <p:ph type="title"/>
          </p:nvPr>
        </p:nvSpPr>
        <p:spPr>
          <a:xfrm>
            <a:off x="1179226" y="826680"/>
            <a:ext cx="9833548" cy="1325563"/>
          </a:xfrm>
        </p:spPr>
        <p:txBody>
          <a:bodyPr>
            <a:normAutofit/>
          </a:bodyPr>
          <a:lstStyle/>
          <a:p>
            <a:pPr algn="ctr"/>
            <a:r>
              <a:rPr lang="en-US" sz="4000" dirty="0">
                <a:solidFill>
                  <a:srgbClr val="FFFFFF"/>
                </a:solidFill>
              </a:rPr>
              <a:t>Pitfalls for Caregivers</a:t>
            </a:r>
          </a:p>
        </p:txBody>
      </p:sp>
      <p:sp>
        <p:nvSpPr>
          <p:cNvPr id="3" name="Content Placeholder 2">
            <a:extLst>
              <a:ext uri="{FF2B5EF4-FFF2-40B4-BE49-F238E27FC236}">
                <a16:creationId xmlns:a16="http://schemas.microsoft.com/office/drawing/2014/main" id="{649D6707-7704-4E14-8D10-886DD2DD4E47}"/>
              </a:ext>
            </a:extLst>
          </p:cNvPr>
          <p:cNvSpPr>
            <a:spLocks noGrp="1"/>
          </p:cNvSpPr>
          <p:nvPr>
            <p:ph idx="1"/>
          </p:nvPr>
        </p:nvSpPr>
        <p:spPr>
          <a:xfrm>
            <a:off x="1179226" y="3092970"/>
            <a:ext cx="9833548" cy="2693976"/>
          </a:xfrm>
        </p:spPr>
        <p:txBody>
          <a:bodyPr>
            <a:normAutofit/>
          </a:bodyPr>
          <a:lstStyle/>
          <a:p>
            <a:r>
              <a:rPr lang="en-US" sz="2000" dirty="0">
                <a:solidFill>
                  <a:srgbClr val="000000"/>
                </a:solidFill>
              </a:rPr>
              <a:t>Confusing inflexibility with defiance</a:t>
            </a:r>
          </a:p>
          <a:p>
            <a:r>
              <a:rPr lang="en-US" sz="2000" dirty="0">
                <a:solidFill>
                  <a:srgbClr val="000000"/>
                </a:solidFill>
              </a:rPr>
              <a:t>Assumption that intelligence must be high or low </a:t>
            </a:r>
          </a:p>
          <a:p>
            <a:r>
              <a:rPr lang="en-US" sz="2000" dirty="0">
                <a:solidFill>
                  <a:srgbClr val="000000"/>
                </a:solidFill>
              </a:rPr>
              <a:t>Blaming parents – most have been told that ASD is a parenting problem, their child needs more discipline, child is spoiled, etc.</a:t>
            </a:r>
          </a:p>
          <a:p>
            <a:r>
              <a:rPr lang="en-US" sz="2000" dirty="0">
                <a:solidFill>
                  <a:srgbClr val="000000"/>
                </a:solidFill>
              </a:rPr>
              <a:t>Not picking your battles</a:t>
            </a:r>
          </a:p>
        </p:txBody>
      </p:sp>
    </p:spTree>
    <p:extLst>
      <p:ext uri="{BB962C8B-B14F-4D97-AF65-F5344CB8AC3E}">
        <p14:creationId xmlns:p14="http://schemas.microsoft.com/office/powerpoint/2010/main" val="999422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fill="hold" grpId="0" nodeType="withEffect">
                                  <p:stCondLst>
                                    <p:cond delay="0"/>
                                  </p:stCondLst>
                                  <p:iterate type="lt">
                                    <p:tmPct val="4000"/>
                                  </p:iterate>
                                  <p:childTnLst>
                                    <p:set>
                                      <p:cBhvr override="childStyle">
                                        <p:cTn id="6" dur="500" fill="hold"/>
                                        <p:tgtEl>
                                          <p:spTgt spid="2"/>
                                        </p:tgtEl>
                                        <p:attrNameLst>
                                          <p:attrName>style.color</p:attrName>
                                        </p:attrNameLst>
                                      </p:cBhvr>
                                      <p:to>
                                        <p:clrVal>
                                          <a:schemeClr val="accent2"/>
                                        </p:clrVal>
                                      </p:to>
                                    </p:set>
                                    <p:set>
                                      <p:cBhvr>
                                        <p:cTn id="7" dur="500" fill="hold"/>
                                        <p:tgtEl>
                                          <p:spTgt spid="2"/>
                                        </p:tgtEl>
                                        <p:attrNameLst>
                                          <p:attrName>fillcolor</p:attrName>
                                        </p:attrNameLst>
                                      </p:cBhvr>
                                      <p:to>
                                        <p:clrVal>
                                          <a:schemeClr val="accent2"/>
                                        </p:clrVal>
                                      </p:to>
                                    </p:set>
                                    <p:set>
                                      <p:cBhvr>
                                        <p:cTn id="8" dur="5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4424C-27B5-42A7-B166-9A6260F893CC}"/>
              </a:ext>
            </a:extLst>
          </p:cNvPr>
          <p:cNvSpPr>
            <a:spLocks noGrp="1"/>
          </p:cNvSpPr>
          <p:nvPr>
            <p:ph type="title"/>
          </p:nvPr>
        </p:nvSpPr>
        <p:spPr>
          <a:xfrm>
            <a:off x="1136428" y="627564"/>
            <a:ext cx="7474172" cy="1325563"/>
          </a:xfrm>
        </p:spPr>
        <p:txBody>
          <a:bodyPr>
            <a:normAutofit/>
          </a:bodyPr>
          <a:lstStyle/>
          <a:p>
            <a:r>
              <a:rPr lang="en-US" dirty="0"/>
              <a:t>Drawbacks for DFCS</a:t>
            </a:r>
          </a:p>
        </p:txBody>
      </p:sp>
      <p:sp>
        <p:nvSpPr>
          <p:cNvPr id="3" name="Content Placeholder 2">
            <a:extLst>
              <a:ext uri="{FF2B5EF4-FFF2-40B4-BE49-F238E27FC236}">
                <a16:creationId xmlns:a16="http://schemas.microsoft.com/office/drawing/2014/main" id="{BEC55EFA-D4A1-4DB0-B6B8-5FE5EA2E459A}"/>
              </a:ext>
            </a:extLst>
          </p:cNvPr>
          <p:cNvSpPr>
            <a:spLocks noGrp="1"/>
          </p:cNvSpPr>
          <p:nvPr>
            <p:ph idx="1"/>
          </p:nvPr>
        </p:nvSpPr>
        <p:spPr>
          <a:xfrm>
            <a:off x="1136429" y="2278173"/>
            <a:ext cx="6467867" cy="3450613"/>
          </a:xfrm>
        </p:spPr>
        <p:txBody>
          <a:bodyPr anchor="ctr">
            <a:normAutofit/>
          </a:bodyPr>
          <a:lstStyle/>
          <a:p>
            <a:r>
              <a:rPr lang="en-US" sz="2400" dirty="0"/>
              <a:t>Not evaluating for autism</a:t>
            </a:r>
          </a:p>
          <a:p>
            <a:r>
              <a:rPr lang="en-US" sz="2400" dirty="0"/>
              <a:t>Assuming autism has a look</a:t>
            </a:r>
          </a:p>
          <a:p>
            <a:r>
              <a:rPr lang="en-US" sz="2400" dirty="0"/>
              <a:t>Depending on the school system to evaluate for autism</a:t>
            </a:r>
          </a:p>
          <a:p>
            <a:r>
              <a:rPr lang="en-US" sz="2400" dirty="0"/>
              <a:t>Failing to remember that ASD is a spectrum</a:t>
            </a:r>
          </a:p>
          <a:p>
            <a:r>
              <a:rPr lang="en-US" sz="2400" dirty="0"/>
              <a:t>Assuming trauma is the cause of weak social skills and ineffective communication</a:t>
            </a:r>
          </a:p>
          <a:p>
            <a:endParaRPr lang="en-US" sz="2400" dirty="0"/>
          </a:p>
          <a:p>
            <a:endParaRPr lang="en-US" sz="2400" dirty="0"/>
          </a:p>
        </p:txBody>
      </p:sp>
      <p:sp>
        <p:nvSpPr>
          <p:cNvPr id="10" name="Rectangle 9">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Graphic 6" descr="Puzzle">
            <a:extLst>
              <a:ext uri="{FF2B5EF4-FFF2-40B4-BE49-F238E27FC236}">
                <a16:creationId xmlns:a16="http://schemas.microsoft.com/office/drawing/2014/main" id="{AD410BBE-C92D-4090-B2EE-D23AA562261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413987" y="2857501"/>
            <a:ext cx="1142998" cy="1142998"/>
          </a:xfrm>
          <a:prstGeom prst="rect">
            <a:avLst/>
          </a:prstGeom>
        </p:spPr>
      </p:pic>
    </p:spTree>
    <p:extLst>
      <p:ext uri="{BB962C8B-B14F-4D97-AF65-F5344CB8AC3E}">
        <p14:creationId xmlns:p14="http://schemas.microsoft.com/office/powerpoint/2010/main" val="860212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682CD47-3A06-4210-90F0-AD63F4807BCA}"/>
              </a:ext>
            </a:extLst>
          </p:cNvPr>
          <p:cNvSpPr txBox="1"/>
          <p:nvPr/>
        </p:nvSpPr>
        <p:spPr>
          <a:xfrm>
            <a:off x="2861911" y="3429000"/>
            <a:ext cx="7030234" cy="1200329"/>
          </a:xfrm>
          <a:prstGeom prst="rect">
            <a:avLst/>
          </a:prstGeom>
          <a:noFill/>
        </p:spPr>
        <p:txBody>
          <a:bodyPr wrap="square" rtlCol="0">
            <a:spAutoFit/>
          </a:bodyPr>
          <a:lstStyle/>
          <a:p>
            <a:pPr algn="ctr"/>
            <a:r>
              <a:rPr lang="en-US" sz="3600" b="1" dirty="0">
                <a:latin typeface="Arial" panose="020B0604020202020204" pitchFamily="34" charset="0"/>
                <a:cs typeface="Arial" panose="020B0604020202020204" pitchFamily="34" charset="0"/>
              </a:rPr>
              <a:t>Regional Advisory Board Plan </a:t>
            </a:r>
          </a:p>
          <a:p>
            <a:pPr algn="ctr"/>
            <a:r>
              <a:rPr lang="en-US" sz="3600" b="1" dirty="0">
                <a:latin typeface="Arial" panose="020B0604020202020204" pitchFamily="34" charset="0"/>
                <a:cs typeface="Arial" panose="020B0604020202020204" pitchFamily="34" charset="0"/>
              </a:rPr>
              <a:t>Discussion</a:t>
            </a:r>
          </a:p>
        </p:txBody>
      </p:sp>
    </p:spTree>
    <p:extLst>
      <p:ext uri="{BB962C8B-B14F-4D97-AF65-F5344CB8AC3E}">
        <p14:creationId xmlns:p14="http://schemas.microsoft.com/office/powerpoint/2010/main" val="110258113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682CD47-3A06-4210-90F0-AD63F4807BCA}"/>
              </a:ext>
            </a:extLst>
          </p:cNvPr>
          <p:cNvSpPr txBox="1"/>
          <p:nvPr/>
        </p:nvSpPr>
        <p:spPr>
          <a:xfrm>
            <a:off x="2223911" y="1830103"/>
            <a:ext cx="7664443" cy="3416320"/>
          </a:xfrm>
          <a:prstGeom prst="rect">
            <a:avLst/>
          </a:prstGeom>
          <a:noFill/>
        </p:spPr>
        <p:txBody>
          <a:bodyPr wrap="square" rtlCol="0">
            <a:spAutoFit/>
          </a:bodyPr>
          <a:lstStyle/>
          <a:p>
            <a:pPr algn="ctr"/>
            <a:r>
              <a:rPr lang="en-US" sz="3600" b="1" dirty="0">
                <a:latin typeface="Arial" panose="020B0604020202020204" pitchFamily="34" charset="0"/>
                <a:cs typeface="Arial" panose="020B0604020202020204" pitchFamily="34" charset="0"/>
              </a:rPr>
              <a:t>Board Member Regional Reports</a:t>
            </a:r>
          </a:p>
          <a:p>
            <a:pPr algn="ctr"/>
            <a:endParaRPr lang="en-US" sz="3600" b="1" dirty="0">
              <a:latin typeface="Arial" panose="020B0604020202020204" pitchFamily="34" charset="0"/>
              <a:cs typeface="Arial" panose="020B0604020202020204" pitchFamily="34" charset="0"/>
            </a:endParaRPr>
          </a:p>
          <a:p>
            <a:pPr algn="ctr"/>
            <a:r>
              <a:rPr lang="en-US" sz="2400" b="1" dirty="0">
                <a:latin typeface="Arial" panose="020B0604020202020204" pitchFamily="34" charset="0"/>
                <a:cs typeface="Arial" panose="020B0604020202020204" pitchFamily="34" charset="0"/>
              </a:rPr>
              <a:t>Please briefly address the following:</a:t>
            </a:r>
          </a:p>
          <a:p>
            <a:pPr algn="ctr"/>
            <a:endParaRPr lang="en-US" sz="2400" b="1" dirty="0">
              <a:latin typeface="Arial" panose="020B0604020202020204" pitchFamily="34" charset="0"/>
              <a:cs typeface="Arial" panose="020B0604020202020204" pitchFamily="34" charset="0"/>
            </a:endParaRPr>
          </a:p>
          <a:p>
            <a:pPr algn="ctr"/>
            <a:endParaRPr lang="en-US" sz="2400" b="1" dirty="0">
              <a:latin typeface="Arial" panose="020B0604020202020204" pitchFamily="34" charset="0"/>
              <a:cs typeface="Arial" panose="020B0604020202020204" pitchFamily="34" charset="0"/>
            </a:endParaRPr>
          </a:p>
          <a:p>
            <a:pPr algn="ctr"/>
            <a:endParaRPr lang="en-US" sz="3600" b="1" dirty="0">
              <a:latin typeface="Arial" panose="020B0604020202020204" pitchFamily="34" charset="0"/>
              <a:cs typeface="Arial" panose="020B0604020202020204" pitchFamily="34" charset="0"/>
            </a:endParaRPr>
          </a:p>
          <a:p>
            <a:pPr algn="ctr"/>
            <a:endParaRPr lang="en-US" sz="3600" b="1"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4E69E0B-4A6F-4C0B-9A6F-029F628432B8}"/>
              </a:ext>
            </a:extLst>
          </p:cNvPr>
          <p:cNvSpPr txBox="1"/>
          <p:nvPr/>
        </p:nvSpPr>
        <p:spPr>
          <a:xfrm>
            <a:off x="2223911" y="3228622"/>
            <a:ext cx="1140178" cy="369332"/>
          </a:xfrm>
          <a:prstGeom prst="rect">
            <a:avLst/>
          </a:prstGeom>
          <a:noFill/>
        </p:spPr>
        <p:txBody>
          <a:bodyPr wrap="square" rtlCol="0">
            <a:spAutoFit/>
          </a:bodyPr>
          <a:lstStyle/>
          <a:p>
            <a:r>
              <a:rPr lang="en-US" dirty="0"/>
              <a:t>- </a:t>
            </a:r>
          </a:p>
        </p:txBody>
      </p:sp>
      <p:pic>
        <p:nvPicPr>
          <p:cNvPr id="4" name="Picture 3">
            <a:extLst>
              <a:ext uri="{FF2B5EF4-FFF2-40B4-BE49-F238E27FC236}">
                <a16:creationId xmlns:a16="http://schemas.microsoft.com/office/drawing/2014/main" id="{CB00F9B7-8320-42CF-9671-8818CB6D3CC6}"/>
              </a:ext>
            </a:extLst>
          </p:cNvPr>
          <p:cNvPicPr>
            <a:picLocks noChangeAspect="1"/>
          </p:cNvPicPr>
          <p:nvPr/>
        </p:nvPicPr>
        <p:blipFill>
          <a:blip r:embed="rId2"/>
          <a:stretch>
            <a:fillRect/>
          </a:stretch>
        </p:blipFill>
        <p:spPr>
          <a:xfrm>
            <a:off x="246183" y="3597954"/>
            <a:ext cx="12590585" cy="1466415"/>
          </a:xfrm>
          <a:prstGeom prst="rect">
            <a:avLst/>
          </a:prstGeom>
        </p:spPr>
      </p:pic>
    </p:spTree>
    <p:extLst>
      <p:ext uri="{BB962C8B-B14F-4D97-AF65-F5344CB8AC3E}">
        <p14:creationId xmlns:p14="http://schemas.microsoft.com/office/powerpoint/2010/main" val="117159467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30057" y="2924255"/>
            <a:ext cx="7928657" cy="646331"/>
          </a:xfrm>
          <a:prstGeom prst="rect">
            <a:avLst/>
          </a:prstGeom>
          <a:noFill/>
        </p:spPr>
        <p:txBody>
          <a:bodyPr wrap="square" rtlCol="0">
            <a:spAutoFit/>
          </a:bodyPr>
          <a:lstStyle/>
          <a:p>
            <a:pPr algn="ctr"/>
            <a:r>
              <a:rPr lang="en-US" sz="3600" b="1" dirty="0">
                <a:latin typeface="Arial" panose="020B0604020202020204" pitchFamily="34" charset="0"/>
                <a:cs typeface="Arial" panose="020B0604020202020204" pitchFamily="34" charset="0"/>
              </a:rPr>
              <a:t>Closing Remarks and Adjournment</a:t>
            </a:r>
          </a:p>
        </p:txBody>
      </p:sp>
      <p:sp>
        <p:nvSpPr>
          <p:cNvPr id="3" name="TextBox 2"/>
          <p:cNvSpPr txBox="1"/>
          <p:nvPr/>
        </p:nvSpPr>
        <p:spPr>
          <a:xfrm>
            <a:off x="3267739" y="3887226"/>
            <a:ext cx="5864972" cy="461665"/>
          </a:xfrm>
          <a:prstGeom prst="rect">
            <a:avLst/>
          </a:prstGeom>
          <a:noFill/>
        </p:spPr>
        <p:txBody>
          <a:bodyPr wrap="square" rtlCol="0">
            <a:spAutoFit/>
          </a:bodyPr>
          <a:lstStyle/>
          <a:p>
            <a:pPr algn="ctr"/>
            <a:r>
              <a:rPr lang="en-US" sz="2400" i="1" dirty="0">
                <a:latin typeface="Arial" panose="020B0604020202020204" pitchFamily="34" charset="0"/>
                <a:cs typeface="Arial" panose="020B0604020202020204" pitchFamily="34" charset="0"/>
              </a:rPr>
              <a:t>Next board meeting: November 12, 2019</a:t>
            </a:r>
          </a:p>
        </p:txBody>
      </p:sp>
    </p:spTree>
    <p:extLst>
      <p:ext uri="{BB962C8B-B14F-4D97-AF65-F5344CB8AC3E}">
        <p14:creationId xmlns:p14="http://schemas.microsoft.com/office/powerpoint/2010/main" val="2439823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232B38"/>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6998" y="892762"/>
            <a:ext cx="4125144" cy="4123426"/>
          </a:xfrm>
          <a:prstGeom prst="rect">
            <a:avLst/>
          </a:prstGeom>
        </p:spPr>
      </p:pic>
      <p:sp>
        <p:nvSpPr>
          <p:cNvPr id="5" name="TextBox 4"/>
          <p:cNvSpPr txBox="1"/>
          <p:nvPr/>
        </p:nvSpPr>
        <p:spPr>
          <a:xfrm>
            <a:off x="1" y="5237018"/>
            <a:ext cx="121920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Museo Sans 900" charset="0"/>
                <a:ea typeface="Museo Sans 900" charset="0"/>
                <a:cs typeface="Museo Sans 900" charset="0"/>
              </a:rPr>
              <a:t>Tom C. Rawlings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Museo Sans 500" charset="0"/>
                <a:ea typeface="Museo Sans 500" charset="0"/>
                <a:cs typeface="Museo Sans 500" charset="0"/>
              </a:rPr>
              <a:t>Director</a:t>
            </a:r>
          </a:p>
        </p:txBody>
      </p:sp>
    </p:spTree>
    <p:extLst>
      <p:ext uri="{BB962C8B-B14F-4D97-AF65-F5344CB8AC3E}">
        <p14:creationId xmlns:p14="http://schemas.microsoft.com/office/powerpoint/2010/main" val="769146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5FE862-A9CE-4FA4-A7FB-2F9A4AD2A44B}"/>
              </a:ext>
            </a:extLst>
          </p:cNvPr>
          <p:cNvSpPr>
            <a:spLocks noGrp="1"/>
          </p:cNvSpPr>
          <p:nvPr>
            <p:ph idx="1"/>
          </p:nvPr>
        </p:nvSpPr>
        <p:spPr>
          <a:xfrm>
            <a:off x="5825412" y="1245765"/>
            <a:ext cx="5633612" cy="4627725"/>
          </a:xfrm>
        </p:spPr>
        <p:txBody>
          <a:bodyPr>
            <a:normAutofit/>
          </a:bodyPr>
          <a:lstStyle/>
          <a:p>
            <a:pPr marL="0" indent="0">
              <a:buNone/>
            </a:pPr>
            <a:r>
              <a:rPr lang="en-US" dirty="0">
                <a:latin typeface="Arial" panose="020B0604020202020204" pitchFamily="34" charset="0"/>
                <a:cs typeface="Arial" panose="020B0604020202020204" pitchFamily="34" charset="0"/>
              </a:rPr>
              <a:t>Family First Prevention Services Act (FFPSA)</a:t>
            </a:r>
          </a:p>
          <a:p>
            <a:pPr marL="0" indent="0">
              <a:buNone/>
            </a:pP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Secret Santa “Save-the-Dates”</a:t>
            </a:r>
          </a:p>
          <a:p>
            <a:pPr marL="0" indent="0">
              <a:buNone/>
            </a:pP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Hall County Lending Library</a:t>
            </a:r>
          </a:p>
          <a:p>
            <a:pPr marL="0" indent="0">
              <a:buNone/>
            </a:pP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Kinship Month</a:t>
            </a:r>
          </a:p>
        </p:txBody>
      </p:sp>
      <p:sp>
        <p:nvSpPr>
          <p:cNvPr id="2" name="TextBox 1">
            <a:extLst>
              <a:ext uri="{FF2B5EF4-FFF2-40B4-BE49-F238E27FC236}">
                <a16:creationId xmlns:a16="http://schemas.microsoft.com/office/drawing/2014/main" id="{7EDF5831-FCDC-417D-BE68-2D3196C7EA9F}"/>
              </a:ext>
            </a:extLst>
          </p:cNvPr>
          <p:cNvSpPr txBox="1"/>
          <p:nvPr/>
        </p:nvSpPr>
        <p:spPr>
          <a:xfrm>
            <a:off x="1698171" y="3105833"/>
            <a:ext cx="2159566"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Updates:</a:t>
            </a:r>
          </a:p>
        </p:txBody>
      </p:sp>
      <p:cxnSp>
        <p:nvCxnSpPr>
          <p:cNvPr id="5" name="Straight Connector 4">
            <a:extLst>
              <a:ext uri="{FF2B5EF4-FFF2-40B4-BE49-F238E27FC236}">
                <a16:creationId xmlns:a16="http://schemas.microsoft.com/office/drawing/2014/main" id="{22E58973-6972-4CB6-B4FF-EEEB2AAA0840}"/>
              </a:ext>
            </a:extLst>
          </p:cNvPr>
          <p:cNvCxnSpPr/>
          <p:nvPr/>
        </p:nvCxnSpPr>
        <p:spPr>
          <a:xfrm>
            <a:off x="4879909" y="1520887"/>
            <a:ext cx="0" cy="381622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4307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5FE862-A9CE-4FA4-A7FB-2F9A4AD2A44B}"/>
              </a:ext>
            </a:extLst>
          </p:cNvPr>
          <p:cNvSpPr>
            <a:spLocks noGrp="1"/>
          </p:cNvSpPr>
          <p:nvPr>
            <p:ph idx="1"/>
          </p:nvPr>
        </p:nvSpPr>
        <p:spPr>
          <a:xfrm>
            <a:off x="474553" y="942990"/>
            <a:ext cx="5254444" cy="3008399"/>
          </a:xfrm>
        </p:spPr>
        <p:txBody>
          <a:bodyPr>
            <a:normAutofit lnSpcReduction="10000"/>
          </a:bodyPr>
          <a:lstStyle/>
          <a:p>
            <a:pPr marL="0" indent="0">
              <a:buNone/>
            </a:pPr>
            <a:r>
              <a:rPr lang="en-US" sz="3200" b="1" dirty="0">
                <a:latin typeface="Arial" panose="020B0604020202020204" pitchFamily="34" charset="0"/>
                <a:cs typeface="Arial" panose="020B0604020202020204" pitchFamily="34" charset="0"/>
              </a:rPr>
              <a:t>Family First Prevention Services Act (FFPSA)</a:t>
            </a:r>
          </a:p>
          <a:p>
            <a:pPr marL="0" indent="0">
              <a:buNone/>
            </a:pPr>
            <a:endParaRPr lang="en-US" sz="3200" b="1"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Survey results</a:t>
            </a:r>
          </a:p>
          <a:p>
            <a:r>
              <a:rPr lang="en-US" dirty="0">
                <a:latin typeface="Arial" panose="020B0604020202020204" pitchFamily="34" charset="0"/>
                <a:cs typeface="Arial" panose="020B0604020202020204" pitchFamily="34" charset="0"/>
              </a:rPr>
              <a:t>Pilot</a:t>
            </a:r>
          </a:p>
          <a:p>
            <a:r>
              <a:rPr lang="en-US" dirty="0">
                <a:latin typeface="Arial" panose="020B0604020202020204" pitchFamily="34" charset="0"/>
                <a:cs typeface="Arial" panose="020B0604020202020204" pitchFamily="34" charset="0"/>
              </a:rPr>
              <a:t>Project team</a:t>
            </a:r>
          </a:p>
        </p:txBody>
      </p:sp>
      <p:pic>
        <p:nvPicPr>
          <p:cNvPr id="1026" name="Picture 2" descr="Lexicon Strategies">
            <a:extLst>
              <a:ext uri="{FF2B5EF4-FFF2-40B4-BE49-F238E27FC236}">
                <a16:creationId xmlns:a16="http://schemas.microsoft.com/office/drawing/2014/main" id="{345EE4A8-7BD6-4C71-9880-812D281CAA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9918" y="3828952"/>
            <a:ext cx="5953331" cy="219375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0013EEA-ED69-4275-B3CF-9645CE671ED4}"/>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7317531" y="820553"/>
            <a:ext cx="3118104" cy="3118104"/>
          </a:xfrm>
          <a:prstGeom prst="rect">
            <a:avLst/>
          </a:prstGeom>
        </p:spPr>
      </p:pic>
    </p:spTree>
    <p:extLst>
      <p:ext uri="{BB962C8B-B14F-4D97-AF65-F5344CB8AC3E}">
        <p14:creationId xmlns:p14="http://schemas.microsoft.com/office/powerpoint/2010/main" val="85557610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14706</TotalTime>
  <Words>4296</Words>
  <Application>Microsoft Office PowerPoint</Application>
  <PresentationFormat>Widescreen</PresentationFormat>
  <Paragraphs>652</Paragraphs>
  <Slides>68</Slides>
  <Notes>28</Notes>
  <HiddenSlides>0</HiddenSlides>
  <MMClips>0</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68</vt:i4>
      </vt:variant>
    </vt:vector>
  </HeadingPairs>
  <TitlesOfParts>
    <vt:vector size="84" baseType="lpstr">
      <vt:lpstr>Arial</vt:lpstr>
      <vt:lpstr>Arial Black</vt:lpstr>
      <vt:lpstr>Book Antiqua</vt:lpstr>
      <vt:lpstr>Bradley Hand ITC</vt:lpstr>
      <vt:lpstr>Calibri</vt:lpstr>
      <vt:lpstr>Calibri Light</vt:lpstr>
      <vt:lpstr>Courier New</vt:lpstr>
      <vt:lpstr>Forte</vt:lpstr>
      <vt:lpstr>Georgia</vt:lpstr>
      <vt:lpstr>Museo Sans 500</vt:lpstr>
      <vt:lpstr>Museo Sans 900</vt:lpstr>
      <vt:lpstr>Nirmala UI</vt:lpstr>
      <vt:lpstr>Wingdings</vt:lpstr>
      <vt:lpstr>1_Office Theme</vt:lpstr>
      <vt:lpstr>2_Office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  Contact me: Tom Rawlings, Division Director Tom.Rawlings@dhs.ga.gov </vt:lpstr>
      <vt:lpstr>PowerPoint Presentation</vt:lpstr>
      <vt:lpstr>Division of Family and Children Services (DFCS) Budget Request Summary by Cliff O’Connor</vt:lpstr>
      <vt:lpstr>DFCS Budget Requests for Amended Fiscal Year 2020</vt:lpstr>
      <vt:lpstr>DFCS Budget Requests for Amended Fiscal Year 2020</vt:lpstr>
      <vt:lpstr>DFCS Budget Requests for Amended Fiscal Year 2020</vt:lpstr>
      <vt:lpstr>DFCS Budget Requests for Fiscal Year 2021</vt:lpstr>
      <vt:lpstr>DFCS Budget Requests for Fiscal Year 2021</vt:lpstr>
      <vt:lpstr>DFCS Budget Requests for Fiscal Year 2021</vt:lpstr>
      <vt:lpstr>DFCS Budget Requests for Fiscal Year 2021</vt:lpstr>
      <vt:lpstr>Questions</vt:lpstr>
      <vt:lpstr>Workforce Development</vt:lpstr>
      <vt:lpstr>The Journey Continues</vt:lpstr>
      <vt:lpstr>Guiding Principle</vt:lpstr>
      <vt:lpstr>DFCS Workforce Initiatives/Supports</vt:lpstr>
      <vt:lpstr>DFCS Workforce Initiatives/Supports (cont.)</vt:lpstr>
      <vt:lpstr>DFCS Workforce Initiatives/Supports (cont.)</vt:lpstr>
      <vt:lpstr>DFCS Workforce Initiatives/Supports (cont.)</vt:lpstr>
      <vt:lpstr>Georgia Selected as a NCWWI Workforce Excellence Site</vt:lpstr>
      <vt:lpstr>NCWWI Core Components</vt:lpstr>
      <vt:lpstr>Workforce Development Framework</vt:lpstr>
      <vt:lpstr>PowerPoint Presentation</vt:lpstr>
      <vt:lpstr>Project Objective #1</vt:lpstr>
      <vt:lpstr>Project Objective #2</vt:lpstr>
      <vt:lpstr>Project Objective #3</vt:lpstr>
      <vt:lpstr>PowerPoint Presentation</vt:lpstr>
      <vt:lpstr>PowerPoint Presentation</vt:lpstr>
      <vt:lpstr> Comprehensive Organizational Health Assessment (COHA)</vt:lpstr>
      <vt:lpstr>QUESTIONS?</vt:lpstr>
      <vt:lpstr>PowerPoint Presentation</vt:lpstr>
      <vt:lpstr>PowerPoint Presentation</vt:lpstr>
      <vt:lpstr>PowerPoint Presentation</vt:lpstr>
      <vt:lpstr>Poverty Reduction Lab  Community of Practice</vt:lpstr>
      <vt:lpstr>The Columbus Poverty Reduction Lab is funded as a result of the Georgia Division of Family and Children Services’ State of Hope initiative.</vt:lpstr>
      <vt:lpstr>What is the Columbus Poverty Reduction Lab?</vt:lpstr>
      <vt:lpstr>Columbus Poverty Reduction Lab: By the Numbers</vt:lpstr>
      <vt:lpstr>Mission Statement</vt:lpstr>
      <vt:lpstr>10 Year Goals of the Columbus Poverty Reduction Lab</vt:lpstr>
      <vt:lpstr>Year 1 Goals of the Columbus Poverty Reduction Lab</vt:lpstr>
      <vt:lpstr>Columbus Poverty Reduction Lab</vt:lpstr>
      <vt:lpstr>To Date: Training and Facilitation by CQI Experts</vt:lpstr>
      <vt:lpstr>Currently Planned / Upcoming Activities</vt:lpstr>
      <vt:lpstr>PDCA Ramp</vt:lpstr>
      <vt:lpstr>Plan-Do-Check-Act Cycles</vt:lpstr>
      <vt:lpstr>Plan-Do-Check-Act Cycles</vt:lpstr>
      <vt:lpstr>Evidence of New Ways of Working Together</vt:lpstr>
      <vt:lpstr>What are our best practices and what has been learned?</vt:lpstr>
      <vt:lpstr>Quote from one of our team members</vt:lpstr>
      <vt:lpstr>Understanding Autism</vt:lpstr>
      <vt:lpstr>Autism Features</vt:lpstr>
      <vt:lpstr>Common Misconceptions</vt:lpstr>
      <vt:lpstr>Pitfalls for Caregivers</vt:lpstr>
      <vt:lpstr>Drawbacks for DFCS</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Brown, Ellen</dc:creator>
  <cp:lastModifiedBy>Ivory, LaMarva E</cp:lastModifiedBy>
  <cp:revision>46</cp:revision>
  <cp:lastPrinted>2019-09-06T18:57:53Z</cp:lastPrinted>
  <dcterms:created xsi:type="dcterms:W3CDTF">2019-05-13T15:08:17Z</dcterms:created>
  <dcterms:modified xsi:type="dcterms:W3CDTF">2019-09-06T19:14:41Z</dcterms:modified>
</cp:coreProperties>
</file>