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22"/>
  </p:notesMasterIdLst>
  <p:sldIdLst>
    <p:sldId id="425" r:id="rId3"/>
    <p:sldId id="387" r:id="rId4"/>
    <p:sldId id="388" r:id="rId5"/>
    <p:sldId id="473" r:id="rId6"/>
    <p:sldId id="261" r:id="rId7"/>
    <p:sldId id="403" r:id="rId8"/>
    <p:sldId id="263" r:id="rId9"/>
    <p:sldId id="262" r:id="rId10"/>
    <p:sldId id="475" r:id="rId11"/>
    <p:sldId id="264" r:id="rId12"/>
    <p:sldId id="494" r:id="rId13"/>
    <p:sldId id="489" r:id="rId14"/>
    <p:sldId id="490" r:id="rId15"/>
    <p:sldId id="411" r:id="rId16"/>
    <p:sldId id="453" r:id="rId17"/>
    <p:sldId id="461" r:id="rId18"/>
    <p:sldId id="385" r:id="rId19"/>
    <p:sldId id="399" r:id="rId20"/>
    <p:sldId id="42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4660"/>
  </p:normalViewPr>
  <p:slideViewPr>
    <p:cSldViewPr snapToGrid="0">
      <p:cViewPr varScale="1">
        <p:scale>
          <a:sx n="97" d="100"/>
          <a:sy n="97" d="100"/>
        </p:scale>
        <p:origin x="246" y="90"/>
      </p:cViewPr>
      <p:guideLst/>
    </p:cSldViewPr>
  </p:slideViewPr>
  <p:notesTextViewPr>
    <p:cViewPr>
      <p:scale>
        <a:sx n="1" d="1"/>
        <a:sy n="1" d="1"/>
      </p:scale>
      <p:origin x="0" y="0"/>
    </p:cViewPr>
  </p:notesTextViewPr>
  <p:notesViewPr>
    <p:cSldViewPr snapToGrid="0">
      <p:cViewPr varScale="1">
        <p:scale>
          <a:sx n="62" d="100"/>
          <a:sy n="62" d="100"/>
        </p:scale>
        <p:origin x="262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217C0-43BA-4408-850A-F9C08E2A014C}" type="datetimeFigureOut">
              <a:rPr lang="en-US" smtClean="0"/>
              <a:t>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B1780-D2BC-42E4-A0ED-00B10A316E65}" type="slidenum">
              <a:rPr lang="en-US" smtClean="0"/>
              <a:t>‹#›</a:t>
            </a:fld>
            <a:endParaRPr lang="en-US"/>
          </a:p>
        </p:txBody>
      </p:sp>
    </p:spTree>
    <p:extLst>
      <p:ext uri="{BB962C8B-B14F-4D97-AF65-F5344CB8AC3E}">
        <p14:creationId xmlns:p14="http://schemas.microsoft.com/office/powerpoint/2010/main" val="1022849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&amp; Introductions</a:t>
            </a:r>
          </a:p>
          <a:p>
            <a:endParaRPr lang="en-US" dirty="0"/>
          </a:p>
        </p:txBody>
      </p:sp>
      <p:sp>
        <p:nvSpPr>
          <p:cNvPr id="4" name="Slide Number Placeholder 3"/>
          <p:cNvSpPr>
            <a:spLocks noGrp="1"/>
          </p:cNvSpPr>
          <p:nvPr>
            <p:ph type="sldNum" sz="quarter" idx="10"/>
          </p:nvPr>
        </p:nvSpPr>
        <p:spPr/>
        <p:txBody>
          <a:bodyPr/>
          <a:lstStyle/>
          <a:p>
            <a:pPr marL="0" marR="0" lvl="0" indent="0" algn="r" defTabSz="477820" rtl="0" eaLnBrk="1" fontAlgn="auto" latinLnBrk="0" hangingPunct="1">
              <a:lnSpc>
                <a:spcPct val="100000"/>
              </a:lnSpc>
              <a:spcBef>
                <a:spcPts val="0"/>
              </a:spcBef>
              <a:spcAft>
                <a:spcPts val="0"/>
              </a:spcAft>
              <a:buClrTx/>
              <a:buSzTx/>
              <a:buFontTx/>
              <a:buNone/>
              <a:tabLst/>
              <a:defRPr/>
            </a:pPr>
            <a:fld id="{FD112AB8-5D19-A140-BACC-FE9784935D1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782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41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fe9a5045b_0_5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400" dirty="0"/>
              <a:t>State of Hope is different in that it utilizes a human-centered design approach to solve problems. This approach involves engaging the people you are designing for in the process.  Seeking their input for solutions that will meet their needs.</a:t>
            </a:r>
            <a:endParaRPr sz="1400" dirty="0"/>
          </a:p>
        </p:txBody>
      </p:sp>
      <p:sp>
        <p:nvSpPr>
          <p:cNvPr id="251" name="Google Shape;251;g3fe9a5045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52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fe9a5045b_0_5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400" dirty="0"/>
              <a:t>Our big bet is that if we bring State of Hope to every community across GA, we will see these 4 major outcomes</a:t>
            </a:r>
          </a:p>
          <a:p>
            <a:pPr marL="0" lvl="0" indent="0">
              <a:spcBef>
                <a:spcPts val="0"/>
              </a:spcBef>
              <a:spcAft>
                <a:spcPts val="0"/>
              </a:spcAft>
              <a:buNone/>
            </a:pPr>
            <a:r>
              <a:rPr lang="en-US" sz="1400" dirty="0"/>
              <a:t>This is not where we are today.  This is a different state, and we believe SOH can help us get there.</a:t>
            </a:r>
          </a:p>
          <a:p>
            <a:pPr marL="0" lvl="0" indent="0">
              <a:spcBef>
                <a:spcPts val="0"/>
              </a:spcBef>
              <a:spcAft>
                <a:spcPts val="0"/>
              </a:spcAft>
              <a:buNone/>
            </a:pPr>
            <a:endParaRPr lang="en-US" sz="1400" dirty="0"/>
          </a:p>
          <a:p>
            <a:pPr marL="0" lvl="0" indent="0">
              <a:spcBef>
                <a:spcPts val="0"/>
              </a:spcBef>
              <a:spcAft>
                <a:spcPts val="0"/>
              </a:spcAft>
              <a:buNone/>
            </a:pPr>
            <a:r>
              <a:rPr lang="en-US" sz="1400" dirty="0"/>
              <a:t>Do we see this happening already? How will we know that this is happening?</a:t>
            </a:r>
            <a:endParaRPr sz="1400" dirty="0"/>
          </a:p>
          <a:p>
            <a:pPr marL="0" lvl="0" indent="0" rtl="0">
              <a:spcBef>
                <a:spcPts val="0"/>
              </a:spcBef>
              <a:spcAft>
                <a:spcPts val="0"/>
              </a:spcAft>
              <a:buNone/>
            </a:pPr>
            <a:r>
              <a:rPr lang="en-US" sz="1400" dirty="0"/>
              <a:t> </a:t>
            </a:r>
            <a:endParaRPr sz="1400" dirty="0"/>
          </a:p>
        </p:txBody>
      </p:sp>
      <p:sp>
        <p:nvSpPr>
          <p:cNvPr id="219" name="Google Shape;219;g3fe9a5045b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9671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7EE98-8FFF-40A9-ADF9-706E73D1A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16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Hope application is online. You can access it through the SoH Toolkit on our site.</a:t>
            </a:r>
          </a:p>
        </p:txBody>
      </p:sp>
      <p:sp>
        <p:nvSpPr>
          <p:cNvPr id="4" name="Slide Number Placeholder 3"/>
          <p:cNvSpPr>
            <a:spLocks noGrp="1"/>
          </p:cNvSpPr>
          <p:nvPr>
            <p:ph type="sldNum" sz="quarter" idx="10"/>
          </p:nvPr>
        </p:nvSpPr>
        <p:spPr/>
        <p:txBody>
          <a:bodyPr/>
          <a:lstStyle/>
          <a:p>
            <a:pPr marL="0" marR="0" lvl="0" indent="0" algn="r" defTabSz="477820" rtl="0" eaLnBrk="1" fontAlgn="auto" latinLnBrk="0" hangingPunct="1">
              <a:lnSpc>
                <a:spcPct val="100000"/>
              </a:lnSpc>
              <a:spcBef>
                <a:spcPts val="0"/>
              </a:spcBef>
              <a:spcAft>
                <a:spcPts val="0"/>
              </a:spcAft>
              <a:buClrTx/>
              <a:buSzTx/>
              <a:buFontTx/>
              <a:buNone/>
              <a:tabLst/>
              <a:defRPr/>
            </a:pPr>
            <a:fld id="{FD112AB8-5D19-A140-BACC-FE9784935D1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782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02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SoH Toolkit provides a wealth of information and resources that can be used whether or not you apply to become a State of Hope site. It is interactive, just click on the item you want to view.  The toolkit also houses the SoH application.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7EE98-8FFF-40A9-ADF9-706E73D1A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08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Business Case is a tool designed to help promote State of Hope and inform business and community partners of the need for HOPE in Georgia.  It is accessible through the Toolkit and may be downloaded and printed.</a:t>
            </a:r>
          </a:p>
        </p:txBody>
      </p:sp>
      <p:sp>
        <p:nvSpPr>
          <p:cNvPr id="4" name="Slide Number Placeholder 3"/>
          <p:cNvSpPr>
            <a:spLocks noGrp="1"/>
          </p:cNvSpPr>
          <p:nvPr>
            <p:ph type="sldNum" sz="quarter" idx="10"/>
          </p:nvPr>
        </p:nvSpPr>
        <p:spPr/>
        <p:txBody>
          <a:bodyPr/>
          <a:lstStyle/>
          <a:p>
            <a:fld id="{D257EE98-8FFF-40A9-ADF9-706E73D1AF9C}" type="slidenum">
              <a:rPr lang="en-US" smtClean="0"/>
              <a:t>15</a:t>
            </a:fld>
            <a:endParaRPr lang="en-US" dirty="0"/>
          </a:p>
        </p:txBody>
      </p:sp>
    </p:spTree>
    <p:extLst>
      <p:ext uri="{BB962C8B-B14F-4D97-AF65-F5344CB8AC3E}">
        <p14:creationId xmlns:p14="http://schemas.microsoft.com/office/powerpoint/2010/main" val="1980145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SoH Toolkit also has a FAQs section that can answer question you may have regarding State of Hope.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7EE98-8FFF-40A9-ADF9-706E73D1A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59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ways that you can be involved.</a:t>
            </a:r>
          </a:p>
          <a:p>
            <a:endParaRPr lang="en-US" dirty="0"/>
          </a:p>
          <a:p>
            <a:r>
              <a:rPr lang="en-US" sz="5400" b="1" dirty="0">
                <a:solidFill>
                  <a:srgbClr val="00B0F0"/>
                </a:solidFill>
                <a:latin typeface="Arial" panose="020B0604020202020204" pitchFamily="34" charset="0"/>
                <a:cs typeface="Arial" panose="020B0604020202020204" pitchFamily="34" charset="0"/>
              </a:rPr>
              <a:t>THE ASK</a:t>
            </a:r>
          </a:p>
          <a:p>
            <a:pPr marL="0" indent="0">
              <a:buFont typeface="Arial"/>
              <a:buNone/>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Continue to educate yourself about State of Hope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Be a resource for community members and organizations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Share widely with your network, stakeholders, etc.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Serve on a Community Review Team</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7EE98-8FFF-40A9-ADF9-706E73D1AF9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058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5639" rtl="0" eaLnBrk="1" fontAlgn="auto" latinLnBrk="0" hangingPunct="1">
              <a:lnSpc>
                <a:spcPct val="100000"/>
              </a:lnSpc>
              <a:spcBef>
                <a:spcPts val="0"/>
              </a:spcBef>
              <a:spcAft>
                <a:spcPts val="0"/>
              </a:spcAft>
              <a:buClrTx/>
              <a:buSzTx/>
              <a:buFontTx/>
              <a:buNone/>
              <a:tabLst/>
              <a:defRPr/>
            </a:pPr>
            <a:r>
              <a:rPr lang="en-US" dirty="0"/>
              <a:t>Each and every one of us can be Hope Champion - spreading the message of Hope and being Hope-Givers in our respective communities. </a:t>
            </a:r>
            <a:r>
              <a:rPr lang="en-US" sz="1200" kern="1200" dirty="0">
                <a:solidFill>
                  <a:schemeClr val="tx1"/>
                </a:solidFill>
                <a:effectLst/>
                <a:latin typeface="+mn-lt"/>
                <a:ea typeface="+mn-ea"/>
                <a:cs typeface="+mn-cs"/>
              </a:rPr>
              <a:t>We invite everyone who cares about their community, believes they can make a difference, and wants families and children to thrive to apply to join this movement. </a:t>
            </a:r>
          </a:p>
          <a:p>
            <a:pPr defTabSz="95563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7EE98-8FFF-40A9-ADF9-706E73D1AF9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45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notes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7EE98-8FFF-40A9-ADF9-706E73D1A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983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Blueprint for Change was the Division of Family and Children Services’ internal reform effort as a result of Senate Bill 138.  While the Division will continue to focus on our internal three pillars, we are now on a journey toward a State of Hope, where communities will use their collective impact to wrap services around their most vulnerable members.</a:t>
            </a:r>
          </a:p>
          <a:p>
            <a:endParaRPr lang="en-US" dirty="0"/>
          </a:p>
          <a:p>
            <a:endParaRPr lang="en-US" dirty="0"/>
          </a:p>
        </p:txBody>
      </p:sp>
      <p:sp>
        <p:nvSpPr>
          <p:cNvPr id="4" name="Slide Number Placeholder 3"/>
          <p:cNvSpPr>
            <a:spLocks noGrp="1"/>
          </p:cNvSpPr>
          <p:nvPr>
            <p:ph type="sldNum" sz="quarter" idx="10"/>
          </p:nvPr>
        </p:nvSpPr>
        <p:spPr/>
        <p:txBody>
          <a:bodyPr/>
          <a:lstStyle/>
          <a:p>
            <a:fld id="{D257EE98-8FFF-40A9-ADF9-706E73D1AF9C}" type="slidenum">
              <a:rPr lang="en-US" smtClean="0"/>
              <a:t>2</a:t>
            </a:fld>
            <a:endParaRPr lang="en-US" dirty="0"/>
          </a:p>
        </p:txBody>
      </p:sp>
    </p:spTree>
    <p:extLst>
      <p:ext uri="{BB962C8B-B14F-4D97-AF65-F5344CB8AC3E}">
        <p14:creationId xmlns:p14="http://schemas.microsoft.com/office/powerpoint/2010/main" val="151961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639">
              <a:defRPr/>
            </a:pPr>
            <a:r>
              <a:rPr lang="en-US" dirty="0"/>
              <a:t>As you see – the Blueprint for Change PLUS the State of Hope will equal – Safe Children, Strengthened Families and a Stronger Georgia.  That is the Division’s vision.</a:t>
            </a:r>
          </a:p>
          <a:p>
            <a:endParaRPr lang="en-US" dirty="0"/>
          </a:p>
        </p:txBody>
      </p:sp>
      <p:sp>
        <p:nvSpPr>
          <p:cNvPr id="4" name="Slide Number Placeholder 3"/>
          <p:cNvSpPr>
            <a:spLocks noGrp="1"/>
          </p:cNvSpPr>
          <p:nvPr>
            <p:ph type="sldNum" sz="quarter" idx="10"/>
          </p:nvPr>
        </p:nvSpPr>
        <p:spPr/>
        <p:txBody>
          <a:bodyPr/>
          <a:lstStyle/>
          <a:p>
            <a:fld id="{D257EE98-8FFF-40A9-ADF9-706E73D1AF9C}" type="slidenum">
              <a:rPr lang="en-US" smtClean="0"/>
              <a:t>3</a:t>
            </a:fld>
            <a:endParaRPr lang="en-US" dirty="0"/>
          </a:p>
        </p:txBody>
      </p:sp>
    </p:spTree>
    <p:extLst>
      <p:ext uri="{BB962C8B-B14F-4D97-AF65-F5344CB8AC3E}">
        <p14:creationId xmlns:p14="http://schemas.microsoft.com/office/powerpoint/2010/main" val="6478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639">
              <a:defRPr/>
            </a:pPr>
            <a:br>
              <a:rPr lang="en-US" dirty="0"/>
            </a:br>
            <a:r>
              <a:rPr lang="en-US" dirty="0"/>
              <a:t>Food insecurity, lack of medical care and poverty are all tremendous stressors that could lead to the Division of Family and Children Services’ involvement with families.  All of us working together can be Hope-Givers in our communities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7EE98-8FFF-40A9-ADF9-706E73D1A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60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fe9a5045b_0_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400" dirty="0"/>
              <a:t>In 2015, there were approx. 2.5m children under 18 in GA total -  20% have food uncertainty/ 89% of foster youth do NOT graduate from HS/#of youth in Foster care rose to over 15,000.</a:t>
            </a:r>
            <a:endParaRPr sz="1400" dirty="0"/>
          </a:p>
        </p:txBody>
      </p:sp>
      <p:sp>
        <p:nvSpPr>
          <p:cNvPr id="227" name="Google Shape;227;g3fe9a5045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8988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is a State of Hope? </a:t>
            </a:r>
            <a:r>
              <a:rPr lang="en-US" sz="1200" b="0" i="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State of Hope is a movement throughout Georgia to create communities where children are safe, thriving, and full of hope. Our mission is to cultivate family-centered support systems by connecting, equipping, and nurturing diverse community collaborators. This is the vision and mission of State of Hope.</a:t>
            </a:r>
            <a:endParaRPr lang="en-US" b="0" i="0" dirty="0"/>
          </a:p>
          <a:p>
            <a:r>
              <a:rPr lang="en-US" dirty="0"/>
              <a:t>.  </a:t>
            </a:r>
          </a:p>
          <a:p>
            <a:endParaRPr lang="en-US" dirty="0"/>
          </a:p>
        </p:txBody>
      </p:sp>
      <p:sp>
        <p:nvSpPr>
          <p:cNvPr id="4" name="Slide Number Placeholder 3"/>
          <p:cNvSpPr>
            <a:spLocks noGrp="1"/>
          </p:cNvSpPr>
          <p:nvPr>
            <p:ph type="sldNum" sz="quarter" idx="10"/>
          </p:nvPr>
        </p:nvSpPr>
        <p:spPr/>
        <p:txBody>
          <a:bodyPr/>
          <a:lstStyle/>
          <a:p>
            <a:fld id="{D257EE98-8FFF-40A9-ADF9-706E73D1AF9C}" type="slidenum">
              <a:rPr lang="en-US" smtClean="0"/>
              <a:t>6</a:t>
            </a:fld>
            <a:endParaRPr lang="en-US" dirty="0"/>
          </a:p>
        </p:txBody>
      </p:sp>
    </p:spTree>
    <p:extLst>
      <p:ext uri="{BB962C8B-B14F-4D97-AF65-F5344CB8AC3E}">
        <p14:creationId xmlns:p14="http://schemas.microsoft.com/office/powerpoint/2010/main" val="4129292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fe9a5045b_0_3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400" dirty="0"/>
              <a:t>We believe that focusing  on these four priority areas will have the greatest impact and make a difference in the lives of families.</a:t>
            </a:r>
          </a:p>
        </p:txBody>
      </p:sp>
      <p:sp>
        <p:nvSpPr>
          <p:cNvPr id="243" name="Google Shape;243;g3fe9a5045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00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fe9a5045b_0_4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400" dirty="0"/>
              <a:t>We believe our own communities to be the most powerful source to help make progress. </a:t>
            </a:r>
            <a:endParaRPr sz="1400" dirty="0"/>
          </a:p>
        </p:txBody>
      </p:sp>
      <p:sp>
        <p:nvSpPr>
          <p:cNvPr id="235" name="Google Shape;235;g3fe9a5045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749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is a small amount of seed funding, we want State of Hope not to be another grant-focused program , but to be considered a movement.  We want State of Hope sites across the state of Georgia &amp; we want them to be able to learn and grow in community with each other.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7EE98-8FFF-40A9-ADF9-706E73D1A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19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82421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77655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67386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1" preserve="1">
  <p:cSld name="Section header 1 1">
    <p:bg>
      <p:bgPr>
        <a:solidFill>
          <a:srgbClr val="F5AEB8"/>
        </a:solidFill>
        <a:effectLst/>
      </p:bgPr>
    </p:bg>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15600" y="2867800"/>
            <a:ext cx="11360850" cy="1122450"/>
          </a:xfrm>
          <a:prstGeom prst="rect">
            <a:avLst/>
          </a:prstGeom>
        </p:spPr>
        <p:txBody>
          <a:bodyPr spcFirstLastPara="1" wrap="square" lIns="243800" tIns="243800" rIns="243800" bIns="243800" anchor="ctr" anchorCtr="0"/>
          <a:lstStyle>
            <a:lvl1pPr lvl="0" algn="ctr" rtl="0">
              <a:spcBef>
                <a:spcPts val="0"/>
              </a:spcBef>
              <a:spcAft>
                <a:spcPts val="0"/>
              </a:spcAft>
              <a:buClr>
                <a:srgbClr val="434343"/>
              </a:buClr>
              <a:buSzPts val="9600"/>
              <a:buNone/>
              <a:defRPr sz="4800">
                <a:solidFill>
                  <a:srgbClr val="434343"/>
                </a:solidFill>
              </a:defRPr>
            </a:lvl1pPr>
            <a:lvl2pPr lvl="1" algn="ctr" rtl="0">
              <a:spcBef>
                <a:spcPts val="0"/>
              </a:spcBef>
              <a:spcAft>
                <a:spcPts val="0"/>
              </a:spcAft>
              <a:buClr>
                <a:srgbClr val="434343"/>
              </a:buClr>
              <a:buSzPts val="9600"/>
              <a:buNone/>
              <a:defRPr sz="4800">
                <a:solidFill>
                  <a:srgbClr val="434343"/>
                </a:solidFill>
              </a:defRPr>
            </a:lvl2pPr>
            <a:lvl3pPr lvl="2" algn="ctr" rtl="0">
              <a:spcBef>
                <a:spcPts val="0"/>
              </a:spcBef>
              <a:spcAft>
                <a:spcPts val="0"/>
              </a:spcAft>
              <a:buClr>
                <a:srgbClr val="434343"/>
              </a:buClr>
              <a:buSzPts val="9600"/>
              <a:buNone/>
              <a:defRPr sz="4800">
                <a:solidFill>
                  <a:srgbClr val="434343"/>
                </a:solidFill>
              </a:defRPr>
            </a:lvl3pPr>
            <a:lvl4pPr lvl="3" algn="ctr" rtl="0">
              <a:spcBef>
                <a:spcPts val="0"/>
              </a:spcBef>
              <a:spcAft>
                <a:spcPts val="0"/>
              </a:spcAft>
              <a:buClr>
                <a:srgbClr val="434343"/>
              </a:buClr>
              <a:buSzPts val="9600"/>
              <a:buNone/>
              <a:defRPr sz="4800">
                <a:solidFill>
                  <a:srgbClr val="434343"/>
                </a:solidFill>
              </a:defRPr>
            </a:lvl4pPr>
            <a:lvl5pPr lvl="4" algn="ctr" rtl="0">
              <a:spcBef>
                <a:spcPts val="0"/>
              </a:spcBef>
              <a:spcAft>
                <a:spcPts val="0"/>
              </a:spcAft>
              <a:buClr>
                <a:srgbClr val="434343"/>
              </a:buClr>
              <a:buSzPts val="9600"/>
              <a:buNone/>
              <a:defRPr sz="4800">
                <a:solidFill>
                  <a:srgbClr val="434343"/>
                </a:solidFill>
              </a:defRPr>
            </a:lvl5pPr>
            <a:lvl6pPr lvl="5" algn="ctr" rtl="0">
              <a:spcBef>
                <a:spcPts val="0"/>
              </a:spcBef>
              <a:spcAft>
                <a:spcPts val="0"/>
              </a:spcAft>
              <a:buClr>
                <a:srgbClr val="434343"/>
              </a:buClr>
              <a:buSzPts val="9600"/>
              <a:buNone/>
              <a:defRPr sz="4800">
                <a:solidFill>
                  <a:srgbClr val="434343"/>
                </a:solidFill>
              </a:defRPr>
            </a:lvl6pPr>
            <a:lvl7pPr lvl="6" algn="ctr" rtl="0">
              <a:spcBef>
                <a:spcPts val="0"/>
              </a:spcBef>
              <a:spcAft>
                <a:spcPts val="0"/>
              </a:spcAft>
              <a:buClr>
                <a:srgbClr val="434343"/>
              </a:buClr>
              <a:buSzPts val="9600"/>
              <a:buNone/>
              <a:defRPr sz="4800">
                <a:solidFill>
                  <a:srgbClr val="434343"/>
                </a:solidFill>
              </a:defRPr>
            </a:lvl7pPr>
            <a:lvl8pPr lvl="7" algn="ctr" rtl="0">
              <a:spcBef>
                <a:spcPts val="0"/>
              </a:spcBef>
              <a:spcAft>
                <a:spcPts val="0"/>
              </a:spcAft>
              <a:buClr>
                <a:srgbClr val="434343"/>
              </a:buClr>
              <a:buSzPts val="9600"/>
              <a:buNone/>
              <a:defRPr sz="4800">
                <a:solidFill>
                  <a:srgbClr val="434343"/>
                </a:solidFill>
              </a:defRPr>
            </a:lvl8pPr>
            <a:lvl9pPr lvl="8" algn="ctr" rtl="0">
              <a:spcBef>
                <a:spcPts val="0"/>
              </a:spcBef>
              <a:spcAft>
                <a:spcPts val="0"/>
              </a:spcAft>
              <a:buClr>
                <a:srgbClr val="434343"/>
              </a:buClr>
              <a:buSzPts val="9600"/>
              <a:buNone/>
              <a:defRPr sz="4800">
                <a:solidFill>
                  <a:srgbClr val="434343"/>
                </a:solidFill>
              </a:defRPr>
            </a:lvl9pPr>
          </a:lstStyle>
          <a:p>
            <a:r>
              <a:rPr lang="en-US"/>
              <a:t>Click to edit Master title style</a:t>
            </a:r>
            <a:endParaRPr/>
          </a:p>
        </p:txBody>
      </p:sp>
      <p:sp>
        <p:nvSpPr>
          <p:cNvPr id="236" name="Shape 236"/>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47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tro" preserve="1">
  <p:cSld name="Intro">
    <p:bg>
      <p:bgPr>
        <a:solidFill>
          <a:srgbClr val="3F5564"/>
        </a:solidFill>
        <a:effectLst/>
      </p:bgPr>
    </p:bg>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743314" y="1206954"/>
            <a:ext cx="10223550" cy="1719600"/>
          </a:xfrm>
          <a:prstGeom prst="rect">
            <a:avLst/>
          </a:prstGeom>
          <a:noFill/>
          <a:ln>
            <a:noFill/>
          </a:ln>
        </p:spPr>
        <p:txBody>
          <a:bodyPr spcFirstLastPara="1" wrap="square" lIns="91425" tIns="91425" rIns="91425" bIns="91425" anchor="t" anchorCtr="0"/>
          <a:lstStyle>
            <a:lvl1pPr marR="0" lvl="0" algn="l" rtl="0">
              <a:lnSpc>
                <a:spcPct val="90000"/>
              </a:lnSpc>
              <a:spcBef>
                <a:spcPts val="1300"/>
              </a:spcBef>
              <a:spcAft>
                <a:spcPts val="0"/>
              </a:spcAft>
              <a:buClr>
                <a:srgbClr val="F2694E"/>
              </a:buClr>
              <a:buSzPts val="7600"/>
              <a:buNone/>
              <a:defRPr sz="3800" i="0" u="none" strike="noStrike" cap="none">
                <a:solidFill>
                  <a:srgbClr val="F2694E"/>
                </a:solidFill>
              </a:defRPr>
            </a:lvl1pPr>
            <a:lvl2pPr marR="0" lvl="1"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2pPr>
            <a:lvl3pPr marR="0" lvl="2"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3pPr>
            <a:lvl4pPr marR="0" lvl="3"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4pPr>
            <a:lvl5pPr marR="0" lvl="4"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5pPr>
            <a:lvl6pPr marR="0" lvl="5"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6pPr>
            <a:lvl7pPr marR="0" lvl="6"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7pPr>
            <a:lvl8pPr marR="0" lvl="7"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8pPr>
            <a:lvl9pPr marR="0" lvl="8"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9pPr>
          </a:lstStyle>
          <a:p>
            <a:r>
              <a:rPr lang="en-US"/>
              <a:t>Click to edit Master title style</a:t>
            </a:r>
            <a:endParaRPr/>
          </a:p>
        </p:txBody>
      </p:sp>
    </p:spTree>
    <p:extLst>
      <p:ext uri="{BB962C8B-B14F-4D97-AF65-F5344CB8AC3E}">
        <p14:creationId xmlns:p14="http://schemas.microsoft.com/office/powerpoint/2010/main" val="3912504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hite Box + White Footer" preserve="1">
  <p:cSld name="White Box + White Footer">
    <p:bg>
      <p:bgPr>
        <a:solidFill>
          <a:srgbClr val="3F5564"/>
        </a:solidFill>
        <a:effectLst/>
      </p:bgPr>
    </p:bg>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1220406" y="3651486"/>
            <a:ext cx="4189950" cy="1841100"/>
          </a:xfrm>
          <a:prstGeom prst="rect">
            <a:avLst/>
          </a:prstGeom>
          <a:noFill/>
          <a:ln>
            <a:noFill/>
          </a:ln>
        </p:spPr>
        <p:txBody>
          <a:bodyPr spcFirstLastPara="1" wrap="square" lIns="91425" tIns="91425" rIns="91425" bIns="91425" anchor="t" anchorCtr="0"/>
          <a:lstStyle>
            <a:lvl1pPr marL="228600" marR="0" lvl="0" indent="-114300" algn="l" rtl="0">
              <a:lnSpc>
                <a:spcPct val="110000"/>
              </a:lnSpc>
              <a:spcBef>
                <a:spcPts val="1000"/>
              </a:spcBef>
              <a:spcAft>
                <a:spcPts val="0"/>
              </a:spcAft>
              <a:buClr>
                <a:srgbClr val="FFFFFF"/>
              </a:buClr>
              <a:buSzPts val="2400"/>
              <a:buFont typeface="Arial"/>
              <a:buNone/>
              <a:defRPr sz="1200" b="0" i="0" u="none" strike="noStrike" cap="none">
                <a:solidFill>
                  <a:srgbClr val="FFFFFF"/>
                </a:solidFill>
                <a:latin typeface="Arial"/>
                <a:ea typeface="Arial"/>
                <a:cs typeface="Arial"/>
                <a:sym typeface="Arial"/>
              </a:defRPr>
            </a:lvl1pPr>
            <a:lvl2pPr marL="457200" marR="0" lvl="1" indent="-114300" algn="l" rtl="0">
              <a:lnSpc>
                <a:spcPct val="110000"/>
              </a:lnSpc>
              <a:spcBef>
                <a:spcPts val="1000"/>
              </a:spcBef>
              <a:spcAft>
                <a:spcPts val="0"/>
              </a:spcAft>
              <a:buClr>
                <a:srgbClr val="FFFFFF"/>
              </a:buClr>
              <a:buSzPts val="2400"/>
              <a:buFont typeface="Arial"/>
              <a:buNone/>
              <a:defRPr sz="1200" b="0" i="0" u="none" strike="noStrike" cap="none">
                <a:solidFill>
                  <a:srgbClr val="FFFFFF"/>
                </a:solidFill>
                <a:latin typeface="Arial"/>
                <a:ea typeface="Arial"/>
                <a:cs typeface="Arial"/>
                <a:sym typeface="Arial"/>
              </a:defRPr>
            </a:lvl2pPr>
            <a:lvl3pPr marL="685800" marR="0" lvl="2" indent="-114300" algn="l" rtl="0">
              <a:lnSpc>
                <a:spcPct val="110000"/>
              </a:lnSpc>
              <a:spcBef>
                <a:spcPts val="1000"/>
              </a:spcBef>
              <a:spcAft>
                <a:spcPts val="0"/>
              </a:spcAft>
              <a:buClr>
                <a:srgbClr val="FFFFFF"/>
              </a:buClr>
              <a:buSzPts val="2400"/>
              <a:buFont typeface="Arial"/>
              <a:buNone/>
              <a:defRPr sz="1200" b="0" i="0" u="none" strike="noStrike" cap="none">
                <a:solidFill>
                  <a:srgbClr val="FFFFFF"/>
                </a:solidFill>
                <a:latin typeface="Arial"/>
                <a:ea typeface="Arial"/>
                <a:cs typeface="Arial"/>
                <a:sym typeface="Arial"/>
              </a:defRPr>
            </a:lvl3pPr>
            <a:lvl4pPr marL="914400" marR="0" lvl="3" indent="-114300" algn="l" rtl="0">
              <a:lnSpc>
                <a:spcPct val="110000"/>
              </a:lnSpc>
              <a:spcBef>
                <a:spcPts val="1000"/>
              </a:spcBef>
              <a:spcAft>
                <a:spcPts val="0"/>
              </a:spcAft>
              <a:buClr>
                <a:srgbClr val="FFFFFF"/>
              </a:buClr>
              <a:buSzPts val="2400"/>
              <a:buFont typeface="Arial"/>
              <a:buNone/>
              <a:defRPr sz="1200" b="0" i="0" u="none" strike="noStrike" cap="none">
                <a:solidFill>
                  <a:srgbClr val="FFFFFF"/>
                </a:solidFill>
                <a:latin typeface="Arial"/>
                <a:ea typeface="Arial"/>
                <a:cs typeface="Arial"/>
                <a:sym typeface="Arial"/>
              </a:defRPr>
            </a:lvl4pPr>
            <a:lvl5pPr marL="1143000" marR="0" lvl="4" indent="-114300" algn="l" rtl="0">
              <a:lnSpc>
                <a:spcPct val="110000"/>
              </a:lnSpc>
              <a:spcBef>
                <a:spcPts val="1000"/>
              </a:spcBef>
              <a:spcAft>
                <a:spcPts val="0"/>
              </a:spcAft>
              <a:buClr>
                <a:srgbClr val="FFFFFF"/>
              </a:buClr>
              <a:buSzPts val="2400"/>
              <a:buFont typeface="Arial"/>
              <a:buNone/>
              <a:defRPr sz="1200" b="0" i="0" u="none" strike="noStrike" cap="none">
                <a:solidFill>
                  <a:srgbClr val="FFFFFF"/>
                </a:solidFill>
                <a:latin typeface="Arial"/>
                <a:ea typeface="Arial"/>
                <a:cs typeface="Arial"/>
                <a:sym typeface="Arial"/>
              </a:defRPr>
            </a:lvl5pPr>
            <a:lvl6pPr marL="1371600" marR="0" lvl="5" indent="-190500" algn="l" rtl="0">
              <a:lnSpc>
                <a:spcPct val="110000"/>
              </a:lnSpc>
              <a:spcBef>
                <a:spcPts val="2600"/>
              </a:spcBef>
              <a:spcAft>
                <a:spcPts val="0"/>
              </a:spcAft>
              <a:buClr>
                <a:srgbClr val="FFFFFF"/>
              </a:buClr>
              <a:buSzPts val="2400"/>
              <a:buFont typeface="Arial"/>
              <a:buChar char="•"/>
              <a:defRPr sz="1600" b="0" i="0" u="none" strike="noStrike" cap="none">
                <a:solidFill>
                  <a:srgbClr val="FFFFFF"/>
                </a:solidFill>
                <a:latin typeface="Arial"/>
                <a:ea typeface="Arial"/>
                <a:cs typeface="Arial"/>
                <a:sym typeface="Arial"/>
              </a:defRPr>
            </a:lvl6pPr>
            <a:lvl7pPr marL="1600200" marR="0" lvl="6" indent="-190500" algn="l" rtl="0">
              <a:lnSpc>
                <a:spcPct val="110000"/>
              </a:lnSpc>
              <a:spcBef>
                <a:spcPts val="2600"/>
              </a:spcBef>
              <a:spcAft>
                <a:spcPts val="0"/>
              </a:spcAft>
              <a:buClr>
                <a:srgbClr val="FFFFFF"/>
              </a:buClr>
              <a:buSzPts val="2400"/>
              <a:buFont typeface="Arial"/>
              <a:buChar char="•"/>
              <a:defRPr sz="1600" b="0" i="0" u="none" strike="noStrike" cap="none">
                <a:solidFill>
                  <a:srgbClr val="FFFFFF"/>
                </a:solidFill>
                <a:latin typeface="Arial"/>
                <a:ea typeface="Arial"/>
                <a:cs typeface="Arial"/>
                <a:sym typeface="Arial"/>
              </a:defRPr>
            </a:lvl7pPr>
            <a:lvl8pPr marL="1828800" marR="0" lvl="7" indent="-190500" algn="l" rtl="0">
              <a:lnSpc>
                <a:spcPct val="110000"/>
              </a:lnSpc>
              <a:spcBef>
                <a:spcPts val="2600"/>
              </a:spcBef>
              <a:spcAft>
                <a:spcPts val="0"/>
              </a:spcAft>
              <a:buClr>
                <a:srgbClr val="FFFFFF"/>
              </a:buClr>
              <a:buSzPts val="2400"/>
              <a:buFont typeface="Arial"/>
              <a:buChar char="•"/>
              <a:defRPr sz="1600" b="0" i="0" u="none" strike="noStrike" cap="none">
                <a:solidFill>
                  <a:srgbClr val="FFFFFF"/>
                </a:solidFill>
                <a:latin typeface="Arial"/>
                <a:ea typeface="Arial"/>
                <a:cs typeface="Arial"/>
                <a:sym typeface="Arial"/>
              </a:defRPr>
            </a:lvl8pPr>
            <a:lvl9pPr marL="2057400" marR="0" lvl="8" indent="-190500" algn="l" rtl="0">
              <a:lnSpc>
                <a:spcPct val="110000"/>
              </a:lnSpc>
              <a:spcBef>
                <a:spcPts val="2600"/>
              </a:spcBef>
              <a:spcAft>
                <a:spcPts val="0"/>
              </a:spcAft>
              <a:buClr>
                <a:srgbClr val="FFFFFF"/>
              </a:buClr>
              <a:buSzPts val="2400"/>
              <a:buFont typeface="Arial"/>
              <a:buChar char="•"/>
              <a:defRPr sz="1600" b="0" i="0" u="none" strike="noStrike" cap="none">
                <a:solidFill>
                  <a:srgbClr val="FFFFFF"/>
                </a:solidFill>
                <a:latin typeface="Arial"/>
                <a:ea typeface="Arial"/>
                <a:cs typeface="Arial"/>
                <a:sym typeface="Arial"/>
              </a:defRPr>
            </a:lvl9pPr>
          </a:lstStyle>
          <a:p>
            <a:pPr lvl="0"/>
            <a:r>
              <a:rPr lang="en-US"/>
              <a:t>Edit Master text styles</a:t>
            </a:r>
          </a:p>
        </p:txBody>
      </p:sp>
      <p:sp>
        <p:nvSpPr>
          <p:cNvPr id="250" name="Shape 250"/>
          <p:cNvSpPr txBox="1">
            <a:spLocks noGrp="1"/>
          </p:cNvSpPr>
          <p:nvPr>
            <p:ph type="title"/>
          </p:nvPr>
        </p:nvSpPr>
        <p:spPr>
          <a:xfrm>
            <a:off x="1188718" y="1778000"/>
            <a:ext cx="4223100" cy="146055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FFFFFF"/>
              </a:buClr>
              <a:buSzPts val="7000"/>
              <a:buFont typeface="Arial"/>
              <a:buNone/>
              <a:defRPr sz="3500" b="0"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7000"/>
              <a:buFont typeface="Arial"/>
              <a:buNone/>
              <a:defRPr sz="3500" b="0"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7000"/>
              <a:buFont typeface="Arial"/>
              <a:buNone/>
              <a:defRPr sz="3500" b="0"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7000"/>
              <a:buFont typeface="Arial"/>
              <a:buNone/>
              <a:defRPr sz="3500" b="0"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7000"/>
              <a:buFont typeface="Arial"/>
              <a:buNone/>
              <a:defRPr sz="3500" b="0"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7000"/>
              <a:buFont typeface="Arial"/>
              <a:buNone/>
              <a:defRPr sz="3500" b="0"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7000"/>
              <a:buFont typeface="Arial"/>
              <a:buNone/>
              <a:defRPr sz="3500" b="0"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7000"/>
              <a:buFont typeface="Arial"/>
              <a:buNone/>
              <a:defRPr sz="3500" b="0"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7000"/>
              <a:buFont typeface="Arial"/>
              <a:buNone/>
              <a:defRPr sz="3500" b="0" i="0" u="none" strike="noStrike" cap="none">
                <a:solidFill>
                  <a:srgbClr val="FFFFFF"/>
                </a:solidFill>
                <a:latin typeface="Arial"/>
                <a:ea typeface="Arial"/>
                <a:cs typeface="Arial"/>
                <a:sym typeface="Arial"/>
              </a:defRPr>
            </a:lvl9pPr>
          </a:lstStyle>
          <a:p>
            <a:r>
              <a:rPr lang="en-US"/>
              <a:t>Click to edit Master title style</a:t>
            </a:r>
            <a:endParaRPr/>
          </a:p>
        </p:txBody>
      </p:sp>
      <p:sp>
        <p:nvSpPr>
          <p:cNvPr id="253" name="Shape 253"/>
          <p:cNvSpPr txBox="1">
            <a:spLocks noGrp="1"/>
          </p:cNvSpPr>
          <p:nvPr>
            <p:ph type="sldNum" idx="12"/>
          </p:nvPr>
        </p:nvSpPr>
        <p:spPr>
          <a:xfrm>
            <a:off x="744643" y="6442710"/>
            <a:ext cx="165150" cy="149100"/>
          </a:xfrm>
          <a:prstGeom prst="rect">
            <a:avLst/>
          </a:prstGeom>
          <a:noFill/>
          <a:ln>
            <a:noFill/>
          </a:ln>
        </p:spPr>
        <p:txBody>
          <a:bodyPr spcFirstLastPara="1" wrap="square" lIns="50800" tIns="50800" rIns="50800" bIns="50800" anchor="b" anchorCtr="0">
            <a:noAutofit/>
          </a:bodyPr>
          <a:lstStyle>
            <a:lvl1pPr marL="0" marR="0" lvl="0"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1pPr>
            <a:lvl2pPr marL="0" marR="0" lvl="1"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2pPr>
            <a:lvl3pPr marL="0" marR="0" lvl="2"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3pPr>
            <a:lvl4pPr marL="0" marR="0" lvl="3"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4pPr>
            <a:lvl5pPr marL="0" marR="0" lvl="4"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5pPr>
            <a:lvl6pPr marL="0" marR="0" lvl="5"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6pPr>
            <a:lvl7pPr marL="0" marR="0" lvl="6"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7pPr>
            <a:lvl8pPr marL="0" marR="0" lvl="7"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8pPr>
            <a:lvl9pPr marL="0" marR="0" lvl="8"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68003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tro copy">
  <p:cSld name="Intro copy">
    <p:bg>
      <p:bgPr>
        <a:solidFill>
          <a:srgbClr val="FFFFFF"/>
        </a:solid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743314" y="1206954"/>
            <a:ext cx="10223550" cy="1719600"/>
          </a:xfrm>
          <a:prstGeom prst="rect">
            <a:avLst/>
          </a:prstGeom>
          <a:noFill/>
          <a:ln>
            <a:noFill/>
          </a:ln>
        </p:spPr>
        <p:txBody>
          <a:bodyPr spcFirstLastPara="1" wrap="square" lIns="91425" tIns="91425" rIns="91425" bIns="91425" anchor="t" anchorCtr="0"/>
          <a:lstStyle>
            <a:lvl1pPr marR="0" lvl="0" algn="l" rtl="0">
              <a:lnSpc>
                <a:spcPct val="90000"/>
              </a:lnSpc>
              <a:spcBef>
                <a:spcPts val="1300"/>
              </a:spcBef>
              <a:spcAft>
                <a:spcPts val="0"/>
              </a:spcAft>
              <a:buClr>
                <a:srgbClr val="F2694E"/>
              </a:buClr>
              <a:buSzPts val="7600"/>
              <a:buNone/>
              <a:defRPr sz="3800" i="0" u="none" strike="noStrike" cap="none">
                <a:solidFill>
                  <a:srgbClr val="F2694E"/>
                </a:solidFill>
              </a:defRPr>
            </a:lvl1pPr>
            <a:lvl2pPr marR="0" lvl="1"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2pPr>
            <a:lvl3pPr marR="0" lvl="2"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3pPr>
            <a:lvl4pPr marR="0" lvl="3"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4pPr>
            <a:lvl5pPr marR="0" lvl="4"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5pPr>
            <a:lvl6pPr marR="0" lvl="5"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6pPr>
            <a:lvl7pPr marR="0" lvl="6"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7pPr>
            <a:lvl8pPr marR="0" lvl="7"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8pPr>
            <a:lvl9pPr marR="0" lvl="8"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9pPr>
          </a:lstStyle>
          <a:p>
            <a:endParaRPr/>
          </a:p>
        </p:txBody>
      </p:sp>
      <p:pic>
        <p:nvPicPr>
          <p:cNvPr id="50" name="Google Shape;50;p9"/>
          <p:cNvPicPr preferRelativeResize="0"/>
          <p:nvPr/>
        </p:nvPicPr>
        <p:blipFill rotWithShape="1">
          <a:blip r:embed="rId2">
            <a:alphaModFix amt="50000"/>
          </a:blip>
          <a:srcRect/>
          <a:stretch/>
        </p:blipFill>
        <p:spPr>
          <a:xfrm>
            <a:off x="10993120" y="6455868"/>
            <a:ext cx="461773" cy="105677"/>
          </a:xfrm>
          <a:prstGeom prst="rect">
            <a:avLst/>
          </a:prstGeom>
          <a:noFill/>
          <a:ln>
            <a:noFill/>
          </a:ln>
        </p:spPr>
      </p:pic>
      <p:sp>
        <p:nvSpPr>
          <p:cNvPr id="51" name="Google Shape;51;p9"/>
          <p:cNvSpPr/>
          <p:nvPr/>
        </p:nvSpPr>
        <p:spPr>
          <a:xfrm>
            <a:off x="1017921" y="6484921"/>
            <a:ext cx="3623700" cy="2322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7F7F7F"/>
              </a:buClr>
              <a:buSzPts val="1400"/>
              <a:buFont typeface="Arial"/>
              <a:buNone/>
            </a:pPr>
            <a:r>
              <a:rPr lang="en-US" sz="700" b="0" i="0" u="none" strike="noStrike" cap="none">
                <a:solidFill>
                  <a:srgbClr val="7F7F7F"/>
                </a:solidFill>
                <a:latin typeface="Arial"/>
                <a:ea typeface="Arial"/>
                <a:cs typeface="Arial"/>
                <a:sym typeface="Arial"/>
              </a:rPr>
              <a:t>GEORGIA DFCS / </a:t>
            </a:r>
            <a:r>
              <a:rPr lang="en-US" sz="900">
                <a:solidFill>
                  <a:srgbClr val="7F7F7F"/>
                </a:solidFill>
              </a:rPr>
              <a:t>AUGUST 2018</a:t>
            </a:r>
            <a:endParaRPr sz="700" b="0" i="0" u="none" strike="noStrike" cap="none">
              <a:solidFill>
                <a:srgbClr val="7F7F7F"/>
              </a:solidFill>
              <a:latin typeface="Arial"/>
              <a:ea typeface="Arial"/>
              <a:cs typeface="Arial"/>
              <a:sym typeface="Arial"/>
            </a:endParaRPr>
          </a:p>
        </p:txBody>
      </p:sp>
      <p:sp>
        <p:nvSpPr>
          <p:cNvPr id="52" name="Google Shape;52;p9"/>
          <p:cNvSpPr txBox="1">
            <a:spLocks noGrp="1"/>
          </p:cNvSpPr>
          <p:nvPr>
            <p:ph type="sldNum" idx="12"/>
          </p:nvPr>
        </p:nvSpPr>
        <p:spPr>
          <a:xfrm>
            <a:off x="743042" y="6443218"/>
            <a:ext cx="164850" cy="149100"/>
          </a:xfrm>
          <a:prstGeom prst="rect">
            <a:avLst/>
          </a:prstGeom>
          <a:noFill/>
          <a:ln>
            <a:noFill/>
          </a:ln>
        </p:spPr>
        <p:txBody>
          <a:bodyPr spcFirstLastPara="1" wrap="square" lIns="50800" tIns="50800" rIns="50800" bIns="50800" anchor="b" anchorCtr="0">
            <a:noAutofit/>
          </a:bodyPr>
          <a:lstStyle>
            <a:lvl1pPr marL="0" marR="0" lvl="0"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1pPr>
            <a:lvl2pPr marL="0" marR="0" lvl="1"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2pPr>
            <a:lvl3pPr marL="0" marR="0" lvl="2"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3pPr>
            <a:lvl4pPr marL="0" marR="0" lvl="3"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4pPr>
            <a:lvl5pPr marL="0" marR="0" lvl="4"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5pPr>
            <a:lvl6pPr marL="0" marR="0" lvl="5"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6pPr>
            <a:lvl7pPr marL="0" marR="0" lvl="6"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7pPr>
            <a:lvl8pPr marL="0" marR="0" lvl="7"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8pPr>
            <a:lvl9pPr marL="0" marR="0" lvl="8" indent="0" algn="ctr" rtl="0">
              <a:lnSpc>
                <a:spcPct val="100000"/>
              </a:lnSpc>
              <a:spcBef>
                <a:spcPts val="0"/>
              </a:spcBef>
              <a:spcAft>
                <a:spcPts val="0"/>
              </a:spcAft>
              <a:buClr>
                <a:srgbClr val="FFFFFE"/>
              </a:buClr>
              <a:buSzPts val="1400"/>
              <a:buFont typeface="Arial"/>
              <a:buNone/>
              <a:defRPr sz="700" b="0" i="0" u="none" strike="noStrike" cap="none">
                <a:solidFill>
                  <a:srgbClr val="FFFFFE"/>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672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193237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25678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811843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4092059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528677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763605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46819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57186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369459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605051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282662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31037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638469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151423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188309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82584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16059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28330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1/17/2019</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00008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1603180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1/17/2019</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10593075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8.em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dfcs.georgia.gov/state-hope" TargetMode="External"/><Relationship Id="rId5" Type="http://schemas.openxmlformats.org/officeDocument/2006/relationships/image" Target="../media/image16.jp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8.emf"/><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8.emf"/><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hyperlink" Target="mailto:StateofHope@dhs.ga.gov" TargetMode="External"/><Relationship Id="rId5" Type="http://schemas.openxmlformats.org/officeDocument/2006/relationships/hyperlink" Target="https://dfcs.georgia.gov/state-hope" TargetMode="Externa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3.jpg"/><Relationship Id="rId5" Type="http://schemas.openxmlformats.org/officeDocument/2006/relationships/image" Target="../media/image8.emf"/><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hyperlink" Target="mailto:StateofHope@dhs.ga.gov" TargetMode="External"/><Relationship Id="rId3" Type="http://schemas.openxmlformats.org/officeDocument/2006/relationships/image" Target="../media/image7.png"/><Relationship Id="rId7" Type="http://schemas.openxmlformats.org/officeDocument/2006/relationships/hyperlink" Target="http://www.dfcs.georgia.gov/state-hope"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image" Target="../media/image8.emf"/><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129590" y="1161242"/>
            <a:ext cx="5599482" cy="3707891"/>
          </a:xfrm>
          <a:prstGeom prst="rect">
            <a:avLst/>
          </a:prstGeom>
        </p:spPr>
      </p:pic>
      <p:sp>
        <p:nvSpPr>
          <p:cNvPr id="18" name="Rectangle 17"/>
          <p:cNvSpPr/>
          <p:nvPr/>
        </p:nvSpPr>
        <p:spPr>
          <a:xfrm>
            <a:off x="9331102" y="2819400"/>
            <a:ext cx="1061509" cy="318100"/>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Arial" charset="0"/>
                <a:ea typeface="Arial" charset="0"/>
                <a:cs typeface="Arial" charset="0"/>
              </a:rPr>
              <a:t>June 2018</a:t>
            </a:r>
          </a:p>
        </p:txBody>
      </p:sp>
      <p:cxnSp>
        <p:nvCxnSpPr>
          <p:cNvPr id="20" name="Straight Connector 19"/>
          <p:cNvCxnSpPr/>
          <p:nvPr/>
        </p:nvCxnSpPr>
        <p:spPr>
          <a:xfrm>
            <a:off x="0" y="4957895"/>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21" name="Rectangle 20"/>
          <p:cNvSpPr/>
          <p:nvPr/>
        </p:nvSpPr>
        <p:spPr>
          <a:xfrm>
            <a:off x="1710804" y="2856138"/>
            <a:ext cx="1418786" cy="318100"/>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Arial" charset="0"/>
                <a:ea typeface="Arial" charset="0"/>
                <a:cs typeface="Arial" charset="0"/>
              </a:rPr>
              <a:t>Virginia Pryor</a:t>
            </a:r>
          </a:p>
        </p:txBody>
      </p:sp>
      <p:sp>
        <p:nvSpPr>
          <p:cNvPr id="22" name="Rectangle 21"/>
          <p:cNvSpPr/>
          <p:nvPr/>
        </p:nvSpPr>
        <p:spPr>
          <a:xfrm>
            <a:off x="1642579" y="3063471"/>
            <a:ext cx="1555234" cy="543867"/>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Arial" charset="0"/>
                <a:ea typeface="Arial" charset="0"/>
                <a:cs typeface="Arial" charset="0"/>
              </a:rPr>
              <a:t>Division Director</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dirty="0">
              <a:ln>
                <a:noFill/>
              </a:ln>
              <a:solidFill>
                <a:prstClr val="white"/>
              </a:solidFill>
              <a:effectLst/>
              <a:uLnTx/>
              <a:uFillTx/>
              <a:latin typeface="Museo Sans 900" charset="0"/>
              <a:ea typeface="Museo Sans 900" charset="0"/>
              <a:cs typeface="Museo Sans 900" charset="0"/>
            </a:endParaRPr>
          </a:p>
        </p:txBody>
      </p:sp>
      <p:pic>
        <p:nvPicPr>
          <p:cNvPr id="9" name="Content Placeholder 6">
            <a:extLst>
              <a:ext uri="{FF2B5EF4-FFF2-40B4-BE49-F238E27FC236}">
                <a16:creationId xmlns:a16="http://schemas.microsoft.com/office/drawing/2014/main" id="{3ECA65AC-1399-4485-A569-97CA7747CE11}"/>
              </a:ext>
            </a:extLst>
          </p:cNvPr>
          <p:cNvPicPr>
            <a:picLocks noChangeAspect="1"/>
          </p:cNvPicPr>
          <p:nvPr/>
        </p:nvPicPr>
        <p:blipFill>
          <a:blip r:embed="rId4"/>
          <a:stretch>
            <a:fillRect/>
          </a:stretch>
        </p:blipFill>
        <p:spPr>
          <a:xfrm>
            <a:off x="1354823" y="5294587"/>
            <a:ext cx="3085770" cy="1097822"/>
          </a:xfrm>
          <a:prstGeom prst="rect">
            <a:avLst/>
          </a:prstGeom>
        </p:spPr>
      </p:pic>
      <p:pic>
        <p:nvPicPr>
          <p:cNvPr id="12" name="Picture 11">
            <a:extLst>
              <a:ext uri="{FF2B5EF4-FFF2-40B4-BE49-F238E27FC236}">
                <a16:creationId xmlns:a16="http://schemas.microsoft.com/office/drawing/2014/main" id="{0822E17C-AC03-4B04-8D6D-64CCE7EA64A9}"/>
              </a:ext>
            </a:extLst>
          </p:cNvPr>
          <p:cNvPicPr>
            <a:picLocks noChangeAspect="1"/>
          </p:cNvPicPr>
          <p:nvPr/>
        </p:nvPicPr>
        <p:blipFill>
          <a:blip r:embed="rId5"/>
          <a:stretch>
            <a:fillRect/>
          </a:stretch>
        </p:blipFill>
        <p:spPr>
          <a:xfrm>
            <a:off x="5480552" y="5073199"/>
            <a:ext cx="1540599" cy="1540599"/>
          </a:xfrm>
          <a:prstGeom prst="rect">
            <a:avLst/>
          </a:prstGeom>
        </p:spPr>
      </p:pic>
      <p:pic>
        <p:nvPicPr>
          <p:cNvPr id="2" name="Picture 1">
            <a:extLst>
              <a:ext uri="{FF2B5EF4-FFF2-40B4-BE49-F238E27FC236}">
                <a16:creationId xmlns:a16="http://schemas.microsoft.com/office/drawing/2014/main" id="{C9D04488-9A56-45D4-804F-C040CB9B57A1}"/>
              </a:ext>
            </a:extLst>
          </p:cNvPr>
          <p:cNvPicPr>
            <a:picLocks noChangeAspect="1"/>
          </p:cNvPicPr>
          <p:nvPr/>
        </p:nvPicPr>
        <p:blipFill>
          <a:blip r:embed="rId6"/>
          <a:stretch>
            <a:fillRect/>
          </a:stretch>
        </p:blipFill>
        <p:spPr>
          <a:xfrm>
            <a:off x="8230272" y="5365131"/>
            <a:ext cx="2784073" cy="1027278"/>
          </a:xfrm>
          <a:prstGeom prst="rect">
            <a:avLst/>
          </a:prstGeom>
        </p:spPr>
      </p:pic>
      <p:pic>
        <p:nvPicPr>
          <p:cNvPr id="10" name="Picture 9" descr="ThinBlueHeader.png">
            <a:extLst>
              <a:ext uri="{FF2B5EF4-FFF2-40B4-BE49-F238E27FC236}">
                <a16:creationId xmlns:a16="http://schemas.microsoft.com/office/drawing/2014/main" id="{996AD70C-FC5C-4784-968B-77406528D3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11" name="Picture 10">
            <a:extLst>
              <a:ext uri="{FF2B5EF4-FFF2-40B4-BE49-F238E27FC236}">
                <a16:creationId xmlns:a16="http://schemas.microsoft.com/office/drawing/2014/main" id="{5E3E8113-548D-46C8-8581-01A669CF6912}"/>
              </a:ext>
            </a:extLst>
          </p:cNvPr>
          <p:cNvPicPr>
            <a:picLocks noChangeAspect="1"/>
          </p:cNvPicPr>
          <p:nvPr/>
        </p:nvPicPr>
        <p:blipFill>
          <a:blip r:embed="rId8"/>
          <a:stretch>
            <a:fillRect/>
          </a:stretch>
        </p:blipFill>
        <p:spPr>
          <a:xfrm>
            <a:off x="11339884" y="87409"/>
            <a:ext cx="638073" cy="641761"/>
          </a:xfrm>
          <a:prstGeom prst="rect">
            <a:avLst/>
          </a:prstGeom>
        </p:spPr>
      </p:pic>
      <p:cxnSp>
        <p:nvCxnSpPr>
          <p:cNvPr id="13" name="Straight Connector 12">
            <a:extLst>
              <a:ext uri="{FF2B5EF4-FFF2-40B4-BE49-F238E27FC236}">
                <a16:creationId xmlns:a16="http://schemas.microsoft.com/office/drawing/2014/main" id="{AF939361-FCB1-4815-A63E-4E40792A968F}"/>
              </a:ext>
            </a:extLst>
          </p:cNvPr>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3874B49-662F-470E-8F61-AC3601E6E351}"/>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Tree>
    <p:extLst>
      <p:ext uri="{BB962C8B-B14F-4D97-AF65-F5344CB8AC3E}">
        <p14:creationId xmlns:p14="http://schemas.microsoft.com/office/powerpoint/2010/main" val="106505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1"/>
          <p:cNvPicPr preferRelativeResize="0"/>
          <p:nvPr/>
        </p:nvPicPr>
        <p:blipFill rotWithShape="1">
          <a:blip r:embed="rId3">
            <a:alphaModFix amt="50000"/>
          </a:blip>
          <a:srcRect/>
          <a:stretch/>
        </p:blipFill>
        <p:spPr>
          <a:xfrm>
            <a:off x="10993120" y="6455868"/>
            <a:ext cx="461773" cy="105677"/>
          </a:xfrm>
          <a:prstGeom prst="rect">
            <a:avLst/>
          </a:prstGeom>
          <a:noFill/>
          <a:ln>
            <a:noFill/>
          </a:ln>
        </p:spPr>
      </p:pic>
      <p:pic>
        <p:nvPicPr>
          <p:cNvPr id="255" name="Google Shape;255;p41"/>
          <p:cNvPicPr preferRelativeResize="0"/>
          <p:nvPr/>
        </p:nvPicPr>
        <p:blipFill>
          <a:blip r:embed="rId4">
            <a:alphaModFix/>
          </a:blip>
          <a:stretch>
            <a:fillRect/>
          </a:stretch>
        </p:blipFill>
        <p:spPr>
          <a:xfrm>
            <a:off x="3311022" y="1286140"/>
            <a:ext cx="5742575" cy="5047738"/>
          </a:xfrm>
          <a:prstGeom prst="rect">
            <a:avLst/>
          </a:prstGeom>
          <a:noFill/>
          <a:ln>
            <a:noFill/>
          </a:ln>
        </p:spPr>
      </p:pic>
      <p:pic>
        <p:nvPicPr>
          <p:cNvPr id="6" name="Picture 5" descr="ThinBlueHeader.png">
            <a:extLst>
              <a:ext uri="{FF2B5EF4-FFF2-40B4-BE49-F238E27FC236}">
                <a16:creationId xmlns:a16="http://schemas.microsoft.com/office/drawing/2014/main" id="{7A8C9BD0-7BC1-4A88-B139-AC157FFE8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7" name="Picture 6">
            <a:extLst>
              <a:ext uri="{FF2B5EF4-FFF2-40B4-BE49-F238E27FC236}">
                <a16:creationId xmlns:a16="http://schemas.microsoft.com/office/drawing/2014/main" id="{803899D9-43CF-4130-87A8-B4078384EBC3}"/>
              </a:ext>
            </a:extLst>
          </p:cNvPr>
          <p:cNvPicPr>
            <a:picLocks noChangeAspect="1"/>
          </p:cNvPicPr>
          <p:nvPr/>
        </p:nvPicPr>
        <p:blipFill>
          <a:blip r:embed="rId6"/>
          <a:stretch>
            <a:fillRect/>
          </a:stretch>
        </p:blipFill>
        <p:spPr>
          <a:xfrm>
            <a:off x="11339884" y="87409"/>
            <a:ext cx="638073" cy="641761"/>
          </a:xfrm>
          <a:prstGeom prst="rect">
            <a:avLst/>
          </a:prstGeom>
        </p:spPr>
      </p:pic>
      <p:cxnSp>
        <p:nvCxnSpPr>
          <p:cNvPr id="8" name="Straight Connector 7">
            <a:extLst>
              <a:ext uri="{FF2B5EF4-FFF2-40B4-BE49-F238E27FC236}">
                <a16:creationId xmlns:a16="http://schemas.microsoft.com/office/drawing/2014/main" id="{1B99B72E-090A-4919-8C58-C5361B7D151B}"/>
              </a:ext>
            </a:extLst>
          </p:cNvPr>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8881A05-4035-4BD1-BF47-29A6C66ABF6D}"/>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Tree>
    <p:extLst>
      <p:ext uri="{BB962C8B-B14F-4D97-AF65-F5344CB8AC3E}">
        <p14:creationId xmlns:p14="http://schemas.microsoft.com/office/powerpoint/2010/main" val="3992992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7"/>
          <p:cNvPicPr preferRelativeResize="0"/>
          <p:nvPr/>
        </p:nvPicPr>
        <p:blipFill rotWithShape="1">
          <a:blip r:embed="rId3">
            <a:alphaModFix amt="50000"/>
          </a:blip>
          <a:srcRect/>
          <a:stretch/>
        </p:blipFill>
        <p:spPr>
          <a:xfrm>
            <a:off x="10993120" y="6455868"/>
            <a:ext cx="461773" cy="105677"/>
          </a:xfrm>
          <a:prstGeom prst="rect">
            <a:avLst/>
          </a:prstGeom>
          <a:noFill/>
          <a:ln>
            <a:noFill/>
          </a:ln>
        </p:spPr>
      </p:pic>
      <p:sp>
        <p:nvSpPr>
          <p:cNvPr id="223" name="Google Shape;223;p37"/>
          <p:cNvSpPr txBox="1">
            <a:spLocks noGrp="1"/>
          </p:cNvSpPr>
          <p:nvPr>
            <p:ph type="title"/>
          </p:nvPr>
        </p:nvSpPr>
        <p:spPr>
          <a:xfrm>
            <a:off x="516786" y="1043696"/>
            <a:ext cx="11658920" cy="1882858"/>
          </a:xfrm>
          <a:prstGeom prst="rect">
            <a:avLst/>
          </a:prstGeom>
          <a:noFill/>
          <a:ln>
            <a:noFill/>
          </a:ln>
        </p:spPr>
        <p:txBody>
          <a:bodyPr spcFirstLastPara="1" vert="horz" wrap="square" lIns="0" tIns="0" rIns="0" bIns="0" rtlCol="0" anchor="t" anchorCtr="0">
            <a:noAutofit/>
          </a:bodyPr>
          <a:lstStyle/>
          <a:p>
            <a:pPr>
              <a:buClr>
                <a:srgbClr val="000000"/>
              </a:buClr>
              <a:buSzPts val="1100"/>
            </a:pPr>
            <a:endParaRPr lang="en-US" dirty="0"/>
          </a:p>
          <a:p>
            <a:endParaRPr dirty="0"/>
          </a:p>
        </p:txBody>
      </p:sp>
      <p:sp>
        <p:nvSpPr>
          <p:cNvPr id="224" name="Google Shape;224;p37"/>
          <p:cNvSpPr txBox="1">
            <a:spLocks noGrp="1"/>
          </p:cNvSpPr>
          <p:nvPr>
            <p:ph type="title"/>
          </p:nvPr>
        </p:nvSpPr>
        <p:spPr>
          <a:xfrm>
            <a:off x="2020711" y="2370667"/>
            <a:ext cx="8365391" cy="3874837"/>
          </a:xfrm>
          <a:prstGeom prst="rect">
            <a:avLst/>
          </a:prstGeom>
        </p:spPr>
        <p:txBody>
          <a:bodyPr spcFirstLastPara="1" vert="horz" wrap="square" lIns="45713" tIns="45713" rIns="45713" bIns="45713" rtlCol="0" anchor="t" anchorCtr="0">
            <a:noAutofit/>
          </a:bodyPr>
          <a:lstStyle/>
          <a:p>
            <a:pPr marL="342900" indent="-342900">
              <a:lnSpc>
                <a:spcPct val="150000"/>
              </a:lnSpc>
              <a:buClr>
                <a:srgbClr val="3A3A3A"/>
              </a:buClr>
              <a:buSzPct val="100000"/>
              <a:buFont typeface="Wingdings" panose="05000000000000000000" pitchFamily="2" charset="2"/>
              <a:buChar char="Ø"/>
            </a:pPr>
            <a:r>
              <a:rPr lang="en-US" sz="2500" dirty="0">
                <a:solidFill>
                  <a:srgbClr val="3A3A3A"/>
                </a:solidFill>
                <a:latin typeface="Poppins"/>
                <a:ea typeface="Poppins"/>
                <a:cs typeface="Poppins"/>
                <a:sym typeface="Poppins"/>
              </a:rPr>
              <a:t>Radical Community Mindset Shift</a:t>
            </a:r>
            <a:endParaRPr sz="2500" dirty="0">
              <a:solidFill>
                <a:srgbClr val="3A3A3A"/>
              </a:solidFill>
              <a:latin typeface="Poppins"/>
              <a:ea typeface="Poppins"/>
              <a:cs typeface="Poppins"/>
              <a:sym typeface="Poppins"/>
            </a:endParaRPr>
          </a:p>
          <a:p>
            <a:pPr marL="342900" indent="-342900">
              <a:lnSpc>
                <a:spcPct val="150000"/>
              </a:lnSpc>
              <a:spcBef>
                <a:spcPts val="0"/>
              </a:spcBef>
              <a:buClr>
                <a:srgbClr val="3A3A3A"/>
              </a:buClr>
              <a:buSzPct val="100000"/>
              <a:buFont typeface="Wingdings" panose="05000000000000000000" pitchFamily="2" charset="2"/>
              <a:buChar char="Ø"/>
            </a:pPr>
            <a:r>
              <a:rPr lang="en-US" sz="2500" dirty="0">
                <a:solidFill>
                  <a:srgbClr val="3A3A3A"/>
                </a:solidFill>
                <a:latin typeface="Poppins"/>
                <a:ea typeface="Poppins"/>
                <a:cs typeface="Poppins"/>
                <a:sym typeface="Poppins"/>
              </a:rPr>
              <a:t>More Comprehensive and Accessible Array of Resources</a:t>
            </a:r>
            <a:endParaRPr sz="2500" dirty="0">
              <a:solidFill>
                <a:srgbClr val="3A3A3A"/>
              </a:solidFill>
              <a:latin typeface="Poppins"/>
              <a:ea typeface="Poppins"/>
              <a:cs typeface="Poppins"/>
              <a:sym typeface="Poppins"/>
            </a:endParaRPr>
          </a:p>
          <a:p>
            <a:pPr marL="342900" indent="-342900">
              <a:lnSpc>
                <a:spcPct val="150000"/>
              </a:lnSpc>
              <a:spcBef>
                <a:spcPts val="0"/>
              </a:spcBef>
              <a:buClr>
                <a:srgbClr val="3A3A3A"/>
              </a:buClr>
              <a:buSzPct val="100000"/>
              <a:buFont typeface="Wingdings" panose="05000000000000000000" pitchFamily="2" charset="2"/>
              <a:buChar char="Ø"/>
            </a:pPr>
            <a:r>
              <a:rPr lang="en-US" sz="2500" dirty="0">
                <a:solidFill>
                  <a:srgbClr val="3A3A3A"/>
                </a:solidFill>
                <a:latin typeface="Poppins"/>
                <a:ea typeface="Poppins"/>
                <a:cs typeface="Poppins"/>
                <a:sym typeface="Poppins"/>
              </a:rPr>
              <a:t>Enhanced Community Collaboration</a:t>
            </a:r>
            <a:endParaRPr sz="2500" dirty="0">
              <a:solidFill>
                <a:srgbClr val="3A3A3A"/>
              </a:solidFill>
              <a:latin typeface="Poppins"/>
              <a:ea typeface="Poppins"/>
              <a:cs typeface="Poppins"/>
              <a:sym typeface="Poppins"/>
            </a:endParaRPr>
          </a:p>
          <a:p>
            <a:pPr marL="342900" indent="-342900">
              <a:lnSpc>
                <a:spcPct val="150000"/>
              </a:lnSpc>
              <a:spcBef>
                <a:spcPts val="0"/>
              </a:spcBef>
              <a:buClr>
                <a:srgbClr val="3A3A3A"/>
              </a:buClr>
              <a:buSzPct val="100000"/>
              <a:buFont typeface="Wingdings" panose="05000000000000000000" pitchFamily="2" charset="2"/>
              <a:buChar char="Ø"/>
            </a:pPr>
            <a:r>
              <a:rPr lang="en-US" sz="2500" dirty="0">
                <a:solidFill>
                  <a:srgbClr val="3A3A3A"/>
                </a:solidFill>
                <a:latin typeface="Poppins"/>
                <a:ea typeface="Poppins"/>
                <a:cs typeface="Poppins"/>
                <a:sym typeface="Poppins"/>
              </a:rPr>
              <a:t>Improved Community Data Points</a:t>
            </a:r>
            <a:endParaRPr sz="2500" dirty="0">
              <a:solidFill>
                <a:srgbClr val="3A3A3A"/>
              </a:solidFill>
              <a:latin typeface="Poppins"/>
              <a:ea typeface="Poppins"/>
              <a:cs typeface="Poppins"/>
              <a:sym typeface="Poppins"/>
            </a:endParaRPr>
          </a:p>
          <a:p>
            <a:pPr marL="228600">
              <a:lnSpc>
                <a:spcPct val="150000"/>
              </a:lnSpc>
            </a:pPr>
            <a:endParaRPr sz="2500" dirty="0">
              <a:solidFill>
                <a:srgbClr val="3A3A3A"/>
              </a:solidFill>
              <a:latin typeface="Poppins"/>
              <a:ea typeface="Poppins"/>
              <a:cs typeface="Poppins"/>
              <a:sym typeface="Poppins"/>
            </a:endParaRPr>
          </a:p>
        </p:txBody>
      </p:sp>
      <p:sp>
        <p:nvSpPr>
          <p:cNvPr id="6" name="Rectangle 5">
            <a:extLst>
              <a:ext uri="{FF2B5EF4-FFF2-40B4-BE49-F238E27FC236}">
                <a16:creationId xmlns:a16="http://schemas.microsoft.com/office/drawing/2014/main" id="{A7BC4B8B-3DB0-49A3-91F0-37AE1063A43C}"/>
              </a:ext>
            </a:extLst>
          </p:cNvPr>
          <p:cNvSpPr/>
          <p:nvPr/>
        </p:nvSpPr>
        <p:spPr>
          <a:xfrm>
            <a:off x="151215" y="1422437"/>
            <a:ext cx="12114675" cy="646331"/>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Museo Sans 700" panose="02000000000000000000" pitchFamily="50" charset="0"/>
                <a:ea typeface="Museo Sans 900" charset="0"/>
                <a:cs typeface="Museo Sans 900" charset="0"/>
              </a:rPr>
              <a:t>How will communities be different because of State of Hope?</a:t>
            </a:r>
          </a:p>
        </p:txBody>
      </p:sp>
      <p:pic>
        <p:nvPicPr>
          <p:cNvPr id="7" name="Picture 6" descr="ThinBlueHeader.png">
            <a:extLst>
              <a:ext uri="{FF2B5EF4-FFF2-40B4-BE49-F238E27FC236}">
                <a16:creationId xmlns:a16="http://schemas.microsoft.com/office/drawing/2014/main" id="{231F628C-70EB-47C7-83DC-A26AAB421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8" name="Picture 7">
            <a:extLst>
              <a:ext uri="{FF2B5EF4-FFF2-40B4-BE49-F238E27FC236}">
                <a16:creationId xmlns:a16="http://schemas.microsoft.com/office/drawing/2014/main" id="{C70DE5B6-2FD1-47F0-A1D5-858DA01F8603}"/>
              </a:ext>
            </a:extLst>
          </p:cNvPr>
          <p:cNvPicPr>
            <a:picLocks noChangeAspect="1"/>
          </p:cNvPicPr>
          <p:nvPr/>
        </p:nvPicPr>
        <p:blipFill>
          <a:blip r:embed="rId5"/>
          <a:stretch>
            <a:fillRect/>
          </a:stretch>
        </p:blipFill>
        <p:spPr>
          <a:xfrm>
            <a:off x="11339884" y="87409"/>
            <a:ext cx="638073" cy="641761"/>
          </a:xfrm>
          <a:prstGeom prst="rect">
            <a:avLst/>
          </a:prstGeom>
        </p:spPr>
      </p:pic>
      <p:cxnSp>
        <p:nvCxnSpPr>
          <p:cNvPr id="9" name="Straight Connector 8">
            <a:extLst>
              <a:ext uri="{FF2B5EF4-FFF2-40B4-BE49-F238E27FC236}">
                <a16:creationId xmlns:a16="http://schemas.microsoft.com/office/drawing/2014/main" id="{4DB853FE-F071-49BA-9B0B-94495F272E08}"/>
              </a:ext>
            </a:extLst>
          </p:cNvPr>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C7DFBAB-F7C0-48D6-B9CE-1AE2FBFAF748}"/>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pic>
        <p:nvPicPr>
          <p:cNvPr id="11" name="Picture 10">
            <a:extLst>
              <a:ext uri="{FF2B5EF4-FFF2-40B4-BE49-F238E27FC236}">
                <a16:creationId xmlns:a16="http://schemas.microsoft.com/office/drawing/2014/main" id="{B7705580-2F1D-41F3-A50B-EB83B37DF9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971" y="6269031"/>
            <a:ext cx="1971207" cy="519397"/>
          </a:xfrm>
          <a:prstGeom prst="rect">
            <a:avLst/>
          </a:prstGeom>
        </p:spPr>
      </p:pic>
    </p:spTree>
    <p:extLst>
      <p:ext uri="{BB962C8B-B14F-4D97-AF65-F5344CB8AC3E}">
        <p14:creationId xmlns:p14="http://schemas.microsoft.com/office/powerpoint/2010/main" val="3161732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34" y="6269031"/>
            <a:ext cx="1439865" cy="379393"/>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3" name="Title 1">
            <a:extLst>
              <a:ext uri="{FF2B5EF4-FFF2-40B4-BE49-F238E27FC236}">
                <a16:creationId xmlns:a16="http://schemas.microsoft.com/office/drawing/2014/main" id="{15DF5FCF-90E6-4948-BAEB-2A71B36B5456}"/>
              </a:ext>
            </a:extLst>
          </p:cNvPr>
          <p:cNvSpPr txBox="1">
            <a:spLocks/>
          </p:cNvSpPr>
          <p:nvPr/>
        </p:nvSpPr>
        <p:spPr>
          <a:xfrm>
            <a:off x="720441" y="1186145"/>
            <a:ext cx="10751117" cy="5754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32B38"/>
                </a:solidFill>
                <a:effectLst/>
                <a:uLnTx/>
                <a:uFillTx/>
                <a:latin typeface="Museo Sans 900" panose="02000000000000000000" pitchFamily="50" charset="0"/>
                <a:ea typeface="+mj-ea"/>
                <a:cs typeface="+mj-cs"/>
              </a:rPr>
              <a:t>STATE OF HOPE:  </a:t>
            </a:r>
            <a:r>
              <a:rPr kumimoji="0" lang="en-US" sz="2800" b="0" i="0" u="none" strike="noStrike" kern="1200" cap="none" spc="0" normalizeH="0" baseline="0" noProof="0" dirty="0">
                <a:ln>
                  <a:noFill/>
                </a:ln>
                <a:solidFill>
                  <a:srgbClr val="00B0F0"/>
                </a:solidFill>
                <a:effectLst/>
                <a:uLnTx/>
                <a:uFillTx/>
                <a:latin typeface="Museo Sans 900" panose="02000000000000000000" pitchFamily="50" charset="0"/>
                <a:ea typeface="+mj-ea"/>
                <a:cs typeface="+mj-cs"/>
              </a:rPr>
              <a:t>2019</a:t>
            </a:r>
            <a:r>
              <a:rPr kumimoji="0" lang="en-US" sz="2800" b="0" i="0" u="none" strike="noStrike" kern="1200" cap="none" spc="0" normalizeH="0" baseline="0" noProof="0" dirty="0">
                <a:ln>
                  <a:noFill/>
                </a:ln>
                <a:solidFill>
                  <a:srgbClr val="232B38"/>
                </a:solidFill>
                <a:effectLst/>
                <a:uLnTx/>
                <a:uFillTx/>
                <a:latin typeface="Museo Sans 900" panose="02000000000000000000" pitchFamily="50" charset="0"/>
                <a:ea typeface="+mj-ea"/>
                <a:cs typeface="+mj-cs"/>
              </a:rPr>
              <a:t> </a:t>
            </a:r>
            <a:r>
              <a:rPr kumimoji="0" lang="en-US" sz="2800" b="0" i="0" u="none" strike="noStrike" kern="1200" cap="none" spc="0" normalizeH="0" baseline="0" noProof="0" dirty="0">
                <a:ln>
                  <a:noFill/>
                </a:ln>
                <a:solidFill>
                  <a:srgbClr val="00B0F0"/>
                </a:solidFill>
                <a:effectLst/>
                <a:uLnTx/>
                <a:uFillTx/>
                <a:latin typeface="Museo Sans 700" panose="02000000000000000000" pitchFamily="50" charset="0"/>
                <a:ea typeface="+mj-ea"/>
                <a:cs typeface="+mj-cs"/>
              </a:rPr>
              <a:t>TIMELINE</a:t>
            </a:r>
          </a:p>
        </p:txBody>
      </p:sp>
      <p:sp>
        <p:nvSpPr>
          <p:cNvPr id="15" name="TextBox 14">
            <a:extLst>
              <a:ext uri="{FF2B5EF4-FFF2-40B4-BE49-F238E27FC236}">
                <a16:creationId xmlns:a16="http://schemas.microsoft.com/office/drawing/2014/main" id="{71C2842E-6ECF-4C86-9276-619771BA2A09}"/>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graphicFrame>
        <p:nvGraphicFramePr>
          <p:cNvPr id="2" name="Table 1">
            <a:extLst>
              <a:ext uri="{FF2B5EF4-FFF2-40B4-BE49-F238E27FC236}">
                <a16:creationId xmlns:a16="http://schemas.microsoft.com/office/drawing/2014/main" id="{8372EC7F-1EE5-4932-9E1B-D19AD5BC4C4C}"/>
              </a:ext>
            </a:extLst>
          </p:cNvPr>
          <p:cNvGraphicFramePr>
            <a:graphicFrameLocks noGrp="1"/>
          </p:cNvGraphicFramePr>
          <p:nvPr>
            <p:extLst>
              <p:ext uri="{D42A27DB-BD31-4B8C-83A1-F6EECF244321}">
                <p14:modId xmlns:p14="http://schemas.microsoft.com/office/powerpoint/2010/main" val="3528012121"/>
              </p:ext>
            </p:extLst>
          </p:nvPr>
        </p:nvGraphicFramePr>
        <p:xfrm>
          <a:off x="1305779" y="2018445"/>
          <a:ext cx="9794611" cy="3910332"/>
        </p:xfrm>
        <a:graphic>
          <a:graphicData uri="http://schemas.openxmlformats.org/drawingml/2006/table">
            <a:tbl>
              <a:tblPr firstRow="1" bandRow="1">
                <a:tableStyleId>{FABFCF23-3B69-468F-B69F-88F6DE6A72F2}</a:tableStyleId>
              </a:tblPr>
              <a:tblGrid>
                <a:gridCol w="3528567">
                  <a:extLst>
                    <a:ext uri="{9D8B030D-6E8A-4147-A177-3AD203B41FA5}">
                      <a16:colId xmlns:a16="http://schemas.microsoft.com/office/drawing/2014/main" val="1632918435"/>
                    </a:ext>
                  </a:extLst>
                </a:gridCol>
                <a:gridCol w="6266044">
                  <a:extLst>
                    <a:ext uri="{9D8B030D-6E8A-4147-A177-3AD203B41FA5}">
                      <a16:colId xmlns:a16="http://schemas.microsoft.com/office/drawing/2014/main" val="1355844689"/>
                    </a:ext>
                  </a:extLst>
                </a:gridCol>
              </a:tblGrid>
              <a:tr h="386881">
                <a:tc>
                  <a:txBody>
                    <a:bodyPr/>
                    <a:lstStyle/>
                    <a:p>
                      <a:pPr algn="ctr"/>
                      <a:r>
                        <a:rPr lang="en-US" dirty="0"/>
                        <a:t>2019 </a:t>
                      </a:r>
                    </a:p>
                  </a:txBody>
                  <a:tcPr/>
                </a:tc>
                <a:tc>
                  <a:txBody>
                    <a:bodyPr/>
                    <a:lstStyle/>
                    <a:p>
                      <a:pPr algn="ctr"/>
                      <a:r>
                        <a:rPr lang="en-US" dirty="0"/>
                        <a:t>Activity</a:t>
                      </a:r>
                    </a:p>
                  </a:txBody>
                  <a:tcPr/>
                </a:tc>
                <a:extLst>
                  <a:ext uri="{0D108BD9-81ED-4DB2-BD59-A6C34878D82A}">
                    <a16:rowId xmlns:a16="http://schemas.microsoft.com/office/drawing/2014/main" val="369452094"/>
                  </a:ext>
                </a:extLst>
              </a:tr>
              <a:tr h="692417">
                <a:tc>
                  <a:txBody>
                    <a:bodyPr/>
                    <a:lstStyle/>
                    <a:p>
                      <a:pPr algn="ctr"/>
                      <a:r>
                        <a:rPr lang="en-US" sz="1600" dirty="0"/>
                        <a:t>January</a:t>
                      </a: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t>State of Hope Tool Kit (“Hope Kit”) distribution will launch the application process</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5892495"/>
                  </a:ext>
                </a:extLst>
              </a:tr>
              <a:tr h="614860">
                <a:tc>
                  <a:txBody>
                    <a:bodyPr/>
                    <a:lstStyle/>
                    <a:p>
                      <a:pPr algn="ctr"/>
                      <a:r>
                        <a:rPr lang="en-US" sz="1600" dirty="0"/>
                        <a:t>February -March</a:t>
                      </a:r>
                    </a:p>
                  </a:txBody>
                  <a:tcPr/>
                </a:tc>
                <a:tc>
                  <a:txBody>
                    <a:bodyPr/>
                    <a:lstStyle/>
                    <a:p>
                      <a:r>
                        <a:rPr lang="en-US" sz="1600" dirty="0"/>
                        <a:t>Innovators will submit their stories (application) via online application</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64340793"/>
                  </a:ext>
                </a:extLst>
              </a:tr>
              <a:tr h="641656">
                <a:tc>
                  <a:txBody>
                    <a:bodyPr/>
                    <a:lstStyle/>
                    <a:p>
                      <a:pPr algn="ctr"/>
                      <a:r>
                        <a:rPr lang="en-US" sz="1600" dirty="0"/>
                        <a:t>April </a:t>
                      </a:r>
                      <a:endParaRPr lang="en-US" sz="1600" dirty="0">
                        <a:latin typeface="Arial" panose="020B0604020202020204" pitchFamily="34" charset="0"/>
                        <a:cs typeface="Arial" panose="020B0604020202020204" pitchFamily="34" charset="0"/>
                      </a:endParaRPr>
                    </a:p>
                  </a:txBody>
                  <a:tcPr/>
                </a:tc>
                <a:tc>
                  <a:txBody>
                    <a:bodyPr/>
                    <a:lstStyle/>
                    <a:p>
                      <a:r>
                        <a:rPr lang="en-US" sz="1600" dirty="0"/>
                        <a:t>Community Review Leads will assemble teams to select and prioritize local ideas/projects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25269845"/>
                  </a:ext>
                </a:extLst>
              </a:tr>
              <a:tr h="366661">
                <a:tc>
                  <a:txBody>
                    <a:bodyPr/>
                    <a:lstStyle/>
                    <a:p>
                      <a:pPr algn="ctr"/>
                      <a:r>
                        <a:rPr lang="en-US" sz="1600" dirty="0"/>
                        <a:t>April- May</a:t>
                      </a:r>
                      <a:endParaRPr lang="en-US" sz="1600" dirty="0">
                        <a:latin typeface="Arial" panose="020B0604020202020204" pitchFamily="34" charset="0"/>
                        <a:cs typeface="Arial" panose="020B0604020202020204" pitchFamily="34" charset="0"/>
                      </a:endParaRPr>
                    </a:p>
                  </a:txBody>
                  <a:tcPr/>
                </a:tc>
                <a:tc>
                  <a:txBody>
                    <a:bodyPr/>
                    <a:lstStyle/>
                    <a:p>
                      <a:r>
                        <a:rPr lang="en-US" sz="1600" dirty="0"/>
                        <a:t>State level team will make final selections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5758195"/>
                  </a:ext>
                </a:extLst>
              </a:tr>
              <a:tr h="474535">
                <a:tc>
                  <a:txBody>
                    <a:bodyPr/>
                    <a:lstStyle/>
                    <a:p>
                      <a:pPr algn="ctr"/>
                      <a:r>
                        <a:rPr lang="en-US" sz="1600" dirty="0"/>
                        <a:t>May</a:t>
                      </a:r>
                      <a:endParaRPr lang="en-US" sz="1600" dirty="0">
                        <a:latin typeface="Arial" panose="020B0604020202020204" pitchFamily="34" charset="0"/>
                        <a:cs typeface="Arial" panose="020B0604020202020204" pitchFamily="34" charset="0"/>
                      </a:endParaRPr>
                    </a:p>
                  </a:txBody>
                  <a:tcPr/>
                </a:tc>
                <a:tc>
                  <a:txBody>
                    <a:bodyPr/>
                    <a:lstStyle/>
                    <a:p>
                      <a:r>
                        <a:rPr lang="en-US" sz="1600" dirty="0"/>
                        <a:t>Selection announcements to be communicated to all applicants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10675716"/>
                  </a:ext>
                </a:extLst>
              </a:tr>
              <a:tr h="366661">
                <a:tc>
                  <a:txBody>
                    <a:bodyPr/>
                    <a:lstStyle/>
                    <a:p>
                      <a:pPr algn="ctr"/>
                      <a:r>
                        <a:rPr lang="en-US" sz="1600" dirty="0"/>
                        <a:t>Spring 2019</a:t>
                      </a:r>
                      <a:endParaRPr lang="en-US" sz="1600" dirty="0">
                        <a:latin typeface="Arial" panose="020B0604020202020204" pitchFamily="34" charset="0"/>
                        <a:cs typeface="Arial" panose="020B0604020202020204" pitchFamily="34" charset="0"/>
                      </a:endParaRPr>
                    </a:p>
                  </a:txBody>
                  <a:tcPr/>
                </a:tc>
                <a:tc>
                  <a:txBody>
                    <a:bodyPr/>
                    <a:lstStyle/>
                    <a:p>
                      <a:r>
                        <a:rPr lang="en-US" sz="1600" dirty="0"/>
                        <a:t>Meet with top sites to move projects forward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65806812"/>
                  </a:ext>
                </a:extLst>
              </a:tr>
              <a:tr h="366661">
                <a:tc>
                  <a:txBody>
                    <a:bodyPr/>
                    <a:lstStyle/>
                    <a:p>
                      <a:pPr algn="ctr"/>
                      <a:r>
                        <a:rPr lang="en-US" sz="1600" dirty="0"/>
                        <a:t>July 1</a:t>
                      </a:r>
                      <a:r>
                        <a:rPr lang="en-US" sz="1600" baseline="30000" dirty="0"/>
                        <a:t>st</a:t>
                      </a:r>
                      <a:r>
                        <a:rPr lang="en-US" sz="1600" dirty="0"/>
                        <a:t> </a:t>
                      </a:r>
                      <a:endParaRPr lang="en-US" sz="1600" dirty="0">
                        <a:latin typeface="Arial" panose="020B0604020202020204" pitchFamily="34" charset="0"/>
                        <a:cs typeface="Arial" panose="020B0604020202020204" pitchFamily="34" charset="0"/>
                      </a:endParaRPr>
                    </a:p>
                  </a:txBody>
                  <a:tcPr/>
                </a:tc>
                <a:tc>
                  <a:txBody>
                    <a:bodyPr/>
                    <a:lstStyle/>
                    <a:p>
                      <a:r>
                        <a:rPr lang="en-US" sz="1600" dirty="0"/>
                        <a:t>Possible 3</a:t>
                      </a:r>
                      <a:r>
                        <a:rPr lang="en-US" sz="1600" baseline="30000" dirty="0"/>
                        <a:t>rd</a:t>
                      </a:r>
                      <a:r>
                        <a:rPr lang="en-US" sz="1600" dirty="0"/>
                        <a:t> Round of Applications</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06401169"/>
                  </a:ext>
                </a:extLst>
              </a:tr>
            </a:tbl>
          </a:graphicData>
        </a:graphic>
      </p:graphicFrame>
    </p:spTree>
    <p:extLst>
      <p:ext uri="{BB962C8B-B14F-4D97-AF65-F5344CB8AC3E}">
        <p14:creationId xmlns:p14="http://schemas.microsoft.com/office/powerpoint/2010/main" val="185187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331102" y="2819400"/>
            <a:ext cx="1061509" cy="318100"/>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Arial" charset="0"/>
                <a:ea typeface="Arial" charset="0"/>
                <a:cs typeface="Arial" charset="0"/>
              </a:rPr>
              <a:t>June 2018</a:t>
            </a:r>
          </a:p>
        </p:txBody>
      </p:sp>
      <p:sp>
        <p:nvSpPr>
          <p:cNvPr id="21" name="Rectangle 20"/>
          <p:cNvSpPr/>
          <p:nvPr/>
        </p:nvSpPr>
        <p:spPr>
          <a:xfrm>
            <a:off x="1710804" y="2856138"/>
            <a:ext cx="1418786" cy="318100"/>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Arial" charset="0"/>
                <a:ea typeface="Arial" charset="0"/>
                <a:cs typeface="Arial" charset="0"/>
              </a:rPr>
              <a:t>Virginia Pryor</a:t>
            </a:r>
          </a:p>
        </p:txBody>
      </p:sp>
      <p:sp>
        <p:nvSpPr>
          <p:cNvPr id="22" name="Rectangle 21"/>
          <p:cNvSpPr/>
          <p:nvPr/>
        </p:nvSpPr>
        <p:spPr>
          <a:xfrm>
            <a:off x="2317556" y="1233936"/>
            <a:ext cx="7556885" cy="4154984"/>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4472C4">
                    <a:lumMod val="50000"/>
                  </a:srgbClr>
                </a:solidFill>
                <a:effectLst/>
                <a:uLnTx/>
                <a:uFillTx/>
                <a:latin typeface="Museo Sans 700" panose="02000000000000000000" pitchFamily="50" charset="0"/>
                <a:ea typeface="Museo Sans 900" charset="0"/>
                <a:cs typeface="Museo Sans 900" charset="0"/>
              </a:rPr>
              <a:t>State of Hope Application Overview</a:t>
            </a:r>
          </a:p>
        </p:txBody>
      </p:sp>
      <p:pic>
        <p:nvPicPr>
          <p:cNvPr id="10" name="Picture 9" descr="ThinBlueHeader.png">
            <a:extLst>
              <a:ext uri="{FF2B5EF4-FFF2-40B4-BE49-F238E27FC236}">
                <a16:creationId xmlns:a16="http://schemas.microsoft.com/office/drawing/2014/main" id="{996AD70C-FC5C-4784-968B-77406528D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11" name="Picture 10">
            <a:extLst>
              <a:ext uri="{FF2B5EF4-FFF2-40B4-BE49-F238E27FC236}">
                <a16:creationId xmlns:a16="http://schemas.microsoft.com/office/drawing/2014/main" id="{5E3E8113-548D-46C8-8581-01A669CF6912}"/>
              </a:ext>
            </a:extLst>
          </p:cNvPr>
          <p:cNvPicPr>
            <a:picLocks noChangeAspect="1"/>
          </p:cNvPicPr>
          <p:nvPr/>
        </p:nvPicPr>
        <p:blipFill>
          <a:blip r:embed="rId4"/>
          <a:stretch>
            <a:fillRect/>
          </a:stretch>
        </p:blipFill>
        <p:spPr>
          <a:xfrm>
            <a:off x="11339884" y="87409"/>
            <a:ext cx="638073" cy="641761"/>
          </a:xfrm>
          <a:prstGeom prst="rect">
            <a:avLst/>
          </a:prstGeom>
        </p:spPr>
      </p:pic>
      <p:cxnSp>
        <p:nvCxnSpPr>
          <p:cNvPr id="13" name="Straight Connector 12">
            <a:extLst>
              <a:ext uri="{FF2B5EF4-FFF2-40B4-BE49-F238E27FC236}">
                <a16:creationId xmlns:a16="http://schemas.microsoft.com/office/drawing/2014/main" id="{AF939361-FCB1-4815-A63E-4E40792A968F}"/>
              </a:ext>
            </a:extLst>
          </p:cNvPr>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3874B49-662F-470E-8F61-AC3601E6E351}"/>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pic>
        <p:nvPicPr>
          <p:cNvPr id="4" name="Picture 3">
            <a:extLst>
              <a:ext uri="{FF2B5EF4-FFF2-40B4-BE49-F238E27FC236}">
                <a16:creationId xmlns:a16="http://schemas.microsoft.com/office/drawing/2014/main" id="{798EE077-2D08-4FB2-B686-F063550002B4}"/>
              </a:ext>
            </a:extLst>
          </p:cNvPr>
          <p:cNvPicPr>
            <a:picLocks noChangeAspect="1"/>
          </p:cNvPicPr>
          <p:nvPr/>
        </p:nvPicPr>
        <p:blipFill>
          <a:blip r:embed="rId5"/>
          <a:stretch>
            <a:fillRect/>
          </a:stretch>
        </p:blipFill>
        <p:spPr>
          <a:xfrm>
            <a:off x="861936" y="4658473"/>
            <a:ext cx="1697736" cy="1697736"/>
          </a:xfrm>
          <a:prstGeom prst="rect">
            <a:avLst/>
          </a:prstGeom>
        </p:spPr>
      </p:pic>
      <p:sp>
        <p:nvSpPr>
          <p:cNvPr id="12" name="Shape 764">
            <a:extLst>
              <a:ext uri="{FF2B5EF4-FFF2-40B4-BE49-F238E27FC236}">
                <a16:creationId xmlns:a16="http://schemas.microsoft.com/office/drawing/2014/main" id="{4CDC9398-05BE-4C6F-B527-B0A1087459DC}"/>
              </a:ext>
            </a:extLst>
          </p:cNvPr>
          <p:cNvSpPr txBox="1">
            <a:spLocks/>
          </p:cNvSpPr>
          <p:nvPr/>
        </p:nvSpPr>
        <p:spPr>
          <a:xfrm>
            <a:off x="706552" y="5624064"/>
            <a:ext cx="10778895" cy="2017477"/>
          </a:xfrm>
          <a:prstGeom prst="rect">
            <a:avLst/>
          </a:prstGeom>
          <a:noFill/>
          <a:ln>
            <a:noFill/>
          </a:ln>
        </p:spPr>
        <p:txBody>
          <a:bodyPr spcFirstLastPara="1" vert="horz" wrap="square" lIns="0" tIns="0" rIns="0" bIns="0" rtlCol="0" anchor="t" anchorCtr="0">
            <a:noAutofit/>
          </a:bodyPr>
          <a:lstStyle>
            <a:lvl1pPr marR="0" lvl="0" algn="l" defTabSz="914400" rtl="0" eaLnBrk="1" latinLnBrk="0" hangingPunct="1">
              <a:lnSpc>
                <a:spcPct val="90000"/>
              </a:lnSpc>
              <a:spcBef>
                <a:spcPts val="1300"/>
              </a:spcBef>
              <a:spcAft>
                <a:spcPts val="0"/>
              </a:spcAft>
              <a:buClr>
                <a:srgbClr val="F2694E"/>
              </a:buClr>
              <a:buSzPts val="7600"/>
              <a:buNone/>
              <a:defRPr sz="3800" i="0" u="none" strike="noStrike" kern="1200" cap="none">
                <a:solidFill>
                  <a:srgbClr val="F2694E"/>
                </a:solidFill>
                <a:latin typeface="+mj-lt"/>
                <a:ea typeface="+mj-ea"/>
                <a:cs typeface="+mj-cs"/>
              </a:defRPr>
            </a:lvl1pPr>
            <a:lvl2pPr marR="0" lvl="1"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2pPr>
            <a:lvl3pPr marR="0" lvl="2"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3pPr>
            <a:lvl4pPr marR="0" lvl="3"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4pPr>
            <a:lvl5pPr marR="0" lvl="4"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5pPr>
            <a:lvl6pPr marR="0" lvl="5"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6pPr>
            <a:lvl7pPr marR="0" lvl="6"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7pPr>
            <a:lvl8pPr marR="0" lvl="7"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8pPr>
            <a:lvl9pPr marR="0" lvl="8"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9pPr>
          </a:lstStyle>
          <a:p>
            <a:pPr marL="0" marR="0" lvl="0" indent="0" algn="ctr" defTabSz="914400" rtl="0" eaLnBrk="1" fontAlgn="auto" latinLnBrk="0" hangingPunct="1">
              <a:lnSpc>
                <a:spcPct val="90000"/>
              </a:lnSpc>
              <a:spcBef>
                <a:spcPts val="1300"/>
              </a:spcBef>
              <a:spcAft>
                <a:spcPts val="0"/>
              </a:spcAft>
              <a:buClr>
                <a:srgbClr val="F2694E"/>
              </a:buClr>
              <a:buSzPts val="7600"/>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Domine"/>
                <a:cs typeface="Arial" panose="020B0604020202020204" pitchFamily="34" charset="0"/>
                <a:sym typeface="Domine"/>
                <a:hlinkClick r:id="rId6"/>
              </a:rPr>
              <a:t>https://dfcs.georgia.gov/state-hope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Domine"/>
                <a:cs typeface="Arial" panose="020B0604020202020204" pitchFamily="34" charset="0"/>
                <a:sym typeface="Domine"/>
              </a:rPr>
              <a:t> </a:t>
            </a:r>
            <a:endParaRPr kumimoji="0" lang="en-US" sz="2800" b="0" i="0" u="none" strike="noStrike" kern="1200" cap="none" spc="0" normalizeH="0" baseline="0" noProof="0" dirty="0">
              <a:ln>
                <a:noFill/>
              </a:ln>
              <a:solidFill>
                <a:prstClr val="black"/>
              </a:solidFill>
              <a:effectLst/>
              <a:highlight>
                <a:srgbClr val="A5A5A5"/>
              </a:highlight>
              <a:uLnTx/>
              <a:uFillTx/>
              <a:latin typeface="Arial" panose="020B0604020202020204" pitchFamily="34" charset="0"/>
              <a:ea typeface="Domine"/>
              <a:cs typeface="Arial" panose="020B0604020202020204" pitchFamily="34" charset="0"/>
              <a:sym typeface="Domine"/>
            </a:endParaRPr>
          </a:p>
        </p:txBody>
      </p:sp>
    </p:spTree>
    <p:extLst>
      <p:ext uri="{BB962C8B-B14F-4D97-AF65-F5344CB8AC3E}">
        <p14:creationId xmlns:p14="http://schemas.microsoft.com/office/powerpoint/2010/main" val="3817831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382"/>
            <a:ext cx="12192000" cy="819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83" y="6301865"/>
            <a:ext cx="1439865" cy="379393"/>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1C2842E-6ECF-4C86-9276-619771BA2A09}"/>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pic>
        <p:nvPicPr>
          <p:cNvPr id="4" name="Picture 3">
            <a:extLst>
              <a:ext uri="{FF2B5EF4-FFF2-40B4-BE49-F238E27FC236}">
                <a16:creationId xmlns:a16="http://schemas.microsoft.com/office/drawing/2014/main" id="{817FF5D1-3C0C-4842-BF03-84C1FE160462}"/>
              </a:ext>
            </a:extLst>
          </p:cNvPr>
          <p:cNvPicPr>
            <a:picLocks noChangeAspect="1"/>
          </p:cNvPicPr>
          <p:nvPr/>
        </p:nvPicPr>
        <p:blipFill>
          <a:blip r:embed="rId6"/>
          <a:stretch>
            <a:fillRect/>
          </a:stretch>
        </p:blipFill>
        <p:spPr>
          <a:xfrm>
            <a:off x="2215254" y="967937"/>
            <a:ext cx="4377549" cy="5713321"/>
          </a:xfrm>
          <a:prstGeom prst="rect">
            <a:avLst/>
          </a:prstGeom>
        </p:spPr>
      </p:pic>
      <p:sp>
        <p:nvSpPr>
          <p:cNvPr id="9" name="Rectangle 8">
            <a:extLst>
              <a:ext uri="{FF2B5EF4-FFF2-40B4-BE49-F238E27FC236}">
                <a16:creationId xmlns:a16="http://schemas.microsoft.com/office/drawing/2014/main" id="{567A778C-D2F6-43B4-9A2E-A9DE43424A31}"/>
              </a:ext>
            </a:extLst>
          </p:cNvPr>
          <p:cNvSpPr/>
          <p:nvPr/>
        </p:nvSpPr>
        <p:spPr>
          <a:xfrm rot="16200000">
            <a:off x="-1443902" y="3223913"/>
            <a:ext cx="508119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660066"/>
                </a:solidFill>
                <a:effectLst>
                  <a:outerShdw blurRad="38100" dist="25400" dir="5400000" algn="ctr" rotWithShape="0">
                    <a:srgbClr val="6E747A">
                      <a:alpha val="43000"/>
                    </a:srgbClr>
                  </a:outerShdw>
                </a:effectLst>
                <a:uLnTx/>
                <a:uFillTx/>
                <a:latin typeface="Calibri" panose="020F0502020204030204"/>
                <a:ea typeface="+mn-ea"/>
                <a:cs typeface="+mn-cs"/>
              </a:rPr>
              <a:t>Table of Contents</a:t>
            </a:r>
          </a:p>
        </p:txBody>
      </p:sp>
      <p:pic>
        <p:nvPicPr>
          <p:cNvPr id="5" name="Picture 4">
            <a:extLst>
              <a:ext uri="{FF2B5EF4-FFF2-40B4-BE49-F238E27FC236}">
                <a16:creationId xmlns:a16="http://schemas.microsoft.com/office/drawing/2014/main" id="{28A30B66-5349-43A7-9060-7EE19492E43F}"/>
              </a:ext>
            </a:extLst>
          </p:cNvPr>
          <p:cNvPicPr>
            <a:picLocks noChangeAspect="1"/>
          </p:cNvPicPr>
          <p:nvPr/>
        </p:nvPicPr>
        <p:blipFill>
          <a:blip r:embed="rId7"/>
          <a:stretch>
            <a:fillRect/>
          </a:stretch>
        </p:blipFill>
        <p:spPr>
          <a:xfrm>
            <a:off x="6654484" y="967937"/>
            <a:ext cx="4395310" cy="5713321"/>
          </a:xfrm>
          <a:prstGeom prst="rect">
            <a:avLst/>
          </a:prstGeom>
        </p:spPr>
      </p:pic>
    </p:spTree>
    <p:extLst>
      <p:ext uri="{BB962C8B-B14F-4D97-AF65-F5344CB8AC3E}">
        <p14:creationId xmlns:p14="http://schemas.microsoft.com/office/powerpoint/2010/main" val="1347199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382"/>
            <a:ext cx="12192000" cy="819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83" y="6301865"/>
            <a:ext cx="1439865" cy="379393"/>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1C2842E-6ECF-4C86-9276-619771BA2A09}"/>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pic>
        <p:nvPicPr>
          <p:cNvPr id="9" name="Picture 8">
            <a:extLst>
              <a:ext uri="{FF2B5EF4-FFF2-40B4-BE49-F238E27FC236}">
                <a16:creationId xmlns:a16="http://schemas.microsoft.com/office/drawing/2014/main" id="{2933CE87-F7E0-4CDC-A33D-8CB04A84B5BF}"/>
              </a:ext>
            </a:extLst>
          </p:cNvPr>
          <p:cNvPicPr>
            <a:picLocks noChangeAspect="1"/>
          </p:cNvPicPr>
          <p:nvPr/>
        </p:nvPicPr>
        <p:blipFill>
          <a:blip r:embed="rId6"/>
          <a:stretch>
            <a:fillRect/>
          </a:stretch>
        </p:blipFill>
        <p:spPr>
          <a:xfrm>
            <a:off x="1993062" y="935603"/>
            <a:ext cx="4629775" cy="5675379"/>
          </a:xfrm>
          <a:prstGeom prst="rect">
            <a:avLst/>
          </a:prstGeom>
        </p:spPr>
      </p:pic>
      <p:sp>
        <p:nvSpPr>
          <p:cNvPr id="12" name="Rectangle 11">
            <a:extLst>
              <a:ext uri="{FF2B5EF4-FFF2-40B4-BE49-F238E27FC236}">
                <a16:creationId xmlns:a16="http://schemas.microsoft.com/office/drawing/2014/main" id="{B51F8165-3E18-4B68-BF96-DA3B1D1B017E}"/>
              </a:ext>
            </a:extLst>
          </p:cNvPr>
          <p:cNvSpPr/>
          <p:nvPr/>
        </p:nvSpPr>
        <p:spPr>
          <a:xfrm rot="16200000">
            <a:off x="-942486" y="3223913"/>
            <a:ext cx="4078361" cy="923330"/>
          </a:xfrm>
          <a:prstGeom prst="rect">
            <a:avLst/>
          </a:prstGeom>
          <a:noFill/>
        </p:spPr>
        <p:txBody>
          <a:bodyPr wrap="none" lIns="91440" tIns="45720" rIns="91440" bIns="45720">
            <a:spAutoFit/>
          </a:bodyPr>
          <a:lstStyle/>
          <a:p>
            <a:pPr algn="ctr"/>
            <a:r>
              <a:rPr lang="en-US" sz="5400" b="0" cap="none" spc="0" dirty="0">
                <a:ln w="0"/>
                <a:solidFill>
                  <a:srgbClr val="660066"/>
                </a:solidFill>
                <a:effectLst>
                  <a:outerShdw blurRad="38100" dist="25400" dir="5400000" algn="ctr" rotWithShape="0">
                    <a:srgbClr val="6E747A">
                      <a:alpha val="43000"/>
                    </a:srgbClr>
                  </a:outerShdw>
                </a:effectLst>
              </a:rPr>
              <a:t>Business Case</a:t>
            </a:r>
          </a:p>
        </p:txBody>
      </p:sp>
      <p:pic>
        <p:nvPicPr>
          <p:cNvPr id="11" name="Picture 10">
            <a:extLst>
              <a:ext uri="{FF2B5EF4-FFF2-40B4-BE49-F238E27FC236}">
                <a16:creationId xmlns:a16="http://schemas.microsoft.com/office/drawing/2014/main" id="{CAF0869E-8551-42DF-9551-99836F97D4CF}"/>
              </a:ext>
            </a:extLst>
          </p:cNvPr>
          <p:cNvPicPr>
            <a:picLocks noChangeAspect="1"/>
          </p:cNvPicPr>
          <p:nvPr/>
        </p:nvPicPr>
        <p:blipFill>
          <a:blip r:embed="rId7"/>
          <a:stretch>
            <a:fillRect/>
          </a:stretch>
        </p:blipFill>
        <p:spPr>
          <a:xfrm>
            <a:off x="6756002" y="935604"/>
            <a:ext cx="4358693" cy="5675379"/>
          </a:xfrm>
          <a:prstGeom prst="rect">
            <a:avLst/>
          </a:prstGeom>
        </p:spPr>
      </p:pic>
    </p:spTree>
    <p:extLst>
      <p:ext uri="{BB962C8B-B14F-4D97-AF65-F5344CB8AC3E}">
        <p14:creationId xmlns:p14="http://schemas.microsoft.com/office/powerpoint/2010/main" val="48285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382"/>
            <a:ext cx="12192000" cy="819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83" y="6301865"/>
            <a:ext cx="1439865" cy="379393"/>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1C2842E-6ECF-4C86-9276-619771BA2A09}"/>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
        <p:nvSpPr>
          <p:cNvPr id="9" name="Rectangle 8">
            <a:extLst>
              <a:ext uri="{FF2B5EF4-FFF2-40B4-BE49-F238E27FC236}">
                <a16:creationId xmlns:a16="http://schemas.microsoft.com/office/drawing/2014/main" id="{A6AECCC6-4D71-428E-A704-7B482B40554F}"/>
              </a:ext>
            </a:extLst>
          </p:cNvPr>
          <p:cNvSpPr/>
          <p:nvPr/>
        </p:nvSpPr>
        <p:spPr>
          <a:xfrm rot="16200000">
            <a:off x="-1417318" y="2598277"/>
            <a:ext cx="5201103"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660066"/>
                </a:solidFill>
                <a:effectLst>
                  <a:outerShdw blurRad="38100" dist="25400" dir="5400000" algn="ctr" rotWithShape="0">
                    <a:srgbClr val="6E747A">
                      <a:alpha val="43000"/>
                    </a:srgbClr>
                  </a:outerShdw>
                </a:effectLst>
                <a:uLnTx/>
                <a:uFillTx/>
                <a:latin typeface="Calibri" panose="020F0502020204030204"/>
                <a:ea typeface="+mn-ea"/>
                <a:cs typeface="+mn-cs"/>
              </a:rPr>
              <a:t>Frequently Asked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660066"/>
                </a:solidFill>
                <a:effectLst>
                  <a:outerShdw blurRad="38100" dist="25400" dir="5400000" algn="ctr" rotWithShape="0">
                    <a:srgbClr val="6E747A">
                      <a:alpha val="43000"/>
                    </a:srgbClr>
                  </a:outerShdw>
                </a:effectLst>
                <a:uLnTx/>
                <a:uFillTx/>
                <a:latin typeface="Calibri" panose="020F0502020204030204"/>
                <a:ea typeface="+mn-ea"/>
                <a:cs typeface="+mn-cs"/>
              </a:rPr>
              <a:t>Questions</a:t>
            </a:r>
          </a:p>
        </p:txBody>
      </p:sp>
      <p:pic>
        <p:nvPicPr>
          <p:cNvPr id="4" name="Picture 3">
            <a:extLst>
              <a:ext uri="{FF2B5EF4-FFF2-40B4-BE49-F238E27FC236}">
                <a16:creationId xmlns:a16="http://schemas.microsoft.com/office/drawing/2014/main" id="{0E83DB09-9667-4B07-8697-E868FCBFF3A0}"/>
              </a:ext>
            </a:extLst>
          </p:cNvPr>
          <p:cNvPicPr>
            <a:picLocks noChangeAspect="1"/>
          </p:cNvPicPr>
          <p:nvPr/>
        </p:nvPicPr>
        <p:blipFill>
          <a:blip r:embed="rId6"/>
          <a:stretch>
            <a:fillRect/>
          </a:stretch>
        </p:blipFill>
        <p:spPr>
          <a:xfrm>
            <a:off x="2292256" y="999008"/>
            <a:ext cx="4390631" cy="5682250"/>
          </a:xfrm>
          <a:prstGeom prst="rect">
            <a:avLst/>
          </a:prstGeom>
        </p:spPr>
      </p:pic>
      <p:pic>
        <p:nvPicPr>
          <p:cNvPr id="11" name="Picture 10">
            <a:extLst>
              <a:ext uri="{FF2B5EF4-FFF2-40B4-BE49-F238E27FC236}">
                <a16:creationId xmlns:a16="http://schemas.microsoft.com/office/drawing/2014/main" id="{F22B3AA0-BE77-4252-B51C-172AB8008E76}"/>
              </a:ext>
            </a:extLst>
          </p:cNvPr>
          <p:cNvPicPr>
            <a:picLocks noChangeAspect="1"/>
          </p:cNvPicPr>
          <p:nvPr/>
        </p:nvPicPr>
        <p:blipFill>
          <a:blip r:embed="rId7"/>
          <a:stretch>
            <a:fillRect/>
          </a:stretch>
        </p:blipFill>
        <p:spPr>
          <a:xfrm>
            <a:off x="6914746" y="999008"/>
            <a:ext cx="4431108" cy="5682250"/>
          </a:xfrm>
          <a:prstGeom prst="rect">
            <a:avLst/>
          </a:prstGeom>
        </p:spPr>
      </p:pic>
    </p:spTree>
    <p:extLst>
      <p:ext uri="{BB962C8B-B14F-4D97-AF65-F5344CB8AC3E}">
        <p14:creationId xmlns:p14="http://schemas.microsoft.com/office/powerpoint/2010/main" val="266085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7" name="Picture 6"/>
          <p:cNvPicPr>
            <a:picLocks noChangeAspect="1"/>
          </p:cNvPicPr>
          <p:nvPr/>
        </p:nvPicPr>
        <p:blipFill>
          <a:blip r:embed="rId4"/>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
        <p:nvSpPr>
          <p:cNvPr id="14" name="TextBox 13">
            <a:extLst>
              <a:ext uri="{FF2B5EF4-FFF2-40B4-BE49-F238E27FC236}">
                <a16:creationId xmlns:a16="http://schemas.microsoft.com/office/drawing/2014/main" id="{428AA1DF-F391-41FC-8958-1A544A02E352}"/>
              </a:ext>
            </a:extLst>
          </p:cNvPr>
          <p:cNvSpPr txBox="1"/>
          <p:nvPr/>
        </p:nvSpPr>
        <p:spPr>
          <a:xfrm>
            <a:off x="151215" y="1524036"/>
            <a:ext cx="11826742" cy="5279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 more about the State of Hope. Review the information on the website: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https://dfcs.georgia.gov/state-hope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Connect with at least one partner and/or community member (community leader, church member, friend, Family Connection collaborative) to talk about State of Hope, the application, and discuss possible opportunities.</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 the Hope Tool Kit widely located on the website above.</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lvl="0" indent="-28575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Volunteer to serve on a Regional Community Review Team -</a:t>
            </a:r>
            <a:r>
              <a:rPr lang="en-US" sz="2400" dirty="0">
                <a:solidFill>
                  <a:prstClr val="black"/>
                </a:solidFill>
                <a:latin typeface="Arial" panose="020B0604020202020204" pitchFamily="34" charset="0"/>
                <a:cs typeface="Arial" panose="020B0604020202020204" pitchFamily="34" charset="0"/>
                <a:hlinkClick r:id="rId6"/>
              </a:rPr>
              <a:t> StateofHope@dhs.ga.gov</a:t>
            </a:r>
            <a:r>
              <a:rPr lang="en-US" sz="2400" dirty="0">
                <a:solidFill>
                  <a:prstClr val="black"/>
                </a:solidFill>
                <a:latin typeface="Arial" panose="020B0604020202020204" pitchFamily="34" charset="0"/>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Email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StateofHope@dhs.ga.gov</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you have any questions or ideas that you want to share with us.</a:t>
            </a:r>
          </a:p>
        </p:txBody>
      </p:sp>
      <p:sp>
        <p:nvSpPr>
          <p:cNvPr id="11" name="Title 1">
            <a:extLst>
              <a:ext uri="{FF2B5EF4-FFF2-40B4-BE49-F238E27FC236}">
                <a16:creationId xmlns:a16="http://schemas.microsoft.com/office/drawing/2014/main" id="{2EC28D67-F8D8-4176-8752-83EAB584D3DA}"/>
              </a:ext>
            </a:extLst>
          </p:cNvPr>
          <p:cNvSpPr txBox="1">
            <a:spLocks/>
          </p:cNvSpPr>
          <p:nvPr/>
        </p:nvSpPr>
        <p:spPr>
          <a:xfrm>
            <a:off x="637954" y="1008991"/>
            <a:ext cx="10515600" cy="3972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YOU </a:t>
            </a:r>
            <a:r>
              <a:rPr kumimoji="0" lang="en-US" sz="3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BE INVOLVED?</a:t>
            </a:r>
          </a:p>
        </p:txBody>
      </p:sp>
    </p:spTree>
    <p:extLst>
      <p:ext uri="{BB962C8B-B14F-4D97-AF65-F5344CB8AC3E}">
        <p14:creationId xmlns:p14="http://schemas.microsoft.com/office/powerpoint/2010/main" val="1830254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382"/>
            <a:ext cx="12192000" cy="819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2" y="6166584"/>
            <a:ext cx="1531512" cy="403541"/>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1C2842E-6ECF-4C86-9276-619771BA2A09}"/>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
        <p:nvSpPr>
          <p:cNvPr id="10" name="Content Placeholder 2">
            <a:extLst>
              <a:ext uri="{FF2B5EF4-FFF2-40B4-BE49-F238E27FC236}">
                <a16:creationId xmlns:a16="http://schemas.microsoft.com/office/drawing/2014/main" id="{5828EE58-72E8-448D-A046-06DB48F682E8}"/>
              </a:ext>
            </a:extLst>
          </p:cNvPr>
          <p:cNvSpPr txBox="1">
            <a:spLocks/>
          </p:cNvSpPr>
          <p:nvPr/>
        </p:nvSpPr>
        <p:spPr>
          <a:xfrm>
            <a:off x="1586284" y="2917146"/>
            <a:ext cx="9334500" cy="3759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292100" rtl="0" eaLnBrk="1" fontAlgn="auto" latinLnBrk="0" hangingPunct="0">
              <a:lnSpc>
                <a:spcPct val="120000"/>
              </a:lnSpc>
              <a:spcBef>
                <a:spcPts val="0"/>
              </a:spcBef>
              <a:spcAft>
                <a:spcPts val="0"/>
              </a:spcAft>
              <a:buClr>
                <a:srgbClr val="4CAFD8"/>
              </a:buClr>
              <a:buSzPct val="125000"/>
              <a:buFont typeface="Arial" panose="020B0604020202020204" pitchFamily="34" charset="0"/>
              <a:buNone/>
              <a:tabLst/>
              <a:defRPr/>
            </a:pPr>
            <a:endParaRPr kumimoji="0" lang="en-US" sz="3200" b="0" i="1"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sym typeface="Helvetica Light"/>
            </a:endParaRPr>
          </a:p>
          <a:p>
            <a:pPr marL="0" marR="0" lvl="0" indent="0" algn="ctr" defTabSz="292100" rtl="0" eaLnBrk="1" fontAlgn="auto" latinLnBrk="0" hangingPunct="0">
              <a:lnSpc>
                <a:spcPct val="120000"/>
              </a:lnSpc>
              <a:spcBef>
                <a:spcPts val="0"/>
              </a:spcBef>
              <a:spcAft>
                <a:spcPts val="0"/>
              </a:spcAft>
              <a:buClr>
                <a:srgbClr val="4CAFD8"/>
              </a:buClr>
              <a:buSzPct val="125000"/>
              <a:buFont typeface="Arial" panose="020B0604020202020204" pitchFamily="34" charset="0"/>
              <a:buNone/>
              <a:tabLst/>
              <a:defRPr/>
            </a:pPr>
            <a:endParaRPr kumimoji="0" lang="en-US" sz="3200" b="0" i="0" u="none" strike="noStrike" kern="0" cap="none" spc="0" normalizeH="0" baseline="0" noProof="0" dirty="0">
              <a:ln>
                <a:noFill/>
              </a:ln>
              <a:solidFill>
                <a:srgbClr val="000000"/>
              </a:solidFill>
              <a:effectLst/>
              <a:uLnTx/>
              <a:uFillTx/>
              <a:latin typeface="Candara" panose="020E0502030303020204" pitchFamily="34" charset="0"/>
              <a:ea typeface="+mn-ea"/>
              <a:cs typeface="Museo Sans 300"/>
              <a:sym typeface="Helvetica Light"/>
            </a:endParaRPr>
          </a:p>
        </p:txBody>
      </p:sp>
      <p:sp>
        <p:nvSpPr>
          <p:cNvPr id="9" name="Content Placeholder 2">
            <a:extLst>
              <a:ext uri="{FF2B5EF4-FFF2-40B4-BE49-F238E27FC236}">
                <a16:creationId xmlns:a16="http://schemas.microsoft.com/office/drawing/2014/main" id="{C602BB5C-6EFA-41B0-A4A7-35DF8F60DB49}"/>
              </a:ext>
            </a:extLst>
          </p:cNvPr>
          <p:cNvSpPr txBox="1">
            <a:spLocks/>
          </p:cNvSpPr>
          <p:nvPr/>
        </p:nvSpPr>
        <p:spPr>
          <a:xfrm>
            <a:off x="343876" y="2793026"/>
            <a:ext cx="4634524" cy="30802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Once you choose </a:t>
            </a:r>
            <a:r>
              <a:rPr kumimoji="0" lang="en-US" sz="3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hope</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anything's possible.”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Christopher Reeve</a:t>
            </a:r>
          </a:p>
        </p:txBody>
      </p:sp>
      <p:pic>
        <p:nvPicPr>
          <p:cNvPr id="11" name="Picture 10">
            <a:extLst>
              <a:ext uri="{FF2B5EF4-FFF2-40B4-BE49-F238E27FC236}">
                <a16:creationId xmlns:a16="http://schemas.microsoft.com/office/drawing/2014/main" id="{9D3B914B-F9C2-4749-903D-3F3DF7075E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3867" y="2546867"/>
            <a:ext cx="6435053" cy="3619717"/>
          </a:xfrm>
          <a:prstGeom prst="rect">
            <a:avLst/>
          </a:prstGeom>
        </p:spPr>
      </p:pic>
      <p:sp>
        <p:nvSpPr>
          <p:cNvPr id="2" name="TextBox 1">
            <a:extLst>
              <a:ext uri="{FF2B5EF4-FFF2-40B4-BE49-F238E27FC236}">
                <a16:creationId xmlns:a16="http://schemas.microsoft.com/office/drawing/2014/main" id="{B4F1CC83-CA87-4DFF-BE1E-CA65B0597D3C}"/>
              </a:ext>
            </a:extLst>
          </p:cNvPr>
          <p:cNvSpPr txBox="1"/>
          <p:nvPr/>
        </p:nvSpPr>
        <p:spPr>
          <a:xfrm>
            <a:off x="3736622" y="1121047"/>
            <a:ext cx="5447324" cy="707886"/>
          </a:xfrm>
          <a:prstGeom prst="rect">
            <a:avLst/>
          </a:prstGeom>
          <a:noFill/>
        </p:spPr>
        <p:txBody>
          <a:bodyPr wrap="square" rtlCol="0">
            <a:spAutoFit/>
          </a:bodyPr>
          <a:lstStyle/>
          <a:p>
            <a:r>
              <a:rPr lang="en-US" sz="4000" dirty="0"/>
              <a:t>Questions &amp; Answers</a:t>
            </a:r>
          </a:p>
        </p:txBody>
      </p:sp>
    </p:spTree>
    <p:extLst>
      <p:ext uri="{BB962C8B-B14F-4D97-AF65-F5344CB8AC3E}">
        <p14:creationId xmlns:p14="http://schemas.microsoft.com/office/powerpoint/2010/main" val="574823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7" name="Picture 6"/>
          <p:cNvPicPr>
            <a:picLocks noChangeAspect="1"/>
          </p:cNvPicPr>
          <p:nvPr/>
        </p:nvPicPr>
        <p:blipFill>
          <a:blip r:embed="rId4"/>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pic>
        <p:nvPicPr>
          <p:cNvPr id="10" name="Picture 9">
            <a:extLst>
              <a:ext uri="{FF2B5EF4-FFF2-40B4-BE49-F238E27FC236}">
                <a16:creationId xmlns:a16="http://schemas.microsoft.com/office/drawing/2014/main" id="{7CD35B64-134E-4C3C-84AB-7915AC741763}"/>
              </a:ext>
            </a:extLst>
          </p:cNvPr>
          <p:cNvPicPr>
            <a:picLocks noChangeAspect="1"/>
          </p:cNvPicPr>
          <p:nvPr/>
        </p:nvPicPr>
        <p:blipFill>
          <a:blip r:embed="rId5"/>
          <a:stretch>
            <a:fillRect/>
          </a:stretch>
        </p:blipFill>
        <p:spPr>
          <a:xfrm>
            <a:off x="2362653" y="3251411"/>
            <a:ext cx="7134693" cy="411881"/>
          </a:xfrm>
          <a:prstGeom prst="rect">
            <a:avLst/>
          </a:prstGeom>
        </p:spPr>
      </p:pic>
      <p:pic>
        <p:nvPicPr>
          <p:cNvPr id="11" name="Picture 10">
            <a:extLst>
              <a:ext uri="{FF2B5EF4-FFF2-40B4-BE49-F238E27FC236}">
                <a16:creationId xmlns:a16="http://schemas.microsoft.com/office/drawing/2014/main" id="{BFAF07F4-B736-4342-95EB-9F0CCEFB02C2}"/>
              </a:ext>
            </a:extLst>
          </p:cNvPr>
          <p:cNvPicPr>
            <a:picLocks noChangeAspect="1"/>
          </p:cNvPicPr>
          <p:nvPr/>
        </p:nvPicPr>
        <p:blipFill>
          <a:blip r:embed="rId6"/>
          <a:stretch>
            <a:fillRect/>
          </a:stretch>
        </p:blipFill>
        <p:spPr>
          <a:xfrm>
            <a:off x="4289885" y="1408656"/>
            <a:ext cx="3523765" cy="1842755"/>
          </a:xfrm>
          <a:prstGeom prst="rect">
            <a:avLst/>
          </a:prstGeom>
        </p:spPr>
      </p:pic>
      <p:sp>
        <p:nvSpPr>
          <p:cNvPr id="2" name="TextBox 1">
            <a:extLst>
              <a:ext uri="{FF2B5EF4-FFF2-40B4-BE49-F238E27FC236}">
                <a16:creationId xmlns:a16="http://schemas.microsoft.com/office/drawing/2014/main" id="{93DACC5F-B502-4C8C-80C6-CD0A80E8E732}"/>
              </a:ext>
            </a:extLst>
          </p:cNvPr>
          <p:cNvSpPr txBox="1"/>
          <p:nvPr/>
        </p:nvSpPr>
        <p:spPr>
          <a:xfrm>
            <a:off x="2362653" y="4330252"/>
            <a:ext cx="76730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WEBSITE: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www.dfcs.georgia.gov/state-hope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StateofHope@dhs.ga.gov</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cxnSp>
        <p:nvCxnSpPr>
          <p:cNvPr id="12" name="Straight Connector 11">
            <a:extLst>
              <a:ext uri="{FF2B5EF4-FFF2-40B4-BE49-F238E27FC236}">
                <a16:creationId xmlns:a16="http://schemas.microsoft.com/office/drawing/2014/main" id="{1B54A2FC-0BF8-4386-AEBB-959984A3A23A}"/>
              </a:ext>
            </a:extLst>
          </p:cNvPr>
          <p:cNvCxnSpPr/>
          <p:nvPr/>
        </p:nvCxnSpPr>
        <p:spPr>
          <a:xfrm>
            <a:off x="0" y="5545872"/>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pic>
        <p:nvPicPr>
          <p:cNvPr id="13" name="Content Placeholder 6">
            <a:extLst>
              <a:ext uri="{FF2B5EF4-FFF2-40B4-BE49-F238E27FC236}">
                <a16:creationId xmlns:a16="http://schemas.microsoft.com/office/drawing/2014/main" id="{5755D0B6-6248-4313-BFC9-430A71FE5298}"/>
              </a:ext>
            </a:extLst>
          </p:cNvPr>
          <p:cNvPicPr>
            <a:picLocks noChangeAspect="1"/>
          </p:cNvPicPr>
          <p:nvPr/>
        </p:nvPicPr>
        <p:blipFill>
          <a:blip r:embed="rId9"/>
          <a:stretch>
            <a:fillRect/>
          </a:stretch>
        </p:blipFill>
        <p:spPr>
          <a:xfrm>
            <a:off x="1354823" y="5715275"/>
            <a:ext cx="2435639" cy="866525"/>
          </a:xfrm>
          <a:prstGeom prst="rect">
            <a:avLst/>
          </a:prstGeom>
        </p:spPr>
      </p:pic>
      <p:pic>
        <p:nvPicPr>
          <p:cNvPr id="14" name="Picture 13">
            <a:extLst>
              <a:ext uri="{FF2B5EF4-FFF2-40B4-BE49-F238E27FC236}">
                <a16:creationId xmlns:a16="http://schemas.microsoft.com/office/drawing/2014/main" id="{5EA14860-6B33-42A1-9FFF-07453BC7C0C1}"/>
              </a:ext>
            </a:extLst>
          </p:cNvPr>
          <p:cNvPicPr>
            <a:picLocks noChangeAspect="1"/>
          </p:cNvPicPr>
          <p:nvPr/>
        </p:nvPicPr>
        <p:blipFill>
          <a:blip r:embed="rId10"/>
          <a:stretch>
            <a:fillRect/>
          </a:stretch>
        </p:blipFill>
        <p:spPr>
          <a:xfrm>
            <a:off x="5480553" y="5648480"/>
            <a:ext cx="1154710" cy="1154710"/>
          </a:xfrm>
          <a:prstGeom prst="rect">
            <a:avLst/>
          </a:prstGeom>
        </p:spPr>
      </p:pic>
      <p:pic>
        <p:nvPicPr>
          <p:cNvPr id="15" name="Picture 14">
            <a:extLst>
              <a:ext uri="{FF2B5EF4-FFF2-40B4-BE49-F238E27FC236}">
                <a16:creationId xmlns:a16="http://schemas.microsoft.com/office/drawing/2014/main" id="{35CA9E9A-A495-44EC-9787-F8036F961B58}"/>
              </a:ext>
            </a:extLst>
          </p:cNvPr>
          <p:cNvPicPr>
            <a:picLocks noChangeAspect="1"/>
          </p:cNvPicPr>
          <p:nvPr/>
        </p:nvPicPr>
        <p:blipFill>
          <a:blip r:embed="rId11"/>
          <a:stretch>
            <a:fillRect/>
          </a:stretch>
        </p:blipFill>
        <p:spPr>
          <a:xfrm>
            <a:off x="8230273" y="5768831"/>
            <a:ext cx="2203266" cy="812970"/>
          </a:xfrm>
          <a:prstGeom prst="rect">
            <a:avLst/>
          </a:prstGeom>
        </p:spPr>
      </p:pic>
    </p:spTree>
    <p:extLst>
      <p:ext uri="{BB962C8B-B14F-4D97-AF65-F5344CB8AC3E}">
        <p14:creationId xmlns:p14="http://schemas.microsoft.com/office/powerpoint/2010/main" val="2944783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6A5364-654F-4E6F-807A-3A4493437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35" y="897466"/>
            <a:ext cx="10099132" cy="5680762"/>
          </a:xfrm>
          <a:prstGeom prst="rect">
            <a:avLst/>
          </a:prstGeom>
        </p:spPr>
      </p:pic>
      <p:pic>
        <p:nvPicPr>
          <p:cNvPr id="3" name="Picture 2" descr="ThinBlueHead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51215" y="199423"/>
            <a:ext cx="2064039" cy="420564"/>
          </a:xfrm>
          <a:prstGeom prst="rect">
            <a:avLst/>
          </a:prstGeom>
          <a:noFill/>
        </p:spPr>
        <p:txBody>
          <a:bodyPr wrap="square" rtlCol="0">
            <a:spAutoFit/>
          </a:bodyPr>
          <a:lstStyle/>
          <a:p>
            <a:r>
              <a:rPr lang="en-US" sz="2133" b="1" dirty="0">
                <a:solidFill>
                  <a:srgbClr val="27B0C1"/>
                </a:solidFill>
                <a:latin typeface="Arial" charset="0"/>
                <a:ea typeface="Arial" charset="0"/>
                <a:cs typeface="Arial" charset="0"/>
              </a:rPr>
              <a:t>State of Hope</a:t>
            </a:r>
          </a:p>
        </p:txBody>
      </p:sp>
    </p:spTree>
    <p:extLst>
      <p:ext uri="{BB962C8B-B14F-4D97-AF65-F5344CB8AC3E}">
        <p14:creationId xmlns:p14="http://schemas.microsoft.com/office/powerpoint/2010/main" val="1227895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34" y="6102684"/>
            <a:ext cx="1439865" cy="379393"/>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51215" y="199423"/>
            <a:ext cx="2064039" cy="420564"/>
          </a:xfrm>
          <a:prstGeom prst="rect">
            <a:avLst/>
          </a:prstGeom>
          <a:noFill/>
        </p:spPr>
        <p:txBody>
          <a:bodyPr wrap="square" rtlCol="0">
            <a:spAutoFit/>
          </a:bodyPr>
          <a:lstStyle/>
          <a:p>
            <a:r>
              <a:rPr lang="en-US" sz="2133" b="1" dirty="0">
                <a:solidFill>
                  <a:srgbClr val="27B0C1"/>
                </a:solidFill>
                <a:latin typeface="Arial" charset="0"/>
                <a:ea typeface="Arial" charset="0"/>
                <a:cs typeface="Arial" charset="0"/>
              </a:rPr>
              <a:t>State of Hope</a:t>
            </a:r>
          </a:p>
        </p:txBody>
      </p:sp>
      <p:pic>
        <p:nvPicPr>
          <p:cNvPr id="10" name="Picture 9">
            <a:extLst>
              <a:ext uri="{FF2B5EF4-FFF2-40B4-BE49-F238E27FC236}">
                <a16:creationId xmlns:a16="http://schemas.microsoft.com/office/drawing/2014/main" id="{7CD35B64-134E-4C3C-84AB-7915AC741763}"/>
              </a:ext>
            </a:extLst>
          </p:cNvPr>
          <p:cNvPicPr>
            <a:picLocks noChangeAspect="1"/>
          </p:cNvPicPr>
          <p:nvPr/>
        </p:nvPicPr>
        <p:blipFill>
          <a:blip r:embed="rId6"/>
          <a:stretch>
            <a:fillRect/>
          </a:stretch>
        </p:blipFill>
        <p:spPr>
          <a:xfrm>
            <a:off x="427250" y="5069380"/>
            <a:ext cx="11550707" cy="666814"/>
          </a:xfrm>
          <a:prstGeom prst="rect">
            <a:avLst/>
          </a:prstGeom>
        </p:spPr>
      </p:pic>
      <p:pic>
        <p:nvPicPr>
          <p:cNvPr id="11" name="Picture 10">
            <a:extLst>
              <a:ext uri="{FF2B5EF4-FFF2-40B4-BE49-F238E27FC236}">
                <a16:creationId xmlns:a16="http://schemas.microsoft.com/office/drawing/2014/main" id="{BFAF07F4-B736-4342-95EB-9F0CCEFB02C2}"/>
              </a:ext>
            </a:extLst>
          </p:cNvPr>
          <p:cNvPicPr>
            <a:picLocks noChangeAspect="1"/>
          </p:cNvPicPr>
          <p:nvPr/>
        </p:nvPicPr>
        <p:blipFill>
          <a:blip r:embed="rId7"/>
          <a:stretch>
            <a:fillRect/>
          </a:stretch>
        </p:blipFill>
        <p:spPr>
          <a:xfrm>
            <a:off x="4042795" y="1507556"/>
            <a:ext cx="4945380" cy="3274756"/>
          </a:xfrm>
          <a:prstGeom prst="rect">
            <a:avLst/>
          </a:prstGeom>
        </p:spPr>
      </p:pic>
    </p:spTree>
    <p:extLst>
      <p:ext uri="{BB962C8B-B14F-4D97-AF65-F5344CB8AC3E}">
        <p14:creationId xmlns:p14="http://schemas.microsoft.com/office/powerpoint/2010/main" val="2169357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34" y="6102684"/>
            <a:ext cx="1439865" cy="379393"/>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
        <p:nvSpPr>
          <p:cNvPr id="10" name="Content Placeholder 2">
            <a:extLst>
              <a:ext uri="{FF2B5EF4-FFF2-40B4-BE49-F238E27FC236}">
                <a16:creationId xmlns:a16="http://schemas.microsoft.com/office/drawing/2014/main" id="{E41B39B5-B3DC-4472-BB9A-DDF428A3D2D6}"/>
              </a:ext>
            </a:extLst>
          </p:cNvPr>
          <p:cNvSpPr txBox="1">
            <a:spLocks/>
          </p:cNvSpPr>
          <p:nvPr/>
        </p:nvSpPr>
        <p:spPr>
          <a:xfrm>
            <a:off x="151215" y="1941907"/>
            <a:ext cx="11651851" cy="434237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Hope is needed in every Georgia community because families deserve to be safe, supported and have resources that are designed with their input. Additionally, there is a record number of children in foster care, resources are limited and many individuals and families are in crisis. Our local communities often have the best answers to address these local needs.</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0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“For evil to succeed, all it needs is for good men to do nothing.”  Rev. Dr. Martin Luther King, Jr.</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5BE197B5-A2ED-4728-B3D8-21A194D4BC02}"/>
              </a:ext>
            </a:extLst>
          </p:cNvPr>
          <p:cNvSpPr/>
          <p:nvPr/>
        </p:nvSpPr>
        <p:spPr>
          <a:xfrm>
            <a:off x="292100" y="1018576"/>
            <a:ext cx="10883899" cy="830997"/>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50000"/>
                  </a:srgbClr>
                </a:solidFill>
                <a:effectLst/>
                <a:uLnTx/>
                <a:uFillTx/>
                <a:latin typeface="Museo Sans 700" panose="02000000000000000000" pitchFamily="50" charset="0"/>
                <a:ea typeface="Museo Sans 900" charset="0"/>
                <a:cs typeface="Museo Sans 900" charset="0"/>
              </a:rPr>
              <a:t>Why Hope for Georgia?</a:t>
            </a:r>
          </a:p>
        </p:txBody>
      </p:sp>
    </p:spTree>
    <p:extLst>
      <p:ext uri="{BB962C8B-B14F-4D97-AF65-F5344CB8AC3E}">
        <p14:creationId xmlns:p14="http://schemas.microsoft.com/office/powerpoint/2010/main" val="3082954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8"/>
          <p:cNvPicPr preferRelativeResize="0"/>
          <p:nvPr/>
        </p:nvPicPr>
        <p:blipFill rotWithShape="1">
          <a:blip r:embed="rId3">
            <a:alphaModFix amt="50000"/>
          </a:blip>
          <a:srcRect/>
          <a:stretch/>
        </p:blipFill>
        <p:spPr>
          <a:xfrm>
            <a:off x="10993120" y="6455868"/>
            <a:ext cx="461773" cy="105677"/>
          </a:xfrm>
          <a:prstGeom prst="rect">
            <a:avLst/>
          </a:prstGeom>
          <a:noFill/>
          <a:ln>
            <a:noFill/>
          </a:ln>
        </p:spPr>
      </p:pic>
      <p:pic>
        <p:nvPicPr>
          <p:cNvPr id="231" name="Google Shape;231;p38"/>
          <p:cNvPicPr preferRelativeResize="0"/>
          <p:nvPr/>
        </p:nvPicPr>
        <p:blipFill rotWithShape="1">
          <a:blip r:embed="rId4">
            <a:alphaModFix/>
          </a:blip>
          <a:srcRect l="2740" t="54113" r="2768"/>
          <a:stretch/>
        </p:blipFill>
        <p:spPr>
          <a:xfrm>
            <a:off x="834888" y="2559944"/>
            <a:ext cx="10711576" cy="2260425"/>
          </a:xfrm>
          <a:prstGeom prst="rect">
            <a:avLst/>
          </a:prstGeom>
          <a:noFill/>
          <a:ln>
            <a:noFill/>
          </a:ln>
        </p:spPr>
      </p:pic>
      <p:sp>
        <p:nvSpPr>
          <p:cNvPr id="9" name="Rectangle 8">
            <a:extLst>
              <a:ext uri="{FF2B5EF4-FFF2-40B4-BE49-F238E27FC236}">
                <a16:creationId xmlns:a16="http://schemas.microsoft.com/office/drawing/2014/main" id="{24521656-126C-4289-996C-E8CD55EE1F64}"/>
              </a:ext>
            </a:extLst>
          </p:cNvPr>
          <p:cNvSpPr/>
          <p:nvPr/>
        </p:nvSpPr>
        <p:spPr>
          <a:xfrm>
            <a:off x="533080" y="1138648"/>
            <a:ext cx="10642919" cy="923330"/>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lumMod val="50000"/>
                  </a:srgbClr>
                </a:solidFill>
                <a:effectLst/>
                <a:uLnTx/>
                <a:uFillTx/>
                <a:latin typeface="Museo Sans 700" panose="02000000000000000000" pitchFamily="50" charset="0"/>
                <a:ea typeface="Museo Sans 900" charset="0"/>
                <a:cs typeface="Museo Sans 900" charset="0"/>
              </a:rPr>
              <a:t>Why Hope for Georgia?</a:t>
            </a:r>
          </a:p>
        </p:txBody>
      </p:sp>
      <p:pic>
        <p:nvPicPr>
          <p:cNvPr id="11" name="Picture 10" descr="ThinBlueHeader.png">
            <a:extLst>
              <a:ext uri="{FF2B5EF4-FFF2-40B4-BE49-F238E27FC236}">
                <a16:creationId xmlns:a16="http://schemas.microsoft.com/office/drawing/2014/main" id="{A6BA9F1E-AC86-4213-9D05-36622BCDD9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12" name="Picture 11">
            <a:extLst>
              <a:ext uri="{FF2B5EF4-FFF2-40B4-BE49-F238E27FC236}">
                <a16:creationId xmlns:a16="http://schemas.microsoft.com/office/drawing/2014/main" id="{E55CC6EC-374F-4997-A762-C30BB593C8FB}"/>
              </a:ext>
            </a:extLst>
          </p:cNvPr>
          <p:cNvPicPr>
            <a:picLocks noChangeAspect="1"/>
          </p:cNvPicPr>
          <p:nvPr/>
        </p:nvPicPr>
        <p:blipFill>
          <a:blip r:embed="rId6"/>
          <a:stretch>
            <a:fillRect/>
          </a:stretch>
        </p:blipFill>
        <p:spPr>
          <a:xfrm>
            <a:off x="11339884" y="87409"/>
            <a:ext cx="638073" cy="641761"/>
          </a:xfrm>
          <a:prstGeom prst="rect">
            <a:avLst/>
          </a:prstGeom>
        </p:spPr>
      </p:pic>
      <p:cxnSp>
        <p:nvCxnSpPr>
          <p:cNvPr id="13" name="Straight Connector 12">
            <a:extLst>
              <a:ext uri="{FF2B5EF4-FFF2-40B4-BE49-F238E27FC236}">
                <a16:creationId xmlns:a16="http://schemas.microsoft.com/office/drawing/2014/main" id="{D8DC110B-C3A3-40A3-8782-8D277B933A84}"/>
              </a:ext>
            </a:extLst>
          </p:cNvPr>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2D25F16-13C4-4C27-8845-BB7A4754D220}"/>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Tree>
    <p:extLst>
      <p:ext uri="{BB962C8B-B14F-4D97-AF65-F5344CB8AC3E}">
        <p14:creationId xmlns:p14="http://schemas.microsoft.com/office/powerpoint/2010/main" val="285189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34" y="6102684"/>
            <a:ext cx="1439865" cy="379393"/>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51215" y="199423"/>
            <a:ext cx="2064039" cy="420564"/>
          </a:xfrm>
          <a:prstGeom prst="rect">
            <a:avLst/>
          </a:prstGeom>
          <a:noFill/>
        </p:spPr>
        <p:txBody>
          <a:bodyPr wrap="square" rtlCol="0">
            <a:spAutoFit/>
          </a:bodyPr>
          <a:lstStyle/>
          <a:p>
            <a:r>
              <a:rPr lang="en-US" sz="2133" b="1" dirty="0">
                <a:solidFill>
                  <a:srgbClr val="27B0C1"/>
                </a:solidFill>
                <a:latin typeface="Arial" charset="0"/>
                <a:ea typeface="Arial" charset="0"/>
                <a:cs typeface="Arial" charset="0"/>
              </a:rPr>
              <a:t>State of Hope</a:t>
            </a:r>
          </a:p>
        </p:txBody>
      </p:sp>
      <p:sp>
        <p:nvSpPr>
          <p:cNvPr id="10" name="Title 1">
            <a:extLst>
              <a:ext uri="{FF2B5EF4-FFF2-40B4-BE49-F238E27FC236}">
                <a16:creationId xmlns:a16="http://schemas.microsoft.com/office/drawing/2014/main" id="{44240822-2CBA-44DD-AC28-2742012BF3EF}"/>
              </a:ext>
            </a:extLst>
          </p:cNvPr>
          <p:cNvSpPr txBox="1">
            <a:spLocks/>
          </p:cNvSpPr>
          <p:nvPr/>
        </p:nvSpPr>
        <p:spPr>
          <a:xfrm>
            <a:off x="151215" y="1193886"/>
            <a:ext cx="6986185" cy="8690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Clr>
                <a:srgbClr val="000000"/>
              </a:buClr>
              <a:buSzPts val="1100"/>
            </a:pPr>
            <a:r>
              <a:rPr lang="en-US" sz="4000" b="1" dirty="0">
                <a:latin typeface="Arial" panose="020B0604020202020204" pitchFamily="34" charset="0"/>
                <a:ea typeface="Domine"/>
                <a:cs typeface="Arial" panose="020B0604020202020204" pitchFamily="34" charset="0"/>
                <a:sym typeface="Domine"/>
              </a:rPr>
              <a:t>WHAT IS STATE OF HOPE?</a:t>
            </a:r>
          </a:p>
        </p:txBody>
      </p:sp>
      <p:sp>
        <p:nvSpPr>
          <p:cNvPr id="11" name="Shape 764">
            <a:extLst>
              <a:ext uri="{FF2B5EF4-FFF2-40B4-BE49-F238E27FC236}">
                <a16:creationId xmlns:a16="http://schemas.microsoft.com/office/drawing/2014/main" id="{E1B8F2F1-D51B-453A-9D3A-A55AD26AA7B7}"/>
              </a:ext>
            </a:extLst>
          </p:cNvPr>
          <p:cNvSpPr txBox="1">
            <a:spLocks/>
          </p:cNvSpPr>
          <p:nvPr/>
        </p:nvSpPr>
        <p:spPr>
          <a:xfrm>
            <a:off x="151215" y="2428876"/>
            <a:ext cx="11826742" cy="2624384"/>
          </a:xfrm>
          <a:prstGeom prst="rect">
            <a:avLst/>
          </a:prstGeom>
          <a:noFill/>
          <a:ln>
            <a:noFill/>
          </a:ln>
        </p:spPr>
        <p:txBody>
          <a:bodyPr spcFirstLastPara="1" vert="horz" wrap="square" lIns="0" tIns="0" rIns="0" bIns="0" rtlCol="0" anchor="t" anchorCtr="0">
            <a:noAutofit/>
          </a:bodyPr>
          <a:lstStyle>
            <a:lvl1pPr marR="0" lvl="0" algn="l" defTabSz="914400" rtl="0" eaLnBrk="1" latinLnBrk="0" hangingPunct="1">
              <a:lnSpc>
                <a:spcPct val="90000"/>
              </a:lnSpc>
              <a:spcBef>
                <a:spcPts val="1300"/>
              </a:spcBef>
              <a:spcAft>
                <a:spcPts val="0"/>
              </a:spcAft>
              <a:buClr>
                <a:srgbClr val="F2694E"/>
              </a:buClr>
              <a:buSzPts val="7600"/>
              <a:buNone/>
              <a:defRPr sz="3800" i="0" u="none" strike="noStrike" kern="1200" cap="none">
                <a:solidFill>
                  <a:srgbClr val="F2694E"/>
                </a:solidFill>
                <a:latin typeface="+mj-lt"/>
                <a:ea typeface="+mj-ea"/>
                <a:cs typeface="+mj-cs"/>
              </a:defRPr>
            </a:lvl1pPr>
            <a:lvl2pPr marR="0" lvl="1"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2pPr>
            <a:lvl3pPr marR="0" lvl="2"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3pPr>
            <a:lvl4pPr marR="0" lvl="3"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4pPr>
            <a:lvl5pPr marR="0" lvl="4"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5pPr>
            <a:lvl6pPr marR="0" lvl="5"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6pPr>
            <a:lvl7pPr marR="0" lvl="6"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7pPr>
            <a:lvl8pPr marR="0" lvl="7"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8pPr>
            <a:lvl9pPr marR="0" lvl="8"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9pPr>
          </a:lstStyle>
          <a:p>
            <a:pPr lvl="0" algn="just">
              <a:lnSpc>
                <a:spcPct val="100000"/>
              </a:lnSpc>
              <a:spcBef>
                <a:spcPts val="0"/>
              </a:spcBef>
              <a:buClrTx/>
              <a:buSzTx/>
            </a:pPr>
            <a:r>
              <a:rPr lang="en-US" sz="3200" b="1" i="1"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State of Hope is a movement throughout Georgia to create communities where children are safe, thriving, and full of hope</a:t>
            </a:r>
            <a:r>
              <a:rPr lang="en-US" sz="32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 </a:t>
            </a:r>
            <a:r>
              <a:rPr lang="en-US" sz="3200" b="1" i="1" dirty="0">
                <a:solidFill>
                  <a:prstClr val="black"/>
                </a:solidFill>
                <a:latin typeface="Arial Narrow" panose="020B0606020202030204" pitchFamily="34" charset="0"/>
                <a:ea typeface="Times New Roman" panose="02020603050405020304" pitchFamily="18" charset="0"/>
                <a:cs typeface="Arial" panose="020B0604020202020204" pitchFamily="34" charset="0"/>
              </a:rPr>
              <a:t>Our mission is to cultivate family-centered support systems by connecting, equipping, and nurturing diverse community collaborators</a:t>
            </a:r>
            <a:r>
              <a:rPr lang="en-US" sz="32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a:t>
            </a:r>
            <a:endParaRPr lang="en-US" sz="32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53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44"/>
        <p:cNvGrpSpPr/>
        <p:nvPr/>
      </p:nvGrpSpPr>
      <p:grpSpPr>
        <a:xfrm>
          <a:off x="0" y="0"/>
          <a:ext cx="0" cy="0"/>
          <a:chOff x="0" y="0"/>
          <a:chExt cx="0" cy="0"/>
        </a:xfrm>
      </p:grpSpPr>
      <p:pic>
        <p:nvPicPr>
          <p:cNvPr id="245" name="Google Shape;245;p40"/>
          <p:cNvPicPr preferRelativeResize="0"/>
          <p:nvPr/>
        </p:nvPicPr>
        <p:blipFill rotWithShape="1">
          <a:blip r:embed="rId3">
            <a:alphaModFix amt="50000"/>
          </a:blip>
          <a:srcRect/>
          <a:stretch/>
        </p:blipFill>
        <p:spPr>
          <a:xfrm>
            <a:off x="10993120" y="6455868"/>
            <a:ext cx="461773" cy="105677"/>
          </a:xfrm>
          <a:prstGeom prst="rect">
            <a:avLst/>
          </a:prstGeom>
          <a:noFill/>
          <a:ln>
            <a:noFill/>
          </a:ln>
        </p:spPr>
      </p:pic>
      <p:pic>
        <p:nvPicPr>
          <p:cNvPr id="248" name="Google Shape;248;p40"/>
          <p:cNvPicPr preferRelativeResize="0"/>
          <p:nvPr/>
        </p:nvPicPr>
        <p:blipFill rotWithShape="1">
          <a:blip r:embed="rId4">
            <a:alphaModFix/>
          </a:blip>
          <a:srcRect l="3112" t="13121" r="2289" b="5378"/>
          <a:stretch/>
        </p:blipFill>
        <p:spPr>
          <a:xfrm>
            <a:off x="743313" y="2286001"/>
            <a:ext cx="10822550" cy="3958338"/>
          </a:xfrm>
          <a:prstGeom prst="rect">
            <a:avLst/>
          </a:prstGeom>
          <a:noFill/>
          <a:ln>
            <a:noFill/>
          </a:ln>
        </p:spPr>
      </p:pic>
      <p:sp>
        <p:nvSpPr>
          <p:cNvPr id="8" name="Rectangle 7">
            <a:extLst>
              <a:ext uri="{FF2B5EF4-FFF2-40B4-BE49-F238E27FC236}">
                <a16:creationId xmlns:a16="http://schemas.microsoft.com/office/drawing/2014/main" id="{C6F37048-12CA-4420-B622-FDC7057C237B}"/>
              </a:ext>
            </a:extLst>
          </p:cNvPr>
          <p:cNvSpPr/>
          <p:nvPr/>
        </p:nvSpPr>
        <p:spPr>
          <a:xfrm>
            <a:off x="533080" y="1018576"/>
            <a:ext cx="10642919" cy="923330"/>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lumMod val="50000"/>
                  </a:srgbClr>
                </a:solidFill>
                <a:effectLst/>
                <a:uLnTx/>
                <a:uFillTx/>
                <a:latin typeface="Museo Sans 700" panose="02000000000000000000" pitchFamily="50" charset="0"/>
                <a:ea typeface="Museo Sans 900" charset="0"/>
                <a:cs typeface="Museo Sans 900" charset="0"/>
              </a:rPr>
              <a:t>What is State of Hope?</a:t>
            </a:r>
          </a:p>
        </p:txBody>
      </p:sp>
      <p:pic>
        <p:nvPicPr>
          <p:cNvPr id="9" name="Picture 8" descr="ThinBlueHeader.png">
            <a:extLst>
              <a:ext uri="{FF2B5EF4-FFF2-40B4-BE49-F238E27FC236}">
                <a16:creationId xmlns:a16="http://schemas.microsoft.com/office/drawing/2014/main" id="{91FB2E7D-9036-4739-B3C2-583773CDC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10" name="Picture 9">
            <a:extLst>
              <a:ext uri="{FF2B5EF4-FFF2-40B4-BE49-F238E27FC236}">
                <a16:creationId xmlns:a16="http://schemas.microsoft.com/office/drawing/2014/main" id="{AB194238-4FC4-462C-80DB-8995AF3BDAB8}"/>
              </a:ext>
            </a:extLst>
          </p:cNvPr>
          <p:cNvPicPr>
            <a:picLocks noChangeAspect="1"/>
          </p:cNvPicPr>
          <p:nvPr/>
        </p:nvPicPr>
        <p:blipFill>
          <a:blip r:embed="rId6"/>
          <a:stretch>
            <a:fillRect/>
          </a:stretch>
        </p:blipFill>
        <p:spPr>
          <a:xfrm>
            <a:off x="11339884" y="87409"/>
            <a:ext cx="638073" cy="641761"/>
          </a:xfrm>
          <a:prstGeom prst="rect">
            <a:avLst/>
          </a:prstGeom>
        </p:spPr>
      </p:pic>
      <p:cxnSp>
        <p:nvCxnSpPr>
          <p:cNvPr id="11" name="Straight Connector 10">
            <a:extLst>
              <a:ext uri="{FF2B5EF4-FFF2-40B4-BE49-F238E27FC236}">
                <a16:creationId xmlns:a16="http://schemas.microsoft.com/office/drawing/2014/main" id="{1403912F-2C85-4477-B0A1-0157E6734F4D}"/>
              </a:ext>
            </a:extLst>
          </p:cNvPr>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71E9125-E0F9-47B1-A1BE-73E0C31488A0}"/>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Tree>
    <p:extLst>
      <p:ext uri="{BB962C8B-B14F-4D97-AF65-F5344CB8AC3E}">
        <p14:creationId xmlns:p14="http://schemas.microsoft.com/office/powerpoint/2010/main" val="376788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9"/>
          <p:cNvPicPr preferRelativeResize="0"/>
          <p:nvPr/>
        </p:nvPicPr>
        <p:blipFill rotWithShape="1">
          <a:blip r:embed="rId3">
            <a:alphaModFix amt="50000"/>
          </a:blip>
          <a:srcRect/>
          <a:stretch/>
        </p:blipFill>
        <p:spPr>
          <a:xfrm>
            <a:off x="10993120" y="6455868"/>
            <a:ext cx="461773" cy="105677"/>
          </a:xfrm>
          <a:prstGeom prst="rect">
            <a:avLst/>
          </a:prstGeom>
          <a:noFill/>
          <a:ln>
            <a:noFill/>
          </a:ln>
        </p:spPr>
      </p:pic>
      <p:pic>
        <p:nvPicPr>
          <p:cNvPr id="239" name="Google Shape;239;p39"/>
          <p:cNvPicPr preferRelativeResize="0"/>
          <p:nvPr/>
        </p:nvPicPr>
        <p:blipFill rotWithShape="1">
          <a:blip r:embed="rId4">
            <a:alphaModFix/>
          </a:blip>
          <a:srcRect l="2747" t="42759" r="2186"/>
          <a:stretch/>
        </p:blipFill>
        <p:spPr>
          <a:xfrm>
            <a:off x="743313" y="2474888"/>
            <a:ext cx="10985951" cy="2430538"/>
          </a:xfrm>
          <a:prstGeom prst="rect">
            <a:avLst/>
          </a:prstGeom>
          <a:noFill/>
          <a:ln>
            <a:noFill/>
          </a:ln>
        </p:spPr>
      </p:pic>
      <p:sp>
        <p:nvSpPr>
          <p:cNvPr id="8" name="Rectangle 7">
            <a:extLst>
              <a:ext uri="{FF2B5EF4-FFF2-40B4-BE49-F238E27FC236}">
                <a16:creationId xmlns:a16="http://schemas.microsoft.com/office/drawing/2014/main" id="{412CAA47-A7BA-4BA5-BD60-67E60B9D7B23}"/>
              </a:ext>
            </a:extLst>
          </p:cNvPr>
          <p:cNvSpPr/>
          <p:nvPr/>
        </p:nvSpPr>
        <p:spPr>
          <a:xfrm>
            <a:off x="533080" y="1018576"/>
            <a:ext cx="10642919" cy="923330"/>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lumMod val="50000"/>
                  </a:srgbClr>
                </a:solidFill>
                <a:effectLst/>
                <a:uLnTx/>
                <a:uFillTx/>
                <a:latin typeface="Museo Sans 700" panose="02000000000000000000" pitchFamily="50" charset="0"/>
                <a:ea typeface="Museo Sans 900" charset="0"/>
                <a:cs typeface="Museo Sans 900" charset="0"/>
              </a:rPr>
              <a:t>What is State of Hope?</a:t>
            </a:r>
          </a:p>
        </p:txBody>
      </p:sp>
      <p:pic>
        <p:nvPicPr>
          <p:cNvPr id="9" name="Picture 8" descr="ThinBlueHeader.png">
            <a:extLst>
              <a:ext uri="{FF2B5EF4-FFF2-40B4-BE49-F238E27FC236}">
                <a16:creationId xmlns:a16="http://schemas.microsoft.com/office/drawing/2014/main" id="{FD090D89-9009-4AF7-A6E6-3E1F8CB2F5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10" name="Picture 9">
            <a:extLst>
              <a:ext uri="{FF2B5EF4-FFF2-40B4-BE49-F238E27FC236}">
                <a16:creationId xmlns:a16="http://schemas.microsoft.com/office/drawing/2014/main" id="{38CB84B2-FCBE-4897-8BB1-CE8700FC1642}"/>
              </a:ext>
            </a:extLst>
          </p:cNvPr>
          <p:cNvPicPr>
            <a:picLocks noChangeAspect="1"/>
          </p:cNvPicPr>
          <p:nvPr/>
        </p:nvPicPr>
        <p:blipFill>
          <a:blip r:embed="rId6"/>
          <a:stretch>
            <a:fillRect/>
          </a:stretch>
        </p:blipFill>
        <p:spPr>
          <a:xfrm>
            <a:off x="11339884" y="87409"/>
            <a:ext cx="638073" cy="641761"/>
          </a:xfrm>
          <a:prstGeom prst="rect">
            <a:avLst/>
          </a:prstGeom>
        </p:spPr>
      </p:pic>
      <p:cxnSp>
        <p:nvCxnSpPr>
          <p:cNvPr id="11" name="Straight Connector 10">
            <a:extLst>
              <a:ext uri="{FF2B5EF4-FFF2-40B4-BE49-F238E27FC236}">
                <a16:creationId xmlns:a16="http://schemas.microsoft.com/office/drawing/2014/main" id="{E03739C5-ADB6-4593-9AAA-59FE2CDA55CD}"/>
              </a:ext>
            </a:extLst>
          </p:cNvPr>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CABA065-F1E4-4CBF-BBB7-973592E760FD}"/>
              </a:ext>
            </a:extLst>
          </p:cNvPr>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Tree>
    <p:extLst>
      <p:ext uri="{BB962C8B-B14F-4D97-AF65-F5344CB8AC3E}">
        <p14:creationId xmlns:p14="http://schemas.microsoft.com/office/powerpoint/2010/main" val="80542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Blue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8"/>
            <a:ext cx="12192000" cy="819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34" y="6102684"/>
            <a:ext cx="1439865" cy="379393"/>
          </a:xfrm>
          <a:prstGeom prst="rect">
            <a:avLst/>
          </a:prstGeom>
        </p:spPr>
      </p:pic>
      <p:pic>
        <p:nvPicPr>
          <p:cNvPr id="7" name="Picture 6"/>
          <p:cNvPicPr>
            <a:picLocks noChangeAspect="1"/>
          </p:cNvPicPr>
          <p:nvPr/>
        </p:nvPicPr>
        <p:blipFill>
          <a:blip r:embed="rId5"/>
          <a:stretch>
            <a:fillRect/>
          </a:stretch>
        </p:blipFill>
        <p:spPr>
          <a:xfrm>
            <a:off x="11339884" y="87409"/>
            <a:ext cx="638073" cy="641761"/>
          </a:xfrm>
          <a:prstGeom prst="rect">
            <a:avLst/>
          </a:prstGeom>
        </p:spPr>
      </p:pic>
      <p:cxnSp>
        <p:nvCxnSpPr>
          <p:cNvPr id="8" name="Straight Connector 7"/>
          <p:cNvCxnSpPr/>
          <p:nvPr/>
        </p:nvCxnSpPr>
        <p:spPr>
          <a:xfrm>
            <a:off x="0" y="874888"/>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51215" y="199423"/>
            <a:ext cx="206403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7B0C1"/>
                </a:solidFill>
                <a:effectLst/>
                <a:uLnTx/>
                <a:uFillTx/>
                <a:latin typeface="Arial" charset="0"/>
                <a:ea typeface="Arial" charset="0"/>
                <a:cs typeface="Arial" charset="0"/>
              </a:rPr>
              <a:t>State of Hope</a:t>
            </a:r>
          </a:p>
        </p:txBody>
      </p:sp>
      <p:sp>
        <p:nvSpPr>
          <p:cNvPr id="10" name="Title 1">
            <a:extLst>
              <a:ext uri="{FF2B5EF4-FFF2-40B4-BE49-F238E27FC236}">
                <a16:creationId xmlns:a16="http://schemas.microsoft.com/office/drawing/2014/main" id="{44240822-2CBA-44DD-AC28-2742012BF3EF}"/>
              </a:ext>
            </a:extLst>
          </p:cNvPr>
          <p:cNvSpPr txBox="1">
            <a:spLocks/>
          </p:cNvSpPr>
          <p:nvPr/>
        </p:nvSpPr>
        <p:spPr>
          <a:xfrm>
            <a:off x="388934" y="1018574"/>
            <a:ext cx="11193466" cy="10443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Domine"/>
                <a:cs typeface="Arial" panose="020B0604020202020204" pitchFamily="34" charset="0"/>
                <a:sym typeface="Domine"/>
              </a:rPr>
              <a:t>WHAT IS STATE OF HOPE?</a:t>
            </a:r>
          </a:p>
        </p:txBody>
      </p:sp>
      <p:sp>
        <p:nvSpPr>
          <p:cNvPr id="11" name="Shape 764">
            <a:extLst>
              <a:ext uri="{FF2B5EF4-FFF2-40B4-BE49-F238E27FC236}">
                <a16:creationId xmlns:a16="http://schemas.microsoft.com/office/drawing/2014/main" id="{E1B8F2F1-D51B-453A-9D3A-A55AD26AA7B7}"/>
              </a:ext>
            </a:extLst>
          </p:cNvPr>
          <p:cNvSpPr txBox="1">
            <a:spLocks/>
          </p:cNvSpPr>
          <p:nvPr/>
        </p:nvSpPr>
        <p:spPr>
          <a:xfrm>
            <a:off x="151215" y="2144906"/>
            <a:ext cx="11431186" cy="2074643"/>
          </a:xfrm>
          <a:prstGeom prst="rect">
            <a:avLst/>
          </a:prstGeom>
          <a:noFill/>
          <a:ln>
            <a:noFill/>
          </a:ln>
        </p:spPr>
        <p:txBody>
          <a:bodyPr spcFirstLastPara="1" vert="horz" wrap="square" lIns="0" tIns="0" rIns="0" bIns="0" rtlCol="0" anchor="t" anchorCtr="0">
            <a:noAutofit/>
          </a:bodyPr>
          <a:lstStyle>
            <a:lvl1pPr marR="0" lvl="0" algn="l" defTabSz="914400" rtl="0" eaLnBrk="1" latinLnBrk="0" hangingPunct="1">
              <a:lnSpc>
                <a:spcPct val="90000"/>
              </a:lnSpc>
              <a:spcBef>
                <a:spcPts val="1300"/>
              </a:spcBef>
              <a:spcAft>
                <a:spcPts val="0"/>
              </a:spcAft>
              <a:buClr>
                <a:srgbClr val="F2694E"/>
              </a:buClr>
              <a:buSzPts val="7600"/>
              <a:buNone/>
              <a:defRPr sz="3800" i="0" u="none" strike="noStrike" kern="1200" cap="none">
                <a:solidFill>
                  <a:srgbClr val="F2694E"/>
                </a:solidFill>
                <a:latin typeface="+mj-lt"/>
                <a:ea typeface="+mj-ea"/>
                <a:cs typeface="+mj-cs"/>
              </a:defRPr>
            </a:lvl1pPr>
            <a:lvl2pPr marR="0" lvl="1"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2pPr>
            <a:lvl3pPr marR="0" lvl="2"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3pPr>
            <a:lvl4pPr marR="0" lvl="3"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4pPr>
            <a:lvl5pPr marR="0" lvl="4"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5pPr>
            <a:lvl6pPr marR="0" lvl="5"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6pPr>
            <a:lvl7pPr marR="0" lvl="6"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7pPr>
            <a:lvl8pPr marR="0" lvl="7"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8pPr>
            <a:lvl9pPr marR="0" lvl="8" algn="l" rtl="0">
              <a:lnSpc>
                <a:spcPct val="90000"/>
              </a:lnSpc>
              <a:spcBef>
                <a:spcPts val="0"/>
              </a:spcBef>
              <a:spcAft>
                <a:spcPts val="0"/>
              </a:spcAft>
              <a:buClr>
                <a:srgbClr val="3C4E57"/>
              </a:buClr>
              <a:buSzPts val="7000"/>
              <a:buFont typeface="Arial"/>
              <a:buNone/>
              <a:defRPr sz="3500" b="0" i="0" u="none" strike="noStrike" cap="none">
                <a:solidFill>
                  <a:srgbClr val="3C4E57"/>
                </a:solidFill>
                <a:latin typeface="Arial"/>
                <a:ea typeface="Arial"/>
                <a:cs typeface="Arial"/>
                <a:sym typeface="Arial"/>
              </a:defRPr>
            </a:lvl9pPr>
          </a:lstStyle>
          <a:p>
            <a:pPr marL="0" marR="0" lvl="0" indent="0" algn="ctr" defTabSz="914400" rtl="0" eaLnBrk="1" fontAlgn="auto" latinLnBrk="0" hangingPunct="1">
              <a:lnSpc>
                <a:spcPct val="90000"/>
              </a:lnSpc>
              <a:spcBef>
                <a:spcPts val="1300"/>
              </a:spcBef>
              <a:spcAft>
                <a:spcPts val="0"/>
              </a:spcAft>
              <a:buClr>
                <a:srgbClr val="F2694E"/>
              </a:buClr>
              <a:buSzPts val="7600"/>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Domine"/>
                <a:cs typeface="Arial" panose="020B0604020202020204" pitchFamily="34" charset="0"/>
                <a:sym typeface="Domine"/>
              </a:rPr>
              <a:t>The State of Hope seeks to activate communities, including nonprofits, philanthropies, government, businesses and other community members to collaborate closely to build local safety nets that will prevent conditions that contribute to disparities in education, threaten a family’s self-sufficiency and could lead to child abuse and neglect. </a:t>
            </a:r>
          </a:p>
          <a:p>
            <a:pPr marL="0" marR="0" lvl="0" indent="0" algn="ctr" defTabSz="914400" rtl="0" eaLnBrk="1" fontAlgn="auto" latinLnBrk="0" hangingPunct="1">
              <a:lnSpc>
                <a:spcPct val="90000"/>
              </a:lnSpc>
              <a:spcBef>
                <a:spcPts val="1300"/>
              </a:spcBef>
              <a:spcAft>
                <a:spcPts val="0"/>
              </a:spcAft>
              <a:buClr>
                <a:srgbClr val="F2694E"/>
              </a:buClr>
              <a:buSzPts val="7600"/>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Domine"/>
              <a:cs typeface="Arial" panose="020B0604020202020204" pitchFamily="34" charset="0"/>
              <a:sym typeface="Domine"/>
            </a:endParaRPr>
          </a:p>
          <a:p>
            <a:pPr marL="0" marR="0" lvl="0" indent="0" algn="ctr" defTabSz="914400" rtl="0" eaLnBrk="1" fontAlgn="auto" latinLnBrk="0" hangingPunct="1">
              <a:lnSpc>
                <a:spcPct val="90000"/>
              </a:lnSpc>
              <a:spcBef>
                <a:spcPts val="1300"/>
              </a:spcBef>
              <a:spcAft>
                <a:spcPts val="0"/>
              </a:spcAft>
              <a:buClr>
                <a:srgbClr val="F2694E"/>
              </a:buClr>
              <a:buSzPts val="7600"/>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Domine"/>
                <a:cs typeface="Arial" panose="020B0604020202020204" pitchFamily="34" charset="0"/>
                <a:sym typeface="Domine"/>
              </a:rPr>
              <a:t>Our ultimate vision is to have one or more State of Hope sites in each of the 14 regions across Georgia.</a:t>
            </a:r>
            <a:endParaRPr kumimoji="0" lang="en-US" sz="2800" b="0" i="0" u="none" strike="noStrike" kern="1200" cap="none" spc="0" normalizeH="0" baseline="0" noProof="0" dirty="0">
              <a:ln>
                <a:noFill/>
              </a:ln>
              <a:solidFill>
                <a:prstClr val="black"/>
              </a:solidFill>
              <a:effectLst/>
              <a:highlight>
                <a:srgbClr val="A5A5A5"/>
              </a:highlight>
              <a:uLnTx/>
              <a:uFillTx/>
              <a:latin typeface="Arial" panose="020B0604020202020204" pitchFamily="34" charset="0"/>
              <a:ea typeface="Domine"/>
              <a:cs typeface="Arial" panose="020B0604020202020204" pitchFamily="34" charset="0"/>
              <a:sym typeface="Domine"/>
            </a:endParaRPr>
          </a:p>
        </p:txBody>
      </p:sp>
    </p:spTree>
    <p:extLst>
      <p:ext uri="{BB962C8B-B14F-4D97-AF65-F5344CB8AC3E}">
        <p14:creationId xmlns:p14="http://schemas.microsoft.com/office/powerpoint/2010/main" val="1520576257"/>
      </p:ext>
    </p:extLst>
  </p:cSld>
  <p:clrMapOvr>
    <a:masterClrMapping/>
  </p:clrMapOvr>
</p:sld>
</file>

<file path=ppt/theme/theme1.xml><?xml version="1.0" encoding="utf-8"?>
<a:theme xmlns:a="http://schemas.openxmlformats.org/drawingml/2006/main" name="1_NEW DFC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DFCS Theme" id="{61570A0D-7164-4A46-9245-60771DF03967}" vid="{6F372D87-A18B-4334-8FDF-ADB777E60F7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1214</TotalTime>
  <Words>1231</Words>
  <Application>Microsoft Office PowerPoint</Application>
  <PresentationFormat>Widescreen</PresentationFormat>
  <Paragraphs>128</Paragraphs>
  <Slides>19</Slides>
  <Notes>19</Notes>
  <HiddenSlides>1</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Arial</vt:lpstr>
      <vt:lpstr>Arial Narrow</vt:lpstr>
      <vt:lpstr>Calibri</vt:lpstr>
      <vt:lpstr>Calibri Light</vt:lpstr>
      <vt:lpstr>Candara</vt:lpstr>
      <vt:lpstr>Domine</vt:lpstr>
      <vt:lpstr>Helvetica Light</vt:lpstr>
      <vt:lpstr>Museo Sans 300</vt:lpstr>
      <vt:lpstr>Museo Sans 700</vt:lpstr>
      <vt:lpstr>Museo Sans 900</vt:lpstr>
      <vt:lpstr>Poppins</vt:lpstr>
      <vt:lpstr>Times New Roman</vt:lpstr>
      <vt:lpstr>Wingdings</vt:lpstr>
      <vt:lpstr>1_NEW DFCS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Ivory, LaMarva E</dc:creator>
  <cp:lastModifiedBy>Ivory, LaMarva E</cp:lastModifiedBy>
  <cp:revision>24</cp:revision>
  <dcterms:created xsi:type="dcterms:W3CDTF">2019-01-09T01:58:20Z</dcterms:created>
  <dcterms:modified xsi:type="dcterms:W3CDTF">2019-01-18T20:28:43Z</dcterms:modified>
</cp:coreProperties>
</file>