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7"/>
  </p:notesMasterIdLst>
  <p:handoutMasterIdLst>
    <p:handoutMasterId r:id="rId28"/>
  </p:handoutMasterIdLst>
  <p:sldIdLst>
    <p:sldId id="372" r:id="rId6"/>
    <p:sldId id="386" r:id="rId7"/>
    <p:sldId id="389" r:id="rId8"/>
    <p:sldId id="390" r:id="rId9"/>
    <p:sldId id="391" r:id="rId10"/>
    <p:sldId id="394" r:id="rId11"/>
    <p:sldId id="377" r:id="rId12"/>
    <p:sldId id="392" r:id="rId13"/>
    <p:sldId id="400" r:id="rId14"/>
    <p:sldId id="402" r:id="rId15"/>
    <p:sldId id="378" r:id="rId16"/>
    <p:sldId id="379" r:id="rId17"/>
    <p:sldId id="403" r:id="rId18"/>
    <p:sldId id="381" r:id="rId19"/>
    <p:sldId id="380" r:id="rId20"/>
    <p:sldId id="382" r:id="rId21"/>
    <p:sldId id="395" r:id="rId22"/>
    <p:sldId id="401" r:id="rId23"/>
    <p:sldId id="385" r:id="rId24"/>
    <p:sldId id="399" r:id="rId25"/>
    <p:sldId id="373"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39ED16-88F5-44BE-81E8-44F8BB1F583D}">
          <p14:sldIdLst>
            <p14:sldId id="372"/>
            <p14:sldId id="386"/>
            <p14:sldId id="389"/>
            <p14:sldId id="390"/>
            <p14:sldId id="391"/>
            <p14:sldId id="394"/>
            <p14:sldId id="377"/>
            <p14:sldId id="392"/>
            <p14:sldId id="400"/>
            <p14:sldId id="402"/>
            <p14:sldId id="378"/>
            <p14:sldId id="379"/>
            <p14:sldId id="403"/>
            <p14:sldId id="381"/>
            <p14:sldId id="380"/>
            <p14:sldId id="382"/>
            <p14:sldId id="395"/>
            <p14:sldId id="401"/>
            <p14:sldId id="385"/>
            <p14:sldId id="399"/>
            <p14:sldId id="3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3A2472"/>
    <a:srgbClr val="232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792" autoAdjust="0"/>
  </p:normalViewPr>
  <p:slideViewPr>
    <p:cSldViewPr snapToGrid="0" snapToObjects="1">
      <p:cViewPr varScale="1">
        <p:scale>
          <a:sx n="67" d="100"/>
          <a:sy n="67" d="100"/>
        </p:scale>
        <p:origin x="604"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1" d="100"/>
          <a:sy n="51" d="100"/>
        </p:scale>
        <p:origin x="268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E7FF06-9531-4405-B9FF-70A7AADC7E40}"/>
              </a:ext>
            </a:extLst>
          </p:cNvPr>
          <p:cNvSpPr>
            <a:spLocks noGrp="1"/>
          </p:cNvSpPr>
          <p:nvPr>
            <p:ph type="hdr" sz="quarter"/>
          </p:nvPr>
        </p:nvSpPr>
        <p:spPr>
          <a:xfrm>
            <a:off x="0" y="0"/>
            <a:ext cx="3169698" cy="481875"/>
          </a:xfrm>
          <a:prstGeom prst="rect">
            <a:avLst/>
          </a:prstGeom>
        </p:spPr>
        <p:txBody>
          <a:bodyPr vert="horz" lIns="95564" tIns="47782" rIns="95564" bIns="47782" rtlCol="0"/>
          <a:lstStyle>
            <a:lvl1pPr algn="l">
              <a:defRPr sz="1300"/>
            </a:lvl1pPr>
          </a:lstStyle>
          <a:p>
            <a:endParaRPr lang="en-US" dirty="0"/>
          </a:p>
        </p:txBody>
      </p:sp>
      <p:sp>
        <p:nvSpPr>
          <p:cNvPr id="3" name="Date Placeholder 2">
            <a:extLst>
              <a:ext uri="{FF2B5EF4-FFF2-40B4-BE49-F238E27FC236}">
                <a16:creationId xmlns:a16="http://schemas.microsoft.com/office/drawing/2014/main" id="{A76731C4-CD8B-4673-9761-6BA574C0D4EB}"/>
              </a:ext>
            </a:extLst>
          </p:cNvPr>
          <p:cNvSpPr>
            <a:spLocks noGrp="1"/>
          </p:cNvSpPr>
          <p:nvPr>
            <p:ph type="dt" sz="quarter" idx="1"/>
          </p:nvPr>
        </p:nvSpPr>
        <p:spPr>
          <a:xfrm>
            <a:off x="4143832" y="0"/>
            <a:ext cx="3169698" cy="481875"/>
          </a:xfrm>
          <a:prstGeom prst="rect">
            <a:avLst/>
          </a:prstGeom>
        </p:spPr>
        <p:txBody>
          <a:bodyPr vert="horz" lIns="95564" tIns="47782" rIns="95564" bIns="47782" rtlCol="0"/>
          <a:lstStyle>
            <a:lvl1pPr algn="r">
              <a:defRPr sz="1300"/>
            </a:lvl1pPr>
          </a:lstStyle>
          <a:p>
            <a:fld id="{0696892A-230F-4A85-86D9-0E331815A254}" type="datetimeFigureOut">
              <a:rPr lang="en-US" smtClean="0"/>
              <a:t>6/9/2022</a:t>
            </a:fld>
            <a:endParaRPr lang="en-US" dirty="0"/>
          </a:p>
        </p:txBody>
      </p:sp>
      <p:sp>
        <p:nvSpPr>
          <p:cNvPr id="4" name="Footer Placeholder 3">
            <a:extLst>
              <a:ext uri="{FF2B5EF4-FFF2-40B4-BE49-F238E27FC236}">
                <a16:creationId xmlns:a16="http://schemas.microsoft.com/office/drawing/2014/main" id="{F93A5296-0CA6-4EFE-9860-91669F60484F}"/>
              </a:ext>
            </a:extLst>
          </p:cNvPr>
          <p:cNvSpPr>
            <a:spLocks noGrp="1"/>
          </p:cNvSpPr>
          <p:nvPr>
            <p:ph type="ftr" sz="quarter" idx="2"/>
          </p:nvPr>
        </p:nvSpPr>
        <p:spPr>
          <a:xfrm>
            <a:off x="0" y="9119325"/>
            <a:ext cx="3169698" cy="481875"/>
          </a:xfrm>
          <a:prstGeom prst="rect">
            <a:avLst/>
          </a:prstGeom>
        </p:spPr>
        <p:txBody>
          <a:bodyPr vert="horz" lIns="95564" tIns="47782" rIns="95564" bIns="47782"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26BB7F2F-3CC6-407C-9729-DD8C2911380F}"/>
              </a:ext>
            </a:extLst>
          </p:cNvPr>
          <p:cNvSpPr>
            <a:spLocks noGrp="1"/>
          </p:cNvSpPr>
          <p:nvPr>
            <p:ph type="sldNum" sz="quarter" idx="3"/>
          </p:nvPr>
        </p:nvSpPr>
        <p:spPr>
          <a:xfrm>
            <a:off x="4143832" y="9119325"/>
            <a:ext cx="3169698" cy="481875"/>
          </a:xfrm>
          <a:prstGeom prst="rect">
            <a:avLst/>
          </a:prstGeom>
        </p:spPr>
        <p:txBody>
          <a:bodyPr vert="horz" lIns="95564" tIns="47782" rIns="95564" bIns="47782" rtlCol="0" anchor="b"/>
          <a:lstStyle>
            <a:lvl1pPr algn="r">
              <a:defRPr sz="1300"/>
            </a:lvl1pPr>
          </a:lstStyle>
          <a:p>
            <a:fld id="{D060F76D-F2D9-4E3A-9B41-E62AF831019B}" type="slidenum">
              <a:rPr lang="en-US" smtClean="0"/>
              <a:t>‹#›</a:t>
            </a:fld>
            <a:endParaRPr lang="en-US" dirty="0"/>
          </a:p>
        </p:txBody>
      </p:sp>
    </p:spTree>
    <p:extLst>
      <p:ext uri="{BB962C8B-B14F-4D97-AF65-F5344CB8AC3E}">
        <p14:creationId xmlns:p14="http://schemas.microsoft.com/office/powerpoint/2010/main" val="221461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1728"/>
          </a:xfrm>
          <a:prstGeom prst="rect">
            <a:avLst/>
          </a:prstGeom>
        </p:spPr>
        <p:txBody>
          <a:bodyPr vert="horz" lIns="96663" tIns="48332" rIns="96663" bIns="48332" rtlCol="0"/>
          <a:lstStyle>
            <a:lvl1pPr algn="r">
              <a:defRPr sz="1300"/>
            </a:lvl1pPr>
          </a:lstStyle>
          <a:p>
            <a:fld id="{362F0D2A-E67A-4D36-958A-CC234056717B}" type="datetimeFigureOut">
              <a:rPr lang="en-US" smtClean="0"/>
              <a:t>6/9/2022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63" tIns="48332" rIns="96663" bIns="4833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63" tIns="48332" rIns="96663" bIns="48332" rtlCol="0" anchor="b"/>
          <a:lstStyle>
            <a:lvl1pPr algn="r">
              <a:defRPr sz="1300"/>
            </a:lvl1pPr>
          </a:lstStyle>
          <a:p>
            <a:fld id="{D257EE98-8FFF-40A9-ADF9-706E73D1AF9C}" type="slidenum">
              <a:rPr lang="en-US" smtClean="0"/>
              <a:t>‹#›</a:t>
            </a:fld>
            <a:endParaRPr lang="en-US" dirty="0"/>
          </a:p>
        </p:txBody>
      </p:sp>
    </p:spTree>
    <p:extLst>
      <p:ext uri="{BB962C8B-B14F-4D97-AF65-F5344CB8AC3E}">
        <p14:creationId xmlns:p14="http://schemas.microsoft.com/office/powerpoint/2010/main" val="3747199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7820">
              <a:defRPr/>
            </a:pPr>
            <a:fld id="{FD112AB8-5D19-A140-BACC-FE9784935D11}" type="slidenum">
              <a:rPr lang="en-US">
                <a:solidFill>
                  <a:prstClr val="black"/>
                </a:solidFill>
                <a:latin typeface="Calibri"/>
              </a:rPr>
              <a:pPr defTabSz="477820">
                <a:defRPr/>
              </a:pPr>
              <a:t>1</a:t>
            </a:fld>
            <a:endParaRPr lang="en-US" dirty="0">
              <a:solidFill>
                <a:prstClr val="black"/>
              </a:solidFill>
              <a:latin typeface="Calibri"/>
            </a:endParaRPr>
          </a:p>
        </p:txBody>
      </p:sp>
    </p:spTree>
    <p:extLst>
      <p:ext uri="{BB962C8B-B14F-4D97-AF65-F5344CB8AC3E}">
        <p14:creationId xmlns:p14="http://schemas.microsoft.com/office/powerpoint/2010/main" val="188515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The Division has four Opportunities for Hope for this initiative. These are the priority areas that we believe will have the greatest impact on keeping children safe, strengthening families and empowering communities. The hope is that applications for potential State of Hope projects are focused on one or more of these opportunity areas. </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10</a:t>
            </a:fld>
            <a:endParaRPr lang="en-US" dirty="0"/>
          </a:p>
        </p:txBody>
      </p:sp>
    </p:spTree>
    <p:extLst>
      <p:ext uri="{BB962C8B-B14F-4D97-AF65-F5344CB8AC3E}">
        <p14:creationId xmlns:p14="http://schemas.microsoft.com/office/powerpoint/2010/main" val="339020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one of our key tenants of State of Hope is to design something the community wants (with them, not for them without their input), we are asking applicants to attend a community gathering, get feedback on their big idea and let us know what they learned.</a:t>
            </a:r>
          </a:p>
        </p:txBody>
      </p:sp>
      <p:sp>
        <p:nvSpPr>
          <p:cNvPr id="4" name="Slide Number Placeholder 3"/>
          <p:cNvSpPr>
            <a:spLocks noGrp="1"/>
          </p:cNvSpPr>
          <p:nvPr>
            <p:ph type="sldNum" sz="quarter" idx="10"/>
          </p:nvPr>
        </p:nvSpPr>
        <p:spPr/>
        <p:txBody>
          <a:bodyPr/>
          <a:lstStyle/>
          <a:p>
            <a:fld id="{D257EE98-8FFF-40A9-ADF9-706E73D1AF9C}" type="slidenum">
              <a:rPr lang="en-US" smtClean="0"/>
              <a:t>11</a:t>
            </a:fld>
            <a:endParaRPr lang="en-US" dirty="0"/>
          </a:p>
        </p:txBody>
      </p:sp>
    </p:spTree>
    <p:extLst>
      <p:ext uri="{BB962C8B-B14F-4D97-AF65-F5344CB8AC3E}">
        <p14:creationId xmlns:p14="http://schemas.microsoft.com/office/powerpoint/2010/main" val="406376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THIS APPROACH?</a:t>
            </a:r>
          </a:p>
          <a:p>
            <a:r>
              <a:rPr lang="en-US" dirty="0"/>
              <a:t>Georgia has long struggled to create support systems that are sufficient to address the needs of all children and families in crisis. </a:t>
            </a:r>
          </a:p>
          <a:p>
            <a:endParaRPr lang="en-US" dirty="0"/>
          </a:p>
          <a:p>
            <a:r>
              <a:rPr lang="en-US" dirty="0"/>
              <a:t>Human-centered design is a proven process for developing innovative solutions by collaboratively coming up with ideas that are desirable to families and children, viable to build, and feasible to execute.</a:t>
            </a:r>
          </a:p>
        </p:txBody>
      </p:sp>
      <p:sp>
        <p:nvSpPr>
          <p:cNvPr id="4" name="Slide Number Placeholder 3"/>
          <p:cNvSpPr>
            <a:spLocks noGrp="1"/>
          </p:cNvSpPr>
          <p:nvPr>
            <p:ph type="sldNum" sz="quarter" idx="10"/>
          </p:nvPr>
        </p:nvSpPr>
        <p:spPr/>
        <p:txBody>
          <a:bodyPr/>
          <a:lstStyle/>
          <a:p>
            <a:fld id="{D257EE98-8FFF-40A9-ADF9-706E73D1AF9C}" type="slidenum">
              <a:rPr lang="en-US" smtClean="0"/>
              <a:t>12</a:t>
            </a:fld>
            <a:endParaRPr lang="en-US" dirty="0"/>
          </a:p>
        </p:txBody>
      </p:sp>
    </p:spTree>
    <p:extLst>
      <p:ext uri="{BB962C8B-B14F-4D97-AF65-F5344CB8AC3E}">
        <p14:creationId xmlns:p14="http://schemas.microsoft.com/office/powerpoint/2010/main" val="3232473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selection process, it is important to have local community input into the projects that are selected as State of Hope sites.  We will be reaching out to Regional-level leaders – DFCS staff, Family Connections Regional Coordinators, State of Hope Advisory Council, DFCS Advisory Board members, etc. – to convene local teams to review applications from their regions and make the State of Hope recommendations for selection. Community Review Team Members will be made up of representation within their region to include youth representatives, parents, and the community-at-large (Law Enforcement, Education, Emergency Responders, Mental Health, Pediatric Health Care, CASA, Juvenile Justice, Private Child Welfare and/or Faith-Based Community Leaders).</a:t>
            </a:r>
          </a:p>
        </p:txBody>
      </p:sp>
      <p:sp>
        <p:nvSpPr>
          <p:cNvPr id="4" name="Slide Number Placeholder 3"/>
          <p:cNvSpPr>
            <a:spLocks noGrp="1"/>
          </p:cNvSpPr>
          <p:nvPr>
            <p:ph type="sldNum" sz="quarter" idx="10"/>
          </p:nvPr>
        </p:nvSpPr>
        <p:spPr/>
        <p:txBody>
          <a:bodyPr/>
          <a:lstStyle/>
          <a:p>
            <a:fld id="{D257EE98-8FFF-40A9-ADF9-706E73D1AF9C}" type="slidenum">
              <a:rPr lang="en-US" smtClean="0"/>
              <a:t>13</a:t>
            </a:fld>
            <a:endParaRPr lang="en-US" dirty="0"/>
          </a:p>
        </p:txBody>
      </p:sp>
    </p:spTree>
    <p:extLst>
      <p:ext uri="{BB962C8B-B14F-4D97-AF65-F5344CB8AC3E}">
        <p14:creationId xmlns:p14="http://schemas.microsoft.com/office/powerpoint/2010/main" val="105933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prioritized list will be sent from the community teams to a state review team for the final selections.</a:t>
            </a:r>
          </a:p>
        </p:txBody>
      </p:sp>
      <p:sp>
        <p:nvSpPr>
          <p:cNvPr id="4" name="Slide Number Placeholder 3"/>
          <p:cNvSpPr>
            <a:spLocks noGrp="1"/>
          </p:cNvSpPr>
          <p:nvPr>
            <p:ph type="sldNum" sz="quarter" idx="10"/>
          </p:nvPr>
        </p:nvSpPr>
        <p:spPr/>
        <p:txBody>
          <a:bodyPr/>
          <a:lstStyle/>
          <a:p>
            <a:fld id="{D257EE98-8FFF-40A9-ADF9-706E73D1AF9C}" type="slidenum">
              <a:rPr lang="en-US" smtClean="0"/>
              <a:t>14</a:t>
            </a:fld>
            <a:endParaRPr lang="en-US" dirty="0"/>
          </a:p>
        </p:txBody>
      </p:sp>
    </p:spTree>
    <p:extLst>
      <p:ext uri="{BB962C8B-B14F-4D97-AF65-F5344CB8AC3E}">
        <p14:creationId xmlns:p14="http://schemas.microsoft.com/office/powerpoint/2010/main" val="4166141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this process to be engaging and simple. We also want to ensure that we are activating a network of community nonprofits, businesses, and community members to cultivate family-centered support systems for our children and families across the State of Georgia. Therefore, applications will be placed into two categories by community review teams:</a:t>
            </a:r>
          </a:p>
          <a:p>
            <a:endParaRPr lang="en-US" dirty="0"/>
          </a:p>
          <a:p>
            <a:r>
              <a:rPr lang="en-US" b="1" dirty="0"/>
              <a:t>1) </a:t>
            </a:r>
            <a:r>
              <a:rPr lang="en-US" b="1" u="sng" dirty="0"/>
              <a:t>FUNDED SITES: </a:t>
            </a:r>
            <a:r>
              <a:rPr lang="en-US" dirty="0"/>
              <a:t>Applicants receive funding and technical assistance.  </a:t>
            </a:r>
          </a:p>
          <a:p>
            <a:r>
              <a:rPr lang="en-US" b="1" u="none" dirty="0"/>
              <a:t>2) </a:t>
            </a:r>
            <a:r>
              <a:rPr lang="en-US" b="1" u="sng" dirty="0"/>
              <a:t>NON-FUNDED SITES: </a:t>
            </a:r>
            <a:r>
              <a:rPr lang="en-US" dirty="0"/>
              <a:t>The applications they feel represent great work, and should be branded as State of Hope sites, but may not receive funding. These sites will be invited to connect to the Hope Ecosystem and will have the opportunity to receive formal technical assistance and other resources in the Hope Ecosystem.</a:t>
            </a:r>
          </a:p>
        </p:txBody>
      </p:sp>
      <p:sp>
        <p:nvSpPr>
          <p:cNvPr id="4" name="Slide Number Placeholder 3"/>
          <p:cNvSpPr>
            <a:spLocks noGrp="1"/>
          </p:cNvSpPr>
          <p:nvPr>
            <p:ph type="sldNum" sz="quarter" idx="10"/>
          </p:nvPr>
        </p:nvSpPr>
        <p:spPr/>
        <p:txBody>
          <a:bodyPr/>
          <a:lstStyle/>
          <a:p>
            <a:fld id="{D257EE98-8FFF-40A9-ADF9-706E73D1AF9C}" type="slidenum">
              <a:rPr lang="en-US" smtClean="0"/>
              <a:t>15</a:t>
            </a:fld>
            <a:endParaRPr lang="en-US" dirty="0"/>
          </a:p>
        </p:txBody>
      </p:sp>
    </p:spTree>
    <p:extLst>
      <p:ext uri="{BB962C8B-B14F-4D97-AF65-F5344CB8AC3E}">
        <p14:creationId xmlns:p14="http://schemas.microsoft.com/office/powerpoint/2010/main" val="1005807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 selections will be made and all applicants notified.</a:t>
            </a:r>
          </a:p>
        </p:txBody>
      </p:sp>
      <p:sp>
        <p:nvSpPr>
          <p:cNvPr id="4" name="Slide Number Placeholder 3"/>
          <p:cNvSpPr>
            <a:spLocks noGrp="1"/>
          </p:cNvSpPr>
          <p:nvPr>
            <p:ph type="sldNum" sz="quarter" idx="10"/>
          </p:nvPr>
        </p:nvSpPr>
        <p:spPr/>
        <p:txBody>
          <a:bodyPr/>
          <a:lstStyle/>
          <a:p>
            <a:fld id="{D257EE98-8FFF-40A9-ADF9-706E73D1AF9C}" type="slidenum">
              <a:rPr lang="en-US" smtClean="0"/>
              <a:t>16</a:t>
            </a:fld>
            <a:endParaRPr lang="en-US" dirty="0"/>
          </a:p>
        </p:txBody>
      </p:sp>
    </p:spTree>
    <p:extLst>
      <p:ext uri="{BB962C8B-B14F-4D97-AF65-F5344CB8AC3E}">
        <p14:creationId xmlns:p14="http://schemas.microsoft.com/office/powerpoint/2010/main" val="317558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dirty="0"/>
              <a:t>The top 3-5 selected sites will receive funding and technical assistance, but all State of Hope sites will be connected to a larger “Hope Ecosystem” to enhance collaboration, learning and access to additional resources (grant opportunities, access to partners, etc.).</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17</a:t>
            </a:fld>
            <a:endParaRPr lang="en-US" dirty="0"/>
          </a:p>
        </p:txBody>
      </p:sp>
    </p:spTree>
    <p:extLst>
      <p:ext uri="{BB962C8B-B14F-4D97-AF65-F5344CB8AC3E}">
        <p14:creationId xmlns:p14="http://schemas.microsoft.com/office/powerpoint/2010/main" val="231504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dirty="0"/>
              <a:t>The top 3-5 selected sites will receive funding and technical assistance, but all State of Hope sites will be connected to a larger “Hope Ecosystem” to enhance collaboration, learning and access to additional resources (grant opportunities, access to partners, etc.).</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18</a:t>
            </a:fld>
            <a:endParaRPr lang="en-US" dirty="0"/>
          </a:p>
        </p:txBody>
      </p:sp>
    </p:spTree>
    <p:extLst>
      <p:ext uri="{BB962C8B-B14F-4D97-AF65-F5344CB8AC3E}">
        <p14:creationId xmlns:p14="http://schemas.microsoft.com/office/powerpoint/2010/main" val="798348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ways that you can be involved.</a:t>
            </a:r>
          </a:p>
        </p:txBody>
      </p:sp>
      <p:sp>
        <p:nvSpPr>
          <p:cNvPr id="4" name="Slide Number Placeholder 3"/>
          <p:cNvSpPr>
            <a:spLocks noGrp="1"/>
          </p:cNvSpPr>
          <p:nvPr>
            <p:ph type="sldNum" sz="quarter" idx="10"/>
          </p:nvPr>
        </p:nvSpPr>
        <p:spPr/>
        <p:txBody>
          <a:bodyPr/>
          <a:lstStyle/>
          <a:p>
            <a:fld id="{D257EE98-8FFF-40A9-ADF9-706E73D1AF9C}" type="slidenum">
              <a:rPr lang="en-US" smtClean="0"/>
              <a:t>19</a:t>
            </a:fld>
            <a:endParaRPr lang="en-US" dirty="0"/>
          </a:p>
        </p:txBody>
      </p:sp>
    </p:spTree>
    <p:extLst>
      <p:ext uri="{BB962C8B-B14F-4D97-AF65-F5344CB8AC3E}">
        <p14:creationId xmlns:p14="http://schemas.microsoft.com/office/powerpoint/2010/main" val="138905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dirty="0"/>
              <a:t>Food insecurity, lack of medical care and poverty are all tremendous stressors that could lead to the Division of Family and Children Services’ involvement with families.  All of us working together can be Hope-Givers in our communities.</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2</a:t>
            </a:fld>
            <a:endParaRPr lang="en-US" dirty="0"/>
          </a:p>
        </p:txBody>
      </p:sp>
    </p:spTree>
    <p:extLst>
      <p:ext uri="{BB962C8B-B14F-4D97-AF65-F5344CB8AC3E}">
        <p14:creationId xmlns:p14="http://schemas.microsoft.com/office/powerpoint/2010/main" val="2070618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dirty="0"/>
              <a:t>Each and every one of us can be Hope Champion - spreading the message of Hope and being Hope-Givers in our respective communities.  We are so excited to have you join us as we journey toward a State of Hope in Georgia!</a:t>
            </a:r>
          </a:p>
        </p:txBody>
      </p:sp>
      <p:sp>
        <p:nvSpPr>
          <p:cNvPr id="4" name="Slide Number Placeholder 3"/>
          <p:cNvSpPr>
            <a:spLocks noGrp="1"/>
          </p:cNvSpPr>
          <p:nvPr>
            <p:ph type="sldNum" sz="quarter" idx="10"/>
          </p:nvPr>
        </p:nvSpPr>
        <p:spPr/>
        <p:txBody>
          <a:bodyPr/>
          <a:lstStyle/>
          <a:p>
            <a:fld id="{D257EE98-8FFF-40A9-ADF9-706E73D1AF9C}" type="slidenum">
              <a:rPr lang="en-US" smtClean="0"/>
              <a:t>20</a:t>
            </a:fld>
            <a:endParaRPr lang="en-US" dirty="0"/>
          </a:p>
        </p:txBody>
      </p:sp>
    </p:spTree>
    <p:extLst>
      <p:ext uri="{BB962C8B-B14F-4D97-AF65-F5344CB8AC3E}">
        <p14:creationId xmlns:p14="http://schemas.microsoft.com/office/powerpoint/2010/main" val="286645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can be found on our website at </a:t>
            </a:r>
            <a:r>
              <a:rPr lang="en-US" i="0" u="sng" dirty="0">
                <a:effectLst>
                  <a:outerShdw blurRad="38100" dist="38100" dir="2700000" algn="tl">
                    <a:srgbClr val="000000">
                      <a:alpha val="43137"/>
                    </a:srgbClr>
                  </a:outerShdw>
                </a:effectLst>
              </a:rPr>
              <a:t>https://</a:t>
            </a:r>
            <a:r>
              <a:rPr lang="en-US" u="sng" dirty="0"/>
              <a:t>dfcs.georgia.gov/state-hope</a:t>
            </a:r>
            <a:r>
              <a:rPr lang="en-US" dirty="0"/>
              <a:t>.  Additionally for questions or suggestions, please email </a:t>
            </a:r>
            <a:r>
              <a:rPr lang="en-US" u="sng" dirty="0">
                <a:solidFill>
                  <a:schemeClr val="accent1"/>
                </a:solidFill>
              </a:rPr>
              <a:t>StateofHope@dhs.ga.gov.   </a:t>
            </a:r>
          </a:p>
        </p:txBody>
      </p:sp>
      <p:sp>
        <p:nvSpPr>
          <p:cNvPr id="4" name="Slide Number Placeholder 3"/>
          <p:cNvSpPr>
            <a:spLocks noGrp="1"/>
          </p:cNvSpPr>
          <p:nvPr>
            <p:ph type="sldNum" sz="quarter" idx="10"/>
          </p:nvPr>
        </p:nvSpPr>
        <p:spPr/>
        <p:txBody>
          <a:bodyPr/>
          <a:lstStyle/>
          <a:p>
            <a:fld id="{D257EE98-8FFF-40A9-ADF9-706E73D1AF9C}" type="slidenum">
              <a:rPr lang="en-US" smtClean="0"/>
              <a:t>21</a:t>
            </a:fld>
            <a:endParaRPr lang="en-US" dirty="0"/>
          </a:p>
        </p:txBody>
      </p:sp>
    </p:spTree>
    <p:extLst>
      <p:ext uri="{BB962C8B-B14F-4D97-AF65-F5344CB8AC3E}">
        <p14:creationId xmlns:p14="http://schemas.microsoft.com/office/powerpoint/2010/main" val="125306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a State of Hope? The State of Hope initiative seeks to activate nonprofits, philanthropies, government, businesses and communities to collaborate closely to build local safety nets that will prevent conditions that contribute to disparities in education, threaten a family’s self-sufficiency and could lead to child abuse and neglect. Our ultimate vision is having 14 Regions of Hope across Georgia.  This could be one or multiple sites / projects in each region. </a:t>
            </a:r>
          </a:p>
          <a:p>
            <a:endParaRPr lang="en-US" dirty="0"/>
          </a:p>
          <a:p>
            <a:r>
              <a:rPr lang="en-US" dirty="0"/>
              <a:t>It is a collaborative approach in which people from all walks of life share a vision of safety and success for every child, family and individual who lives in their community.  </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3</a:t>
            </a:fld>
            <a:endParaRPr lang="en-US" dirty="0"/>
          </a:p>
        </p:txBody>
      </p:sp>
    </p:spTree>
    <p:extLst>
      <p:ext uri="{BB962C8B-B14F-4D97-AF65-F5344CB8AC3E}">
        <p14:creationId xmlns:p14="http://schemas.microsoft.com/office/powerpoint/2010/main" val="93683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dirty="0"/>
              <a:t>The value proposition, created by the Design Team last year, lays our stake in the ground around what State of Hope ultimately seeks to accomplish.</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4</a:t>
            </a:fld>
            <a:endParaRPr lang="en-US" dirty="0"/>
          </a:p>
        </p:txBody>
      </p:sp>
    </p:spTree>
    <p:extLst>
      <p:ext uri="{BB962C8B-B14F-4D97-AF65-F5344CB8AC3E}">
        <p14:creationId xmlns:p14="http://schemas.microsoft.com/office/powerpoint/2010/main" val="279668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dirty="0"/>
              <a:t>While the Division is taking the lead on this initiative, we have partnered with the Georgia Family Connection Partnership, and the Georgia State University School of Social work, specifically the Child Welfare Training Collaborative, as core partners.  Together, we are working to bring Hope across Georgia.</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5</a:t>
            </a:fld>
            <a:endParaRPr lang="en-US" dirty="0"/>
          </a:p>
        </p:txBody>
      </p:sp>
    </p:spTree>
    <p:extLst>
      <p:ext uri="{BB962C8B-B14F-4D97-AF65-F5344CB8AC3E}">
        <p14:creationId xmlns:p14="http://schemas.microsoft.com/office/powerpoint/2010/main" val="58416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dirty="0"/>
              <a:t>Here is a high-level timeline for roll-out of the State of Hope.</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6</a:t>
            </a:fld>
            <a:endParaRPr lang="en-US" dirty="0"/>
          </a:p>
        </p:txBody>
      </p:sp>
    </p:spTree>
    <p:extLst>
      <p:ext uri="{BB962C8B-B14F-4D97-AF65-F5344CB8AC3E}">
        <p14:creationId xmlns:p14="http://schemas.microsoft.com/office/powerpoint/2010/main" val="17175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application will be simple, so that any community member that has a good idea, a spark of hope, may apply.  We will ask the applicant, the Hope Innovator, to tell us about themselves, their big idea, what resources are needed and what success will look like.</a:t>
            </a:r>
          </a:p>
        </p:txBody>
      </p:sp>
      <p:sp>
        <p:nvSpPr>
          <p:cNvPr id="4" name="Slide Number Placeholder 3"/>
          <p:cNvSpPr>
            <a:spLocks noGrp="1"/>
          </p:cNvSpPr>
          <p:nvPr>
            <p:ph type="sldNum" sz="quarter" idx="10"/>
          </p:nvPr>
        </p:nvSpPr>
        <p:spPr/>
        <p:txBody>
          <a:bodyPr/>
          <a:lstStyle/>
          <a:p>
            <a:fld id="{D257EE98-8FFF-40A9-ADF9-706E73D1AF9C}" type="slidenum">
              <a:rPr lang="en-US" smtClean="0"/>
              <a:t>7</a:t>
            </a:fld>
            <a:endParaRPr lang="en-US" dirty="0"/>
          </a:p>
        </p:txBody>
      </p:sp>
    </p:spTree>
    <p:extLst>
      <p:ext uri="{BB962C8B-B14F-4D97-AF65-F5344CB8AC3E}">
        <p14:creationId xmlns:p14="http://schemas.microsoft.com/office/powerpoint/2010/main" val="78421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The Division has four Opportunities for Hope for this initiative. These are the priority areas that we believe will have the greatest impact on keeping children safe, strengthening families and empowering communities. The hope is that applications for potential State of Hope projects are focused on one or more of these opportunity areas. </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8</a:t>
            </a:fld>
            <a:endParaRPr lang="en-US" dirty="0"/>
          </a:p>
        </p:txBody>
      </p:sp>
    </p:spTree>
    <p:extLst>
      <p:ext uri="{BB962C8B-B14F-4D97-AF65-F5344CB8AC3E}">
        <p14:creationId xmlns:p14="http://schemas.microsoft.com/office/powerpoint/2010/main" val="178172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The Division has four Opportunities for Hope for this initiative. These are the priority areas that we believe will have the greatest impact on keeping children safe, strengthening families and empowering communities. The hope is that applications for potential State of Hope projects are focused on one or more of these opportunity areas. </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9</a:t>
            </a:fld>
            <a:endParaRPr lang="en-US" dirty="0"/>
          </a:p>
        </p:txBody>
      </p:sp>
    </p:spTree>
    <p:extLst>
      <p:ext uri="{BB962C8B-B14F-4D97-AF65-F5344CB8AC3E}">
        <p14:creationId xmlns:p14="http://schemas.microsoft.com/office/powerpoint/2010/main" val="333062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53E2-1135-4C0D-94CD-A836DAD76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58128-6410-4366-8C86-324A55760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447725-B9D7-41EE-A56A-3D5AAF274AF1}"/>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5" name="Footer Placeholder 4">
            <a:extLst>
              <a:ext uri="{FF2B5EF4-FFF2-40B4-BE49-F238E27FC236}">
                <a16:creationId xmlns:a16="http://schemas.microsoft.com/office/drawing/2014/main" id="{940771C7-3870-4D8F-B8F3-284AB7A36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143034-AA29-40B8-BC22-92459D07E9A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69147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B4F5-976D-4AD4-99F8-00A808870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FDE17A-92D0-47C4-BC73-AD5DBFEA4E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16C59-EF55-4F5B-8BE1-88AED3B83560}"/>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5" name="Footer Placeholder 4">
            <a:extLst>
              <a:ext uri="{FF2B5EF4-FFF2-40B4-BE49-F238E27FC236}">
                <a16:creationId xmlns:a16="http://schemas.microsoft.com/office/drawing/2014/main" id="{78D26794-C808-4964-AD54-48C025291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5CC296-A5E5-4DD5-8118-830EB93ABC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84078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6CD0-66C1-45E1-9A38-9241232A6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EB00CB-6A6E-4B4E-B29C-42055B41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DCF8E2-CE9A-44F5-AFEE-C82D642228E9}"/>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5" name="Footer Placeholder 4">
            <a:extLst>
              <a:ext uri="{FF2B5EF4-FFF2-40B4-BE49-F238E27FC236}">
                <a16:creationId xmlns:a16="http://schemas.microsoft.com/office/drawing/2014/main" id="{BFC656E2-B0A5-4E1F-89E4-922705856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8629DE-C126-4464-B995-EAC4E789BDE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656477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3159-9E99-41C8-BD76-FFA89C30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824D3-79A1-4D18-AD87-262F565B1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EECF9-DC82-4791-87BD-CE1B1CA97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72B338-E58B-4536-B853-DB0401B947CB}"/>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6" name="Footer Placeholder 5">
            <a:extLst>
              <a:ext uri="{FF2B5EF4-FFF2-40B4-BE49-F238E27FC236}">
                <a16:creationId xmlns:a16="http://schemas.microsoft.com/office/drawing/2014/main" id="{10F5C3A7-73D8-4FCE-9462-7435C670F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357E53-3826-4BFB-8A32-1DBD1404FEF9}"/>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9445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CD34-858E-42FB-BF5C-278D83FCA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969B98-B973-4ECA-A2F7-264C13463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AD7913-2A08-4743-82B7-C538BEB9B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646CF-F16C-42F2-94A2-BB1CABA3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CF08CA-D709-4312-B064-3EF065B192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268892-94A3-4ADE-BE0F-53888173C726}"/>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8" name="Footer Placeholder 7">
            <a:extLst>
              <a:ext uri="{FF2B5EF4-FFF2-40B4-BE49-F238E27FC236}">
                <a16:creationId xmlns:a16="http://schemas.microsoft.com/office/drawing/2014/main" id="{0134B7B6-A12E-400E-BE1D-0EF1C4CD2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32CE13B-2C40-4E98-919A-5814909A6FE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36546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F4AD-53DD-4A80-A0BD-C967DBED4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62480-798E-4F38-BCD1-E1CC6673B645}"/>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4" name="Footer Placeholder 3">
            <a:extLst>
              <a:ext uri="{FF2B5EF4-FFF2-40B4-BE49-F238E27FC236}">
                <a16:creationId xmlns:a16="http://schemas.microsoft.com/office/drawing/2014/main" id="{C66B82A5-2A87-4733-A106-BE0801F5FB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B229F-5696-4FAC-B2E2-F5F6A110B0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27779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A8DEA-B4EC-4F16-9E4A-305FC871AA29}"/>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3" name="Footer Placeholder 2">
            <a:extLst>
              <a:ext uri="{FF2B5EF4-FFF2-40B4-BE49-F238E27FC236}">
                <a16:creationId xmlns:a16="http://schemas.microsoft.com/office/drawing/2014/main" id="{BA8C84F8-C6B4-40A9-ADEF-13AB925ECA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A1C2D0-9BC6-49C1-8178-257B80CC782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05830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EABB-26CF-4AB8-86FB-A11C3500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AFE2C1-5F93-4554-B67B-4145D5D59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D6C82-D332-42E6-A842-B8E8C81E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F0AC6-83A3-4E03-AC1C-56A632A15EB7}"/>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6" name="Footer Placeholder 5">
            <a:extLst>
              <a:ext uri="{FF2B5EF4-FFF2-40B4-BE49-F238E27FC236}">
                <a16:creationId xmlns:a16="http://schemas.microsoft.com/office/drawing/2014/main" id="{B0B69137-04BC-457E-9EB6-1D7C05C01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A0E354-7F9F-472E-9461-47587ED6AAD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8298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C1C4-BB41-4E75-B123-0971C351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EDDAB-4BC6-44EE-998E-902D0C09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8AD516-7F9D-4147-85D6-60840C5FF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A42D1-EDA9-4D14-A0A4-E6B20B7C35CA}"/>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6" name="Footer Placeholder 5">
            <a:extLst>
              <a:ext uri="{FF2B5EF4-FFF2-40B4-BE49-F238E27FC236}">
                <a16:creationId xmlns:a16="http://schemas.microsoft.com/office/drawing/2014/main" id="{4C748C02-2963-4079-AA73-677988B3BC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114066-39EF-483B-B2F6-E5DA6AFF9E4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90549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AE71-C04E-4355-947D-16C200911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6C3E6-550E-463E-A105-CABA7778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CF205-065E-4906-888D-4E0B4C3682E2}"/>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5" name="Footer Placeholder 4">
            <a:extLst>
              <a:ext uri="{FF2B5EF4-FFF2-40B4-BE49-F238E27FC236}">
                <a16:creationId xmlns:a16="http://schemas.microsoft.com/office/drawing/2014/main" id="{DFA97897-A9D0-4E91-8B90-FC77D7B1C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056C38-3768-4107-8C94-AD85611E85F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75540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6B2F70-8944-44D5-8689-3645FEA9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C8CA6-EB42-4EF0-8BB7-3D53C6A4C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25DA3-4B05-45C6-9968-E40610028CFF}"/>
              </a:ext>
            </a:extLst>
          </p:cNvPr>
          <p:cNvSpPr>
            <a:spLocks noGrp="1"/>
          </p:cNvSpPr>
          <p:nvPr>
            <p:ph type="dt" sz="half" idx="10"/>
          </p:nvPr>
        </p:nvSpPr>
        <p:spPr/>
        <p:txBody>
          <a:bodyPr/>
          <a:lstStyle/>
          <a:p>
            <a:fld id="{1699495A-AC86-4DA0-9B95-04CF73B2BD92}" type="datetimeFigureOut">
              <a:rPr lang="en-US" smtClean="0"/>
              <a:t>6/9/2022</a:t>
            </a:fld>
            <a:endParaRPr lang="en-US" dirty="0"/>
          </a:p>
        </p:txBody>
      </p:sp>
      <p:sp>
        <p:nvSpPr>
          <p:cNvPr id="5" name="Footer Placeholder 4">
            <a:extLst>
              <a:ext uri="{FF2B5EF4-FFF2-40B4-BE49-F238E27FC236}">
                <a16:creationId xmlns:a16="http://schemas.microsoft.com/office/drawing/2014/main" id="{5E2898B0-54A1-4AB7-9B64-5E2A65840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F421EF-2076-4233-83EB-2501D8C29335}"/>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67638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D2EB66-D8FB-2148-8B0A-8E83C70B6C7B}" type="datetimeFigureOut">
              <a:rPr lang="en-US" smtClean="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CC836-1C07-E141-9BFB-691395C8A2F7}"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2EB66-D8FB-2148-8B0A-8E83C70B6C7B}" type="datetimeFigureOut">
              <a:rPr lang="en-US" smtClean="0"/>
              <a:t>6/9/2022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CC836-1C07-E141-9BFB-691395C8A2F7}"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245A2-3FCE-413A-A757-40FA8A9A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8508F-F049-425E-8D3C-8261A2EF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F5C52-2DAE-4BF6-951A-EECDBE2A4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495A-AC86-4DA0-9B95-04CF73B2BD92}" type="datetimeFigureOut">
              <a:rPr lang="en-US" smtClean="0"/>
              <a:t>6/9/2022</a:t>
            </a:fld>
            <a:endParaRPr lang="en-US" dirty="0"/>
          </a:p>
        </p:txBody>
      </p:sp>
      <p:sp>
        <p:nvSpPr>
          <p:cNvPr id="5" name="Footer Placeholder 4">
            <a:extLst>
              <a:ext uri="{FF2B5EF4-FFF2-40B4-BE49-F238E27FC236}">
                <a16:creationId xmlns:a16="http://schemas.microsoft.com/office/drawing/2014/main" id="{BD2878EB-8F1C-414F-B263-68817DAE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ADCB3B8-8AE8-4457-9D7B-0F792B6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D63-6DE2-46E9-AE75-952879E173AD}" type="slidenum">
              <a:rPr lang="en-US" smtClean="0"/>
              <a:t>‹#›</a:t>
            </a:fld>
            <a:endParaRPr lang="en-US" dirty="0"/>
          </a:p>
        </p:txBody>
      </p:sp>
    </p:spTree>
    <p:extLst>
      <p:ext uri="{BB962C8B-B14F-4D97-AF65-F5344CB8AC3E}">
        <p14:creationId xmlns:p14="http://schemas.microsoft.com/office/powerpoint/2010/main" val="947392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abuse.publichealth.gsu.edu/canpp/?mc_cid=64db0777f8&amp;mc_eid=b201840cbd" TargetMode="Externa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8.emf"/><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hyperlink" Target="mailto:StateofHope@dhs.ga.gov" TargetMode="External"/><Relationship Id="rId5" Type="http://schemas.openxmlformats.org/officeDocument/2006/relationships/hyperlink" Target="https://dfcs.georgia.gov/state-hope" TargetMode="Externa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19.jpg"/><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hyperlink" Target="mailto:StateofHope@dhs.ga.gov"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dfcs.georgia.gov/state-ho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6.png"/><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296259" y="622842"/>
            <a:ext cx="5599482" cy="3707891"/>
          </a:xfrm>
          <a:prstGeom prst="rect">
            <a:avLst/>
          </a:prstGeom>
        </p:spPr>
      </p:pic>
      <p:sp>
        <p:nvSpPr>
          <p:cNvPr id="18" name="Rectangle 17"/>
          <p:cNvSpPr/>
          <p:nvPr/>
        </p:nvSpPr>
        <p:spPr>
          <a:xfrm>
            <a:off x="9331102" y="2819400"/>
            <a:ext cx="1061509" cy="318100"/>
          </a:xfrm>
          <a:prstGeom prst="rect">
            <a:avLst/>
          </a:prstGeom>
        </p:spPr>
        <p:txBody>
          <a:bodyPr wrap="none">
            <a:spAutoFit/>
          </a:bodyPr>
          <a:lstStyle/>
          <a:p>
            <a:pPr defTabSz="609585"/>
            <a:r>
              <a:rPr lang="en-US" sz="1467" dirty="0">
                <a:solidFill>
                  <a:srgbClr val="FFFFFF"/>
                </a:solidFill>
                <a:latin typeface="Arial" charset="0"/>
                <a:ea typeface="Arial" charset="0"/>
                <a:cs typeface="Arial" charset="0"/>
              </a:rPr>
              <a:t>June 2018</a:t>
            </a:r>
          </a:p>
        </p:txBody>
      </p:sp>
      <p:cxnSp>
        <p:nvCxnSpPr>
          <p:cNvPr id="20" name="Straight Connector 19"/>
          <p:cNvCxnSpPr/>
          <p:nvPr/>
        </p:nvCxnSpPr>
        <p:spPr>
          <a:xfrm>
            <a:off x="0" y="4775015"/>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1710804" y="2856138"/>
            <a:ext cx="1418786" cy="318100"/>
          </a:xfrm>
          <a:prstGeom prst="rect">
            <a:avLst/>
          </a:prstGeom>
        </p:spPr>
        <p:txBody>
          <a:bodyPr wrap="none">
            <a:spAutoFit/>
          </a:bodyPr>
          <a:lstStyle/>
          <a:p>
            <a:pPr algn="ctr" defTabSz="609585"/>
            <a:r>
              <a:rPr lang="en-US" sz="1467" b="1" dirty="0">
                <a:solidFill>
                  <a:prstClr val="white"/>
                </a:solidFill>
                <a:latin typeface="Arial" charset="0"/>
                <a:ea typeface="Arial" charset="0"/>
                <a:cs typeface="Arial" charset="0"/>
              </a:rPr>
              <a:t>Virginia Pryor</a:t>
            </a:r>
          </a:p>
        </p:txBody>
      </p:sp>
      <p:sp>
        <p:nvSpPr>
          <p:cNvPr id="22" name="Rectangle 21"/>
          <p:cNvSpPr/>
          <p:nvPr/>
        </p:nvSpPr>
        <p:spPr>
          <a:xfrm>
            <a:off x="1642579" y="3063471"/>
            <a:ext cx="1555234" cy="543867"/>
          </a:xfrm>
          <a:prstGeom prst="rect">
            <a:avLst/>
          </a:prstGeom>
        </p:spPr>
        <p:txBody>
          <a:bodyPr wrap="none">
            <a:spAutoFit/>
          </a:bodyPr>
          <a:lstStyle/>
          <a:p>
            <a:pPr algn="ctr" defTabSz="609585"/>
            <a:r>
              <a:rPr lang="en-US" sz="1467" dirty="0">
                <a:solidFill>
                  <a:prstClr val="white"/>
                </a:solidFill>
                <a:latin typeface="Arial" charset="0"/>
                <a:ea typeface="Arial" charset="0"/>
                <a:cs typeface="Arial" charset="0"/>
              </a:rPr>
              <a:t>Division Director</a:t>
            </a:r>
          </a:p>
          <a:p>
            <a:pPr algn="ctr" defTabSz="609585"/>
            <a:endParaRPr lang="en-US" sz="1467" b="1" dirty="0">
              <a:solidFill>
                <a:prstClr val="white"/>
              </a:solidFill>
              <a:latin typeface="Museo Sans 900" charset="0"/>
              <a:ea typeface="Museo Sans 900" charset="0"/>
              <a:cs typeface="Museo Sans 900" charset="0"/>
            </a:endParaRPr>
          </a:p>
        </p:txBody>
      </p:sp>
      <p:pic>
        <p:nvPicPr>
          <p:cNvPr id="9" name="Content Placeholder 6">
            <a:extLst>
              <a:ext uri="{FF2B5EF4-FFF2-40B4-BE49-F238E27FC236}">
                <a16:creationId xmlns:a16="http://schemas.microsoft.com/office/drawing/2014/main" id="{3ECA65AC-1399-4485-A569-97CA7747CE11}"/>
              </a:ext>
            </a:extLst>
          </p:cNvPr>
          <p:cNvPicPr>
            <a:picLocks noChangeAspect="1"/>
          </p:cNvPicPr>
          <p:nvPr/>
        </p:nvPicPr>
        <p:blipFill>
          <a:blip r:embed="rId4"/>
          <a:stretch>
            <a:fillRect/>
          </a:stretch>
        </p:blipFill>
        <p:spPr>
          <a:xfrm>
            <a:off x="1354823" y="5294587"/>
            <a:ext cx="3085770" cy="1097822"/>
          </a:xfrm>
          <a:prstGeom prst="rect">
            <a:avLst/>
          </a:prstGeom>
        </p:spPr>
      </p:pic>
      <p:pic>
        <p:nvPicPr>
          <p:cNvPr id="12" name="Picture 11">
            <a:extLst>
              <a:ext uri="{FF2B5EF4-FFF2-40B4-BE49-F238E27FC236}">
                <a16:creationId xmlns:a16="http://schemas.microsoft.com/office/drawing/2014/main" id="{0822E17C-AC03-4B04-8D6D-64CCE7EA64A9}"/>
              </a:ext>
            </a:extLst>
          </p:cNvPr>
          <p:cNvPicPr>
            <a:picLocks noChangeAspect="1"/>
          </p:cNvPicPr>
          <p:nvPr/>
        </p:nvPicPr>
        <p:blipFill>
          <a:blip r:embed="rId5"/>
          <a:stretch>
            <a:fillRect/>
          </a:stretch>
        </p:blipFill>
        <p:spPr>
          <a:xfrm>
            <a:off x="5480552" y="5073199"/>
            <a:ext cx="1540599" cy="1540599"/>
          </a:xfrm>
          <a:prstGeom prst="rect">
            <a:avLst/>
          </a:prstGeom>
        </p:spPr>
      </p:pic>
      <p:pic>
        <p:nvPicPr>
          <p:cNvPr id="2" name="Picture 1">
            <a:extLst>
              <a:ext uri="{FF2B5EF4-FFF2-40B4-BE49-F238E27FC236}">
                <a16:creationId xmlns:a16="http://schemas.microsoft.com/office/drawing/2014/main" id="{C9D04488-9A56-45D4-804F-C040CB9B57A1}"/>
              </a:ext>
            </a:extLst>
          </p:cNvPr>
          <p:cNvPicPr>
            <a:picLocks noChangeAspect="1"/>
          </p:cNvPicPr>
          <p:nvPr/>
        </p:nvPicPr>
        <p:blipFill>
          <a:blip r:embed="rId6"/>
          <a:stretch>
            <a:fillRect/>
          </a:stretch>
        </p:blipFill>
        <p:spPr>
          <a:xfrm>
            <a:off x="8230272" y="5365131"/>
            <a:ext cx="2784073" cy="1027278"/>
          </a:xfrm>
          <a:prstGeom prst="rect">
            <a:avLst/>
          </a:prstGeom>
        </p:spPr>
      </p:pic>
    </p:spTree>
    <p:extLst>
      <p:ext uri="{BB962C8B-B14F-4D97-AF65-F5344CB8AC3E}">
        <p14:creationId xmlns:p14="http://schemas.microsoft.com/office/powerpoint/2010/main" val="100043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5"/>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0" name="Title 1">
            <a:extLst>
              <a:ext uri="{FF2B5EF4-FFF2-40B4-BE49-F238E27FC236}">
                <a16:creationId xmlns:a16="http://schemas.microsoft.com/office/drawing/2014/main" id="{F1800474-BCAD-425A-9B27-8D0295FD247C}"/>
              </a:ext>
            </a:extLst>
          </p:cNvPr>
          <p:cNvSpPr txBox="1">
            <a:spLocks/>
          </p:cNvSpPr>
          <p:nvPr/>
        </p:nvSpPr>
        <p:spPr>
          <a:xfrm>
            <a:off x="824284" y="992509"/>
            <a:ext cx="10515600" cy="55393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292100" hangingPunct="0">
              <a:lnSpc>
                <a:spcPct val="100000"/>
              </a:lnSpc>
              <a:spcBef>
                <a:spcPts val="0"/>
              </a:spcBef>
            </a:pPr>
            <a:r>
              <a:rPr lang="en-US" sz="3600" b="1" dirty="0">
                <a:solidFill>
                  <a:srgbClr val="00B0F0"/>
                </a:solidFill>
                <a:latin typeface="Arial" panose="020B0604020202020204" pitchFamily="34" charset="0"/>
                <a:cs typeface="Arial" panose="020B0604020202020204" pitchFamily="34" charset="0"/>
              </a:rPr>
              <a:t>FUNDING PRIORITIES</a:t>
            </a:r>
          </a:p>
        </p:txBody>
      </p:sp>
      <p:sp>
        <p:nvSpPr>
          <p:cNvPr id="13" name="Title 12">
            <a:extLst>
              <a:ext uri="{FF2B5EF4-FFF2-40B4-BE49-F238E27FC236}">
                <a16:creationId xmlns:a16="http://schemas.microsoft.com/office/drawing/2014/main" id="{D90EFEDB-9505-4AD0-A193-1DAEAE00D186}"/>
              </a:ext>
            </a:extLst>
          </p:cNvPr>
          <p:cNvSpPr>
            <a:spLocks noGrp="1"/>
          </p:cNvSpPr>
          <p:nvPr>
            <p:ph type="title"/>
          </p:nvPr>
        </p:nvSpPr>
        <p:spPr>
          <a:xfrm>
            <a:off x="358364" y="1790441"/>
            <a:ext cx="11475272" cy="553935"/>
          </a:xfrm>
        </p:spPr>
        <p:txBody>
          <a:bodyPr>
            <a:normAutofit fontScale="90000"/>
          </a:bodyPr>
          <a:lstStyle/>
          <a:p>
            <a:pPr algn="ctr">
              <a:lnSpc>
                <a:spcPct val="100000"/>
              </a:lnSpc>
            </a:pPr>
            <a:br>
              <a:rPr lang="en-US" dirty="0"/>
            </a:br>
            <a:r>
              <a:rPr lang="en-US" sz="2000" b="1" dirty="0">
                <a:latin typeface="Arial" panose="020B0604020202020204" pitchFamily="34" charset="0"/>
                <a:cs typeface="Arial" panose="020B0604020202020204" pitchFamily="34" charset="0"/>
              </a:rPr>
              <a:t>Within the four </a:t>
            </a:r>
            <a:r>
              <a:rPr lang="en-US" sz="2000" b="1" u="sng" dirty="0">
                <a:solidFill>
                  <a:srgbClr val="660066"/>
                </a:solidFill>
                <a:latin typeface="Arial" panose="020B0604020202020204" pitchFamily="34" charset="0"/>
                <a:cs typeface="Arial" panose="020B0604020202020204" pitchFamily="34" charset="0"/>
              </a:rPr>
              <a:t>Opportunities of Hope</a:t>
            </a:r>
            <a:r>
              <a:rPr lang="en-US" sz="2000" b="1" dirty="0">
                <a:latin typeface="Arial" panose="020B0604020202020204" pitchFamily="34" charset="0"/>
                <a:cs typeface="Arial" panose="020B0604020202020204" pitchFamily="34" charset="0"/>
              </a:rPr>
              <a:t>, emphasis are placed on supporting Big Ideas that promote Georgia’s Six Objectives for Prevention.</a:t>
            </a:r>
          </a:p>
        </p:txBody>
      </p:sp>
      <p:sp>
        <p:nvSpPr>
          <p:cNvPr id="14" name="Content Placeholder 13">
            <a:extLst>
              <a:ext uri="{FF2B5EF4-FFF2-40B4-BE49-F238E27FC236}">
                <a16:creationId xmlns:a16="http://schemas.microsoft.com/office/drawing/2014/main" id="{8F53C17F-2A20-4E70-AE8C-035BAFC10BE4}"/>
              </a:ext>
            </a:extLst>
          </p:cNvPr>
          <p:cNvSpPr>
            <a:spLocks noGrp="1"/>
          </p:cNvSpPr>
          <p:nvPr>
            <p:ph idx="1"/>
          </p:nvPr>
        </p:nvSpPr>
        <p:spPr>
          <a:xfrm>
            <a:off x="4433086" y="2757685"/>
            <a:ext cx="7410047" cy="3511880"/>
          </a:xfrm>
        </p:spPr>
        <p:txBody>
          <a:bodyPr>
            <a:normAutofit fontScale="55000" lnSpcReduction="20000"/>
          </a:bodyPr>
          <a:lstStyle/>
          <a:p>
            <a:pPr defTabSz="292100" hangingPunct="0">
              <a:lnSpc>
                <a:spcPct val="120000"/>
              </a:lnSpc>
              <a:spcBef>
                <a:spcPts val="0"/>
              </a:spcBef>
            </a:pPr>
            <a:r>
              <a:rPr lang="en-US" sz="2900" kern="0" dirty="0">
                <a:solidFill>
                  <a:srgbClr val="000000"/>
                </a:solidFill>
                <a:latin typeface="Arial" panose="020B0604020202020204" pitchFamily="34" charset="0"/>
                <a:cs typeface="Arial" panose="020B0604020202020204" pitchFamily="34" charset="0"/>
                <a:sym typeface="Helvetica Light"/>
              </a:rPr>
              <a:t>Over the next decade, six objectives have been identified in Georgia’s Child Abuse and Neglect Prevention Plan as community conditions that must change in order for collective action to work and achieve Georgia’s vision for prevention. </a:t>
            </a:r>
          </a:p>
          <a:p>
            <a:pPr defTabSz="292100" hangingPunct="0">
              <a:lnSpc>
                <a:spcPct val="120000"/>
              </a:lnSpc>
              <a:spcBef>
                <a:spcPts val="0"/>
              </a:spcBef>
            </a:pPr>
            <a:endParaRPr lang="en-US" sz="2900" kern="0" dirty="0">
              <a:solidFill>
                <a:srgbClr val="000000"/>
              </a:solidFill>
              <a:latin typeface="Arial" panose="020B0604020202020204" pitchFamily="34" charset="0"/>
              <a:cs typeface="Arial" panose="020B0604020202020204" pitchFamily="34" charset="0"/>
              <a:sym typeface="Helvetica Light"/>
            </a:endParaRPr>
          </a:p>
          <a:p>
            <a:pPr defTabSz="292100" hangingPunct="0">
              <a:lnSpc>
                <a:spcPct val="120000"/>
              </a:lnSpc>
              <a:spcBef>
                <a:spcPts val="0"/>
              </a:spcBef>
            </a:pPr>
            <a:r>
              <a:rPr lang="en-US" sz="2900" kern="0" dirty="0">
                <a:solidFill>
                  <a:srgbClr val="000000"/>
                </a:solidFill>
                <a:latin typeface="Arial" panose="020B0604020202020204" pitchFamily="34" charset="0"/>
                <a:cs typeface="Arial" panose="020B0604020202020204" pitchFamily="34" charset="0"/>
                <a:sym typeface="Helvetica Light"/>
              </a:rPr>
              <a:t>Georgia’s Prevention Plan was developed from the consideration of feedback received from service providers and professionals, parents, caregivers, local leaders (government, civic/community, faith, and business), and community members across the state’s 14 DFCS regions.</a:t>
            </a:r>
          </a:p>
          <a:p>
            <a:pPr defTabSz="292100" hangingPunct="0">
              <a:lnSpc>
                <a:spcPct val="120000"/>
              </a:lnSpc>
              <a:spcBef>
                <a:spcPts val="0"/>
              </a:spcBef>
            </a:pPr>
            <a:endParaRPr lang="en-US" sz="2900" kern="0" dirty="0">
              <a:solidFill>
                <a:srgbClr val="000000"/>
              </a:solidFill>
              <a:latin typeface="Arial" panose="020B0604020202020204" pitchFamily="34" charset="0"/>
              <a:cs typeface="Arial" panose="020B0604020202020204" pitchFamily="34" charset="0"/>
              <a:sym typeface="Helvetica Light"/>
            </a:endParaRPr>
          </a:p>
          <a:p>
            <a:pPr defTabSz="292100" hangingPunct="0">
              <a:lnSpc>
                <a:spcPct val="120000"/>
              </a:lnSpc>
              <a:spcBef>
                <a:spcPts val="0"/>
              </a:spcBef>
            </a:pPr>
            <a:r>
              <a:rPr lang="en-US" sz="2900" kern="0" dirty="0">
                <a:solidFill>
                  <a:srgbClr val="000000"/>
                </a:solidFill>
                <a:latin typeface="Arial" panose="020B0604020202020204" pitchFamily="34" charset="0"/>
                <a:cs typeface="Arial" panose="020B0604020202020204" pitchFamily="34" charset="0"/>
                <a:sym typeface="Helvetica Light"/>
              </a:rPr>
              <a:t>You can learn more about this plan by reviewing </a:t>
            </a:r>
            <a:r>
              <a:rPr lang="en-US" sz="2900" kern="0" dirty="0">
                <a:solidFill>
                  <a:srgbClr val="000000"/>
                </a:solidFill>
                <a:latin typeface="Arial" panose="020B0604020202020204" pitchFamily="34" charset="0"/>
                <a:cs typeface="Arial" panose="020B0604020202020204" pitchFamily="34" charset="0"/>
                <a:sym typeface="Helvetica Light"/>
                <a:hlinkClick r:id="rId5"/>
              </a:rPr>
              <a:t>Georgia’s Child Abuse and Neglect Prevention Plan (GCANPP)</a:t>
            </a:r>
            <a:r>
              <a:rPr lang="en-US" sz="2900" kern="0" dirty="0">
                <a:solidFill>
                  <a:srgbClr val="000000"/>
                </a:solidFill>
                <a:latin typeface="Arial" panose="020B0604020202020204" pitchFamily="34" charset="0"/>
                <a:cs typeface="Arial" panose="020B0604020202020204" pitchFamily="34" charset="0"/>
                <a:sym typeface="Helvetica Light"/>
              </a:rPr>
              <a:t> located in the Hope Connections Section.</a:t>
            </a:r>
          </a:p>
          <a:p>
            <a:pPr marL="0" indent="0" defTabSz="292100" hangingPunct="0">
              <a:lnSpc>
                <a:spcPct val="100000"/>
              </a:lnSpc>
              <a:spcBef>
                <a:spcPts val="0"/>
              </a:spcBef>
              <a:buNone/>
            </a:pPr>
            <a:endParaRPr lang="en-US" sz="3200" kern="0" dirty="0">
              <a:solidFill>
                <a:srgbClr val="000000"/>
              </a:solidFill>
              <a:latin typeface="Arial" panose="020B0604020202020204" pitchFamily="34" charset="0"/>
              <a:cs typeface="Arial" panose="020B0604020202020204" pitchFamily="34" charset="0"/>
              <a:sym typeface="Helvetica Light"/>
            </a:endParaRPr>
          </a:p>
        </p:txBody>
      </p:sp>
      <p:sp>
        <p:nvSpPr>
          <p:cNvPr id="15" name="Text Placeholder 14">
            <a:extLst>
              <a:ext uri="{FF2B5EF4-FFF2-40B4-BE49-F238E27FC236}">
                <a16:creationId xmlns:a16="http://schemas.microsoft.com/office/drawing/2014/main" id="{A26DAE89-782D-4972-B6C6-E99FFD8DB306}"/>
              </a:ext>
            </a:extLst>
          </p:cNvPr>
          <p:cNvSpPr>
            <a:spLocks noGrp="1"/>
          </p:cNvSpPr>
          <p:nvPr>
            <p:ph type="body" sz="half" idx="2"/>
          </p:nvPr>
        </p:nvSpPr>
        <p:spPr>
          <a:xfrm>
            <a:off x="0" y="3591498"/>
            <a:ext cx="3990727" cy="3266501"/>
          </a:xfrm>
          <a:solidFill>
            <a:schemeClr val="bg2">
              <a:lumMod val="90000"/>
            </a:schemeClr>
          </a:solidFill>
          <a:ln w="38100">
            <a:solidFill>
              <a:srgbClr val="7030A0"/>
            </a:solidFill>
          </a:ln>
        </p:spPr>
        <p:txBody>
          <a:bodyPr>
            <a:normAutofit/>
          </a:bodyPr>
          <a:lstStyle/>
          <a:p>
            <a:pPr algn="ctr">
              <a:lnSpc>
                <a:spcPct val="100000"/>
              </a:lnSpc>
            </a:pPr>
            <a:r>
              <a:rPr lang="en-US" b="1" u="sng" dirty="0">
                <a:solidFill>
                  <a:srgbClr val="00B0F0"/>
                </a:solidFill>
                <a:latin typeface="Arial" panose="020B0604020202020204" pitchFamily="34" charset="0"/>
                <a:cs typeface="Arial" panose="020B0604020202020204" pitchFamily="34" charset="0"/>
              </a:rPr>
              <a:t>OBJECTIVES FOR PREVENTION</a:t>
            </a:r>
          </a:p>
          <a:p>
            <a:pPr marL="342900" indent="-342900">
              <a:lnSpc>
                <a:spcPct val="100000"/>
              </a:lnSpc>
              <a:buFont typeface="+mj-lt"/>
              <a:buAutoNum type="arabicPeriod"/>
            </a:pPr>
            <a:r>
              <a:rPr lang="en-US" sz="1400" b="1" dirty="0">
                <a:solidFill>
                  <a:schemeClr val="bg1"/>
                </a:solidFill>
                <a:latin typeface="Arial" panose="020B0604020202020204" pitchFamily="34" charset="0"/>
                <a:cs typeface="Arial" panose="020B0604020202020204" pitchFamily="34" charset="0"/>
              </a:rPr>
              <a:t>Increase family economic stability</a:t>
            </a:r>
          </a:p>
          <a:p>
            <a:pPr marL="342900" indent="-342900">
              <a:lnSpc>
                <a:spcPct val="100000"/>
              </a:lnSpc>
              <a:buFont typeface="+mj-lt"/>
              <a:buAutoNum type="arabicPeriod"/>
            </a:pPr>
            <a:r>
              <a:rPr lang="en-US" sz="1400" b="1" dirty="0">
                <a:solidFill>
                  <a:schemeClr val="bg1"/>
                </a:solidFill>
                <a:latin typeface="Arial" panose="020B0604020202020204" pitchFamily="34" charset="0"/>
                <a:cs typeface="Arial" panose="020B0604020202020204" pitchFamily="34" charset="0"/>
              </a:rPr>
              <a:t>Increase family resiliency</a:t>
            </a:r>
          </a:p>
          <a:p>
            <a:pPr marL="342900" indent="-342900">
              <a:lnSpc>
                <a:spcPct val="100000"/>
              </a:lnSpc>
              <a:buFont typeface="+mj-lt"/>
              <a:buAutoNum type="arabicPeriod"/>
            </a:pPr>
            <a:r>
              <a:rPr lang="en-US" sz="1400" b="1" dirty="0">
                <a:solidFill>
                  <a:schemeClr val="bg1"/>
                </a:solidFill>
                <a:latin typeface="Arial" panose="020B0604020202020204" pitchFamily="34" charset="0"/>
                <a:cs typeface="Arial" panose="020B0604020202020204" pitchFamily="34" charset="0"/>
              </a:rPr>
              <a:t>Increase access to early childhood education</a:t>
            </a:r>
          </a:p>
          <a:p>
            <a:pPr marL="342900" indent="-342900">
              <a:lnSpc>
                <a:spcPct val="100000"/>
              </a:lnSpc>
              <a:buFont typeface="+mj-lt"/>
              <a:buAutoNum type="arabicPeriod"/>
            </a:pPr>
            <a:r>
              <a:rPr lang="en-US" sz="1400" b="1" dirty="0">
                <a:solidFill>
                  <a:schemeClr val="bg1"/>
                </a:solidFill>
                <a:latin typeface="Arial" panose="020B0604020202020204" pitchFamily="34" charset="0"/>
                <a:cs typeface="Arial" panose="020B0604020202020204" pitchFamily="34" charset="0"/>
              </a:rPr>
              <a:t>Increase family mental health</a:t>
            </a:r>
          </a:p>
          <a:p>
            <a:pPr marL="342900" indent="-342900">
              <a:lnSpc>
                <a:spcPct val="100000"/>
              </a:lnSpc>
              <a:buFont typeface="+mj-lt"/>
              <a:buAutoNum type="arabicPeriod"/>
            </a:pPr>
            <a:r>
              <a:rPr lang="en-US" sz="1400" b="1" dirty="0">
                <a:solidFill>
                  <a:schemeClr val="bg1"/>
                </a:solidFill>
                <a:latin typeface="Arial" panose="020B0604020202020204" pitchFamily="34" charset="0"/>
                <a:cs typeface="Arial" panose="020B0604020202020204" pitchFamily="34" charset="0"/>
              </a:rPr>
              <a:t>Increase family physical health</a:t>
            </a:r>
          </a:p>
          <a:p>
            <a:pPr marL="342900" indent="-342900">
              <a:lnSpc>
                <a:spcPct val="100000"/>
              </a:lnSpc>
              <a:buFont typeface="+mj-lt"/>
              <a:buAutoNum type="arabicPeriod"/>
            </a:pPr>
            <a:r>
              <a:rPr lang="en-US" sz="1400" b="1" dirty="0">
                <a:solidFill>
                  <a:schemeClr val="bg1"/>
                </a:solidFill>
                <a:latin typeface="Arial" panose="020B0604020202020204" pitchFamily="34" charset="0"/>
                <a:cs typeface="Arial" panose="020B0604020202020204" pitchFamily="34" charset="0"/>
              </a:rPr>
              <a:t>Increase community knowledge and awareness of the societal factors that contribute to child abuse and neglect and the capacity to prevent it.</a:t>
            </a:r>
          </a:p>
          <a:p>
            <a:endParaRPr lang="en-US" dirty="0"/>
          </a:p>
        </p:txBody>
      </p:sp>
      <p:cxnSp>
        <p:nvCxnSpPr>
          <p:cNvPr id="17" name="Straight Connector 16">
            <a:extLst>
              <a:ext uri="{FF2B5EF4-FFF2-40B4-BE49-F238E27FC236}">
                <a16:creationId xmlns:a16="http://schemas.microsoft.com/office/drawing/2014/main" id="{9DC5E679-1787-490B-8B4E-4BC5C0E33915}"/>
              </a:ext>
            </a:extLst>
          </p:cNvPr>
          <p:cNvCxnSpPr>
            <a:cxnSpLocks/>
          </p:cNvCxnSpPr>
          <p:nvPr/>
        </p:nvCxnSpPr>
        <p:spPr>
          <a:xfrm>
            <a:off x="358364" y="2511846"/>
            <a:ext cx="1147527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9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pic>
        <p:nvPicPr>
          <p:cNvPr id="9" name="Picture 8">
            <a:extLst>
              <a:ext uri="{FF2B5EF4-FFF2-40B4-BE49-F238E27FC236}">
                <a16:creationId xmlns:a16="http://schemas.microsoft.com/office/drawing/2014/main" id="{02466EB3-AE65-479A-AD09-3AF6B8B4E011}"/>
              </a:ext>
            </a:extLst>
          </p:cNvPr>
          <p:cNvPicPr>
            <a:picLocks noChangeAspect="1"/>
          </p:cNvPicPr>
          <p:nvPr/>
        </p:nvPicPr>
        <p:blipFill rotWithShape="1">
          <a:blip r:embed="rId5"/>
          <a:srcRect l="8990" r="18284" b="-2"/>
          <a:stretch/>
        </p:blipFill>
        <p:spPr>
          <a:xfrm>
            <a:off x="6388769" y="853289"/>
            <a:ext cx="5803232" cy="603376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0" name="Title 1">
            <a:extLst>
              <a:ext uri="{FF2B5EF4-FFF2-40B4-BE49-F238E27FC236}">
                <a16:creationId xmlns:a16="http://schemas.microsoft.com/office/drawing/2014/main" id="{9A56EF6E-07AB-4034-AA65-41C975196457}"/>
              </a:ext>
            </a:extLst>
          </p:cNvPr>
          <p:cNvSpPr txBox="1">
            <a:spLocks/>
          </p:cNvSpPr>
          <p:nvPr/>
        </p:nvSpPr>
        <p:spPr>
          <a:xfrm>
            <a:off x="496702" y="954821"/>
            <a:ext cx="5120114" cy="16202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292100" hangingPunct="0">
              <a:spcBef>
                <a:spcPts val="0"/>
              </a:spcBef>
            </a:pPr>
            <a:r>
              <a:rPr lang="en-US" sz="3200" b="1" kern="0" dirty="0">
                <a:latin typeface="Arial" panose="020B0604020202020204" pitchFamily="34" charset="0"/>
                <a:cs typeface="Arial" panose="020B0604020202020204" pitchFamily="34" charset="0"/>
                <a:sym typeface="Helvetica Light"/>
              </a:rPr>
              <a:t>STATE OF HOPE</a:t>
            </a:r>
          </a:p>
          <a:p>
            <a:pPr defTabSz="292100" hangingPunct="0">
              <a:spcBef>
                <a:spcPts val="0"/>
              </a:spcBef>
            </a:pPr>
            <a:r>
              <a:rPr lang="en-US" sz="3200" b="1" kern="0" dirty="0">
                <a:solidFill>
                  <a:srgbClr val="00B0F0"/>
                </a:solidFill>
                <a:latin typeface="Arial" panose="020B0604020202020204" pitchFamily="34" charset="0"/>
                <a:cs typeface="Arial" panose="020B0604020202020204" pitchFamily="34" charset="0"/>
                <a:sym typeface="Helvetica Light"/>
              </a:rPr>
              <a:t>Community Engagement for Applicants</a:t>
            </a:r>
            <a:endParaRPr lang="en-US" sz="3200" dirty="0">
              <a:solidFill>
                <a:srgbClr val="00B0F0"/>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CC381CB1-4E25-496C-9C3A-B94947CCAB3C}"/>
              </a:ext>
            </a:extLst>
          </p:cNvPr>
          <p:cNvSpPr txBox="1">
            <a:spLocks/>
          </p:cNvSpPr>
          <p:nvPr/>
        </p:nvSpPr>
        <p:spPr>
          <a:xfrm>
            <a:off x="488819" y="2358918"/>
            <a:ext cx="5899949" cy="33653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92100" hangingPunct="0">
              <a:lnSpc>
                <a:spcPct val="100000"/>
              </a:lnSpc>
              <a:spcBef>
                <a:spcPts val="0"/>
              </a:spcBef>
              <a:spcAft>
                <a:spcPts val="600"/>
              </a:spcAft>
              <a:buClr>
                <a:srgbClr val="4CAFD8"/>
              </a:buClr>
              <a:buSzPct val="125000"/>
              <a:buFont typeface="Arial" panose="020B0604020202020204" pitchFamily="34" charset="0"/>
              <a:buNone/>
            </a:pPr>
            <a:r>
              <a:rPr lang="en-US" sz="1800" kern="0" dirty="0">
                <a:latin typeface="Arial" panose="020B0604020202020204" pitchFamily="34" charset="0"/>
                <a:cs typeface="Arial" panose="020B0604020202020204" pitchFamily="34" charset="0"/>
                <a:sym typeface="Helvetica Light"/>
              </a:rPr>
              <a:t>The State of Hope Application will ask applicants to gather input on their ideas and information on community needs via local community gatherings to ensure ideas are created with a </a:t>
            </a:r>
            <a:r>
              <a:rPr lang="en-US" sz="1800" u="sng" kern="0" dirty="0">
                <a:solidFill>
                  <a:srgbClr val="7030A0"/>
                </a:solidFill>
                <a:latin typeface="Arial" panose="020B0604020202020204" pitchFamily="34" charset="0"/>
                <a:cs typeface="Arial" panose="020B0604020202020204" pitchFamily="34" charset="0"/>
                <a:sym typeface="Helvetica Light"/>
              </a:rPr>
              <a:t>human-centered approach</a:t>
            </a:r>
            <a:r>
              <a:rPr lang="en-US" sz="1800" kern="0" dirty="0">
                <a:solidFill>
                  <a:srgbClr val="7030A0"/>
                </a:solidFill>
                <a:latin typeface="Arial" panose="020B0604020202020204" pitchFamily="34" charset="0"/>
                <a:cs typeface="Arial" panose="020B0604020202020204" pitchFamily="34" charset="0"/>
                <a:sym typeface="Helvetica Light"/>
              </a:rPr>
              <a:t>:</a:t>
            </a:r>
          </a:p>
          <a:p>
            <a:pPr marL="0" indent="0" defTabSz="292100" hangingPunct="0">
              <a:spcBef>
                <a:spcPts val="0"/>
              </a:spcBef>
              <a:spcAft>
                <a:spcPts val="600"/>
              </a:spcAft>
              <a:buClr>
                <a:srgbClr val="4CAFD8"/>
              </a:buClr>
              <a:buSzPct val="125000"/>
              <a:buFont typeface="Arial" panose="020B0604020202020204" pitchFamily="34" charset="0"/>
              <a:buNone/>
            </a:pPr>
            <a:endParaRPr lang="en-US" sz="1800" kern="0" dirty="0">
              <a:latin typeface="Arial" panose="020B0604020202020204" pitchFamily="34" charset="0"/>
              <a:cs typeface="Arial" panose="020B0604020202020204" pitchFamily="34" charset="0"/>
              <a:sym typeface="Helvetica Light"/>
            </a:endParaRPr>
          </a:p>
          <a:p>
            <a:pPr defTabSz="292100" hangingPunct="0">
              <a:spcBef>
                <a:spcPts val="0"/>
              </a:spcBef>
              <a:spcAft>
                <a:spcPts val="600"/>
              </a:spcAft>
              <a:buClr>
                <a:srgbClr val="4CAFD8"/>
              </a:buClr>
              <a:buSzPct val="125000"/>
            </a:pPr>
            <a:r>
              <a:rPr lang="en-US" sz="1800" kern="0" dirty="0">
                <a:latin typeface="Arial" panose="020B0604020202020204" pitchFamily="34" charset="0"/>
                <a:cs typeface="Arial" panose="020B0604020202020204" pitchFamily="34" charset="0"/>
                <a:sym typeface="Helvetica Light"/>
              </a:rPr>
              <a:t>Festivals</a:t>
            </a:r>
          </a:p>
          <a:p>
            <a:pPr defTabSz="292100" hangingPunct="0">
              <a:spcBef>
                <a:spcPts val="0"/>
              </a:spcBef>
              <a:spcAft>
                <a:spcPts val="600"/>
              </a:spcAft>
              <a:buClr>
                <a:srgbClr val="4CAFD8"/>
              </a:buClr>
              <a:buSzPct val="125000"/>
            </a:pPr>
            <a:r>
              <a:rPr lang="en-US" sz="1800" kern="0" dirty="0">
                <a:latin typeface="Arial" panose="020B0604020202020204" pitchFamily="34" charset="0"/>
                <a:cs typeface="Arial" panose="020B0604020202020204" pitchFamily="34" charset="0"/>
                <a:sym typeface="Helvetica Light"/>
              </a:rPr>
              <a:t>Civic Dinners</a:t>
            </a:r>
          </a:p>
          <a:p>
            <a:pPr defTabSz="292100" hangingPunct="0">
              <a:spcBef>
                <a:spcPts val="0"/>
              </a:spcBef>
              <a:spcAft>
                <a:spcPts val="600"/>
              </a:spcAft>
              <a:buClr>
                <a:srgbClr val="4CAFD8"/>
              </a:buClr>
              <a:buSzPct val="125000"/>
            </a:pPr>
            <a:r>
              <a:rPr lang="en-US" sz="1800" kern="0" dirty="0">
                <a:latin typeface="Arial" panose="020B0604020202020204" pitchFamily="34" charset="0"/>
                <a:cs typeface="Arial" panose="020B0604020202020204" pitchFamily="34" charset="0"/>
                <a:sym typeface="Helvetica Light"/>
              </a:rPr>
              <a:t>Church Events</a:t>
            </a:r>
          </a:p>
          <a:p>
            <a:pPr defTabSz="292100" hangingPunct="0">
              <a:spcBef>
                <a:spcPts val="0"/>
              </a:spcBef>
              <a:spcAft>
                <a:spcPts val="600"/>
              </a:spcAft>
              <a:buClr>
                <a:srgbClr val="4CAFD8"/>
              </a:buClr>
              <a:buSzPct val="125000"/>
            </a:pPr>
            <a:r>
              <a:rPr lang="en-US" sz="1800" kern="0" dirty="0">
                <a:latin typeface="Arial" panose="020B0604020202020204" pitchFamily="34" charset="0"/>
                <a:cs typeface="Arial" panose="020B0604020202020204" pitchFamily="34" charset="0"/>
                <a:sym typeface="Helvetica Light"/>
              </a:rPr>
              <a:t>Town Hall Meetings</a:t>
            </a:r>
          </a:p>
          <a:p>
            <a:pPr defTabSz="292100" hangingPunct="0">
              <a:spcBef>
                <a:spcPts val="0"/>
              </a:spcBef>
              <a:spcAft>
                <a:spcPts val="600"/>
              </a:spcAft>
              <a:buClr>
                <a:srgbClr val="4CAFD8"/>
              </a:buClr>
              <a:buSzPct val="125000"/>
            </a:pPr>
            <a:r>
              <a:rPr lang="en-US" sz="1800" kern="0" dirty="0">
                <a:latin typeface="Arial" panose="020B0604020202020204" pitchFamily="34" charset="0"/>
                <a:cs typeface="Arial" panose="020B0604020202020204" pitchFamily="34" charset="0"/>
                <a:sym typeface="Helvetica Light"/>
              </a:rPr>
              <a:t>Surveys and Focus Groups</a:t>
            </a:r>
          </a:p>
          <a:p>
            <a:pPr defTabSz="292100" hangingPunct="0">
              <a:spcBef>
                <a:spcPts val="0"/>
              </a:spcBef>
              <a:spcAft>
                <a:spcPts val="600"/>
              </a:spcAft>
              <a:buClr>
                <a:srgbClr val="4CAFD8"/>
              </a:buClr>
              <a:buSzPct val="125000"/>
            </a:pPr>
            <a:r>
              <a:rPr lang="en-US" sz="1800" kern="0" dirty="0">
                <a:latin typeface="Arial" panose="020B0604020202020204" pitchFamily="34" charset="0"/>
                <a:cs typeface="Arial" panose="020B0604020202020204" pitchFamily="34" charset="0"/>
                <a:sym typeface="Helvetica Light"/>
              </a:rPr>
              <a:t>Family Connection Collaborative Meeting</a:t>
            </a:r>
          </a:p>
          <a:p>
            <a:pPr defTabSz="292100" hangingPunct="0">
              <a:spcBef>
                <a:spcPts val="0"/>
              </a:spcBef>
              <a:spcAft>
                <a:spcPts val="600"/>
              </a:spcAft>
              <a:buClr>
                <a:srgbClr val="4CAFD8"/>
              </a:buClr>
              <a:buSzPct val="125000"/>
            </a:pPr>
            <a:r>
              <a:rPr lang="en-US" sz="1800" kern="0" dirty="0">
                <a:latin typeface="Arial" panose="020B0604020202020204" pitchFamily="34" charset="0"/>
                <a:cs typeface="Arial" panose="020B0604020202020204" pitchFamily="34" charset="0"/>
                <a:sym typeface="Helvetica Light"/>
              </a:rPr>
              <a:t>And the list goes on….</a:t>
            </a:r>
          </a:p>
          <a:p>
            <a:pPr marL="0" indent="0" defTabSz="292100" hangingPunct="0">
              <a:spcBef>
                <a:spcPts val="0"/>
              </a:spcBef>
              <a:spcAft>
                <a:spcPts val="600"/>
              </a:spcAft>
              <a:buClr>
                <a:srgbClr val="4CAFD8"/>
              </a:buClr>
              <a:buSzPct val="125000"/>
              <a:buFont typeface="Arial" panose="020B0604020202020204" pitchFamily="34" charset="0"/>
              <a:buNone/>
            </a:pPr>
            <a:r>
              <a:rPr lang="en-US" sz="1800" kern="0" dirty="0">
                <a:latin typeface="Arial" panose="020B0604020202020204" pitchFamily="34" charset="0"/>
                <a:cs typeface="Arial" panose="020B0604020202020204" pitchFamily="34" charset="0"/>
                <a:sym typeface="Helvetica Light"/>
              </a:rPr>
              <a:t>								</a:t>
            </a:r>
            <a:r>
              <a:rPr lang="en-US" sz="1800" kern="0" dirty="0">
                <a:solidFill>
                  <a:srgbClr val="00B0F0"/>
                </a:solidFill>
                <a:latin typeface="Arial" panose="020B0604020202020204" pitchFamily="34" charset="0"/>
                <a:cs typeface="Arial" panose="020B0604020202020204" pitchFamily="34" charset="0"/>
                <a:sym typeface="Helvetica Light"/>
              </a:rPr>
              <a:t>            </a:t>
            </a:r>
            <a:r>
              <a:rPr lang="en-US" sz="1800" i="1" kern="0" dirty="0">
                <a:solidFill>
                  <a:srgbClr val="00B0F0"/>
                </a:solidFill>
                <a:latin typeface="Arial" panose="020B0604020202020204" pitchFamily="34" charset="0"/>
                <a:cs typeface="Arial" panose="020B0604020202020204" pitchFamily="34" charset="0"/>
                <a:sym typeface="Helvetica Light"/>
              </a:rPr>
              <a:t>#Gotowherethepeopleare</a:t>
            </a:r>
          </a:p>
        </p:txBody>
      </p:sp>
    </p:spTree>
    <p:extLst>
      <p:ext uri="{BB962C8B-B14F-4D97-AF65-F5344CB8AC3E}">
        <p14:creationId xmlns:p14="http://schemas.microsoft.com/office/powerpoint/2010/main" val="86967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9" name="Title 1">
            <a:extLst>
              <a:ext uri="{FF2B5EF4-FFF2-40B4-BE49-F238E27FC236}">
                <a16:creationId xmlns:a16="http://schemas.microsoft.com/office/drawing/2014/main" id="{3B40EEF8-8663-439E-8B2B-C958462CFF92}"/>
              </a:ext>
            </a:extLst>
          </p:cNvPr>
          <p:cNvSpPr txBox="1">
            <a:spLocks/>
          </p:cNvSpPr>
          <p:nvPr/>
        </p:nvSpPr>
        <p:spPr>
          <a:xfrm>
            <a:off x="648929" y="957740"/>
            <a:ext cx="11170017" cy="1088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292100" hangingPunct="0">
              <a:lnSpc>
                <a:spcPct val="110000"/>
              </a:lnSpc>
              <a:spcBef>
                <a:spcPts val="0"/>
              </a:spcBef>
            </a:pPr>
            <a:r>
              <a:rPr lang="en-US" sz="2800" b="1" kern="0" dirty="0">
                <a:latin typeface="Arial" panose="020B0604020202020204" pitchFamily="34" charset="0"/>
                <a:cs typeface="Arial" panose="020B0604020202020204" pitchFamily="34" charset="0"/>
                <a:sym typeface="Helvetica Light"/>
              </a:rPr>
              <a:t>THE STATE OF HOPE </a:t>
            </a:r>
          </a:p>
          <a:p>
            <a:pPr algn="ctr" defTabSz="292100" hangingPunct="0">
              <a:lnSpc>
                <a:spcPct val="110000"/>
              </a:lnSpc>
              <a:spcBef>
                <a:spcPts val="0"/>
              </a:spcBef>
            </a:pPr>
            <a:r>
              <a:rPr lang="en-US" sz="2800" b="1" kern="0" dirty="0">
                <a:solidFill>
                  <a:srgbClr val="00B0F0"/>
                </a:solidFill>
                <a:latin typeface="Arial" panose="020B0604020202020204" pitchFamily="34" charset="0"/>
                <a:cs typeface="Arial" panose="020B0604020202020204" pitchFamily="34" charset="0"/>
                <a:sym typeface="Helvetica Light"/>
              </a:rPr>
              <a:t>HUMAN-CENTERED DESIGN PROCESS</a:t>
            </a:r>
            <a:endParaRPr lang="en-US" sz="2800" dirty="0">
              <a:solidFill>
                <a:srgbClr val="00B0F0"/>
              </a:solidFill>
              <a:latin typeface="Arial" panose="020B0604020202020204" pitchFamily="34" charset="0"/>
              <a:cs typeface="Arial" panose="020B0604020202020204" pitchFamily="34" charset="0"/>
            </a:endParaRP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8857BBFC-02DB-4A12-95D8-45F4D735FC57}"/>
              </a:ext>
            </a:extLst>
          </p:cNvPr>
          <p:cNvPicPr>
            <a:picLocks noChangeAspect="1"/>
          </p:cNvPicPr>
          <p:nvPr/>
        </p:nvPicPr>
        <p:blipFill rotWithShape="1">
          <a:blip r:embed="rId5"/>
          <a:srcRect t="6629"/>
          <a:stretch/>
        </p:blipFill>
        <p:spPr>
          <a:xfrm>
            <a:off x="151215" y="2170331"/>
            <a:ext cx="7017111" cy="4488246"/>
          </a:xfrm>
          <a:prstGeom prst="rect">
            <a:avLst/>
          </a:prstGeom>
        </p:spPr>
      </p:pic>
      <p:sp>
        <p:nvSpPr>
          <p:cNvPr id="5" name="TextBox 4">
            <a:extLst>
              <a:ext uri="{FF2B5EF4-FFF2-40B4-BE49-F238E27FC236}">
                <a16:creationId xmlns:a16="http://schemas.microsoft.com/office/drawing/2014/main" id="{96301973-1BC4-437E-A37D-56DC8CECE722}"/>
              </a:ext>
            </a:extLst>
          </p:cNvPr>
          <p:cNvSpPr txBox="1"/>
          <p:nvPr/>
        </p:nvSpPr>
        <p:spPr>
          <a:xfrm>
            <a:off x="7373359" y="3351882"/>
            <a:ext cx="4285561" cy="1323439"/>
          </a:xfrm>
          <a:prstGeom prst="rect">
            <a:avLst/>
          </a:prstGeom>
          <a:noFill/>
        </p:spPr>
        <p:txBody>
          <a:bodyPr wrap="square" rtlCol="0">
            <a:spAutoFit/>
          </a:bodyPr>
          <a:lstStyle/>
          <a:p>
            <a:r>
              <a:rPr lang="en-US" sz="1600" i="1" u="sng" dirty="0">
                <a:solidFill>
                  <a:srgbClr val="7030A0"/>
                </a:solidFill>
                <a:latin typeface="Arial" panose="020B0604020202020204" pitchFamily="34" charset="0"/>
                <a:cs typeface="Arial" panose="020B0604020202020204" pitchFamily="34" charset="0"/>
              </a:rPr>
              <a:t>Human-centered design </a:t>
            </a:r>
            <a:r>
              <a:rPr lang="en-US" sz="1600" i="1" dirty="0">
                <a:latin typeface="Arial" panose="020B0604020202020204" pitchFamily="34" charset="0"/>
                <a:cs typeface="Arial" panose="020B0604020202020204" pitchFamily="34" charset="0"/>
              </a:rPr>
              <a:t>is a creative approach to problem solving that involves keeping the people you are designing for at the center of the process and tailoring solutions that meet their unique needs.</a:t>
            </a:r>
          </a:p>
        </p:txBody>
      </p:sp>
    </p:spTree>
    <p:extLst>
      <p:ext uri="{BB962C8B-B14F-4D97-AF65-F5344CB8AC3E}">
        <p14:creationId xmlns:p14="http://schemas.microsoft.com/office/powerpoint/2010/main" val="141711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9" name="Title 1">
            <a:extLst>
              <a:ext uri="{FF2B5EF4-FFF2-40B4-BE49-F238E27FC236}">
                <a16:creationId xmlns:a16="http://schemas.microsoft.com/office/drawing/2014/main" id="{3B40EEF8-8663-439E-8B2B-C958462CFF92}"/>
              </a:ext>
            </a:extLst>
          </p:cNvPr>
          <p:cNvSpPr txBox="1">
            <a:spLocks/>
          </p:cNvSpPr>
          <p:nvPr/>
        </p:nvSpPr>
        <p:spPr>
          <a:xfrm>
            <a:off x="648930" y="892163"/>
            <a:ext cx="6041430"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292100" hangingPunct="0">
              <a:spcBef>
                <a:spcPts val="0"/>
              </a:spcBef>
            </a:pPr>
            <a:r>
              <a:rPr lang="en-US" sz="3200" b="1" kern="0" dirty="0">
                <a:latin typeface="Arial" panose="020B0604020202020204" pitchFamily="34" charset="0"/>
                <a:cs typeface="Arial" panose="020B0604020202020204" pitchFamily="34" charset="0"/>
                <a:sym typeface="Helvetica Light"/>
              </a:rPr>
              <a:t>STATE OF HOPE </a:t>
            </a:r>
            <a:r>
              <a:rPr lang="en-US" sz="3200" b="1" kern="0" dirty="0">
                <a:solidFill>
                  <a:srgbClr val="00B0F0"/>
                </a:solidFill>
                <a:latin typeface="Arial" panose="020B0604020202020204" pitchFamily="34" charset="0"/>
                <a:cs typeface="Arial" panose="020B0604020202020204" pitchFamily="34" charset="0"/>
                <a:sym typeface="Helvetica Light"/>
              </a:rPr>
              <a:t>COMMUNITY REVIEW TEAMS</a:t>
            </a:r>
            <a:endParaRPr lang="en-US" sz="3200" dirty="0">
              <a:solidFill>
                <a:srgbClr val="00B0F0"/>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D5F7E5A5-9D94-4EBC-AD5E-E622DE0A8ACF}"/>
              </a:ext>
            </a:extLst>
          </p:cNvPr>
          <p:cNvSpPr txBox="1">
            <a:spLocks/>
          </p:cNvSpPr>
          <p:nvPr/>
        </p:nvSpPr>
        <p:spPr>
          <a:xfrm>
            <a:off x="648930" y="2538934"/>
            <a:ext cx="5127029" cy="378541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92100" hangingPunct="0">
              <a:lnSpc>
                <a:spcPct val="110000"/>
              </a:lnSpc>
              <a:spcBef>
                <a:spcPts val="0"/>
              </a:spcBef>
              <a:spcAft>
                <a:spcPts val="600"/>
              </a:spcAft>
              <a:buClr>
                <a:srgbClr val="4CAFD8"/>
              </a:buClr>
              <a:buSzPct val="125000"/>
              <a:buFont typeface="Arial" panose="020B0604020202020204" pitchFamily="34" charset="0"/>
              <a:buNone/>
            </a:pPr>
            <a:r>
              <a:rPr lang="en-US" kern="0" dirty="0">
                <a:latin typeface="Arial" panose="020B0604020202020204" pitchFamily="34" charset="0"/>
                <a:cs typeface="Arial" panose="020B0604020202020204" pitchFamily="34" charset="0"/>
                <a:sym typeface="Helvetica Light"/>
              </a:rPr>
              <a:t>Regional Community Lead Reviewers will be selected. These leaders will be responsible for assembling local Community Review Teams that will review and make selections, prioritize local projects, and send the results back to the State Review Team.</a:t>
            </a:r>
          </a:p>
          <a:p>
            <a:pPr marL="0" indent="0" defTabSz="292100" hangingPunct="0">
              <a:spcBef>
                <a:spcPts val="0"/>
              </a:spcBef>
              <a:spcAft>
                <a:spcPts val="600"/>
              </a:spcAft>
              <a:buClr>
                <a:srgbClr val="4CAFD8"/>
              </a:buClr>
              <a:buSzPct val="125000"/>
              <a:buFont typeface="Arial" panose="020B0604020202020204" pitchFamily="34" charset="0"/>
              <a:buNone/>
            </a:pPr>
            <a:endParaRPr lang="en-US" kern="0" dirty="0">
              <a:latin typeface="Arial" panose="020B0604020202020204" pitchFamily="34" charset="0"/>
              <a:cs typeface="Arial" panose="020B0604020202020204" pitchFamily="34" charset="0"/>
              <a:sym typeface="Helvetica Light"/>
            </a:endParaRPr>
          </a:p>
        </p:txBody>
      </p:sp>
      <p:pic>
        <p:nvPicPr>
          <p:cNvPr id="11" name="Picture 10">
            <a:extLst>
              <a:ext uri="{FF2B5EF4-FFF2-40B4-BE49-F238E27FC236}">
                <a16:creationId xmlns:a16="http://schemas.microsoft.com/office/drawing/2014/main" id="{AFF74FE7-FB96-4291-98C5-5B567DFBA7A7}"/>
              </a:ext>
            </a:extLst>
          </p:cNvPr>
          <p:cNvPicPr>
            <a:picLocks noChangeAspect="1"/>
          </p:cNvPicPr>
          <p:nvPr/>
        </p:nvPicPr>
        <p:blipFill>
          <a:blip r:embed="rId5"/>
          <a:stretch>
            <a:fillRect/>
          </a:stretch>
        </p:blipFill>
        <p:spPr>
          <a:xfrm>
            <a:off x="6604095" y="1154802"/>
            <a:ext cx="4735789" cy="4735789"/>
          </a:xfrm>
          <a:prstGeom prst="rect">
            <a:avLst/>
          </a:prstGeom>
        </p:spPr>
      </p:pic>
    </p:spTree>
    <p:extLst>
      <p:ext uri="{BB962C8B-B14F-4D97-AF65-F5344CB8AC3E}">
        <p14:creationId xmlns:p14="http://schemas.microsoft.com/office/powerpoint/2010/main" val="118178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9" name="Title 1">
            <a:extLst>
              <a:ext uri="{FF2B5EF4-FFF2-40B4-BE49-F238E27FC236}">
                <a16:creationId xmlns:a16="http://schemas.microsoft.com/office/drawing/2014/main" id="{21CEC213-A547-4C77-9188-63802EF91118}"/>
              </a:ext>
            </a:extLst>
          </p:cNvPr>
          <p:cNvSpPr txBox="1">
            <a:spLocks/>
          </p:cNvSpPr>
          <p:nvPr/>
        </p:nvSpPr>
        <p:spPr>
          <a:xfrm>
            <a:off x="995734" y="1292230"/>
            <a:ext cx="10515600" cy="7835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292100" hangingPunct="0">
              <a:lnSpc>
                <a:spcPct val="100000"/>
              </a:lnSpc>
              <a:spcBef>
                <a:spcPts val="0"/>
              </a:spcBef>
            </a:pPr>
            <a:r>
              <a:rPr lang="en-US" sz="3200" b="1" kern="0" dirty="0">
                <a:solidFill>
                  <a:srgbClr val="041731"/>
                </a:solidFill>
                <a:latin typeface="Arial" panose="020B0604020202020204" pitchFamily="34" charset="0"/>
                <a:cs typeface="Arial" panose="020B0604020202020204" pitchFamily="34" charset="0"/>
                <a:sym typeface="Helvetica Light"/>
              </a:rPr>
              <a:t>STATE OF HOPE </a:t>
            </a:r>
            <a:r>
              <a:rPr lang="en-US" sz="3200" b="1" kern="0" dirty="0">
                <a:solidFill>
                  <a:srgbClr val="00B0F0"/>
                </a:solidFill>
                <a:latin typeface="Arial" panose="020B0604020202020204" pitchFamily="34" charset="0"/>
                <a:cs typeface="Arial" panose="020B0604020202020204" pitchFamily="34" charset="0"/>
                <a:sym typeface="Helvetica Light"/>
              </a:rPr>
              <a:t>STATE REVIEW TEAM</a:t>
            </a:r>
            <a:endParaRPr lang="en-US" sz="4800" dirty="0">
              <a:solidFill>
                <a:srgbClr val="00B0F0"/>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5828EE58-72E8-448D-A046-06DB48F682E8}"/>
              </a:ext>
            </a:extLst>
          </p:cNvPr>
          <p:cNvSpPr txBox="1">
            <a:spLocks/>
          </p:cNvSpPr>
          <p:nvPr/>
        </p:nvSpPr>
        <p:spPr>
          <a:xfrm>
            <a:off x="1428750" y="2343484"/>
            <a:ext cx="9334500" cy="3759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292100" hangingPunct="0">
              <a:lnSpc>
                <a:spcPct val="120000"/>
              </a:lnSpc>
              <a:spcBef>
                <a:spcPts val="0"/>
              </a:spcBef>
              <a:buClr>
                <a:srgbClr val="4CAFD8"/>
              </a:buClr>
              <a:buSzPct val="125000"/>
              <a:buFont typeface="Arial" panose="020B0604020202020204" pitchFamily="34" charset="0"/>
              <a:buNone/>
            </a:pPr>
            <a:r>
              <a:rPr lang="en-US" sz="3200" i="1" kern="0" dirty="0">
                <a:solidFill>
                  <a:srgbClr val="000000"/>
                </a:solidFill>
                <a:latin typeface="Arial" panose="020B0604020202020204" pitchFamily="34" charset="0"/>
                <a:cs typeface="Arial" panose="020B0604020202020204" pitchFamily="34" charset="0"/>
                <a:sym typeface="Helvetica Light"/>
              </a:rPr>
              <a:t>The State Review team will make final decisions on which State of Hope sites will be supported with formal funding. All other applicants will be invited to join and connect to the “Hope Ecosystem” and receive access to resources. </a:t>
            </a:r>
          </a:p>
          <a:p>
            <a:pPr marL="0" indent="0" algn="ctr" defTabSz="292100" hangingPunct="0">
              <a:lnSpc>
                <a:spcPct val="120000"/>
              </a:lnSpc>
              <a:spcBef>
                <a:spcPts val="0"/>
              </a:spcBef>
              <a:buClr>
                <a:srgbClr val="4CAFD8"/>
              </a:buClr>
              <a:buSzPct val="125000"/>
              <a:buFont typeface="Arial" panose="020B0604020202020204" pitchFamily="34" charset="0"/>
              <a:buNone/>
            </a:pPr>
            <a:endParaRPr lang="en-US" sz="3200" kern="0" dirty="0">
              <a:solidFill>
                <a:srgbClr val="000000"/>
              </a:solidFill>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92268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panose="020B0604020202020204" pitchFamily="34" charset="0"/>
                <a:ea typeface="Arial" charset="0"/>
                <a:cs typeface="Arial" panose="020B0604020202020204" pitchFamily="34" charset="0"/>
              </a:rPr>
              <a:t>State of Hope</a:t>
            </a:r>
          </a:p>
        </p:txBody>
      </p:sp>
      <p:sp>
        <p:nvSpPr>
          <p:cNvPr id="9" name="Title 1">
            <a:extLst>
              <a:ext uri="{FF2B5EF4-FFF2-40B4-BE49-F238E27FC236}">
                <a16:creationId xmlns:a16="http://schemas.microsoft.com/office/drawing/2014/main" id="{F3276309-92ED-4BCA-9331-AA895E5DD7F2}"/>
              </a:ext>
            </a:extLst>
          </p:cNvPr>
          <p:cNvSpPr txBox="1">
            <a:spLocks/>
          </p:cNvSpPr>
          <p:nvPr/>
        </p:nvSpPr>
        <p:spPr>
          <a:xfrm>
            <a:off x="838200" y="1196907"/>
            <a:ext cx="10515600" cy="7835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292100" hangingPunct="0">
              <a:lnSpc>
                <a:spcPct val="100000"/>
              </a:lnSpc>
              <a:spcBef>
                <a:spcPts val="0"/>
              </a:spcBef>
            </a:pPr>
            <a:r>
              <a:rPr lang="en-US" sz="3200" b="1" kern="0" dirty="0">
                <a:solidFill>
                  <a:srgbClr val="041731"/>
                </a:solidFill>
                <a:latin typeface="Arial" panose="020B0604020202020204" pitchFamily="34" charset="0"/>
                <a:cs typeface="Arial" panose="020B0604020202020204" pitchFamily="34" charset="0"/>
                <a:sym typeface="Helvetica Light"/>
              </a:rPr>
              <a:t>STATE OF HOPE ECOSYSTEM </a:t>
            </a:r>
            <a:r>
              <a:rPr lang="en-US" sz="3200" b="1" kern="0" dirty="0">
                <a:solidFill>
                  <a:srgbClr val="00B0F0"/>
                </a:solidFill>
                <a:latin typeface="Arial" panose="020B0604020202020204" pitchFamily="34" charset="0"/>
                <a:cs typeface="Arial" panose="020B0604020202020204" pitchFamily="34" charset="0"/>
                <a:sym typeface="Helvetica Light"/>
              </a:rPr>
              <a:t>SITE CATEGORIES</a:t>
            </a:r>
            <a:endParaRPr lang="en-US" sz="4800" dirty="0">
              <a:solidFill>
                <a:srgbClr val="00B0F0"/>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6628DCB1-217D-40FB-8F3F-F7535551BDDF}"/>
              </a:ext>
            </a:extLst>
          </p:cNvPr>
          <p:cNvSpPr txBox="1">
            <a:spLocks/>
          </p:cNvSpPr>
          <p:nvPr/>
        </p:nvSpPr>
        <p:spPr>
          <a:xfrm>
            <a:off x="838200" y="1980453"/>
            <a:ext cx="10919391" cy="10808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292100" hangingPunct="0">
              <a:lnSpc>
                <a:spcPct val="120000"/>
              </a:lnSpc>
              <a:spcBef>
                <a:spcPts val="0"/>
              </a:spcBef>
              <a:buClr>
                <a:srgbClr val="4CAFD8"/>
              </a:buClr>
              <a:buSzPct val="125000"/>
              <a:buFont typeface="Arial" panose="020B0604020202020204" pitchFamily="34" charset="0"/>
              <a:buNone/>
            </a:pPr>
            <a:r>
              <a:rPr lang="en-US" i="1" kern="0" dirty="0">
                <a:solidFill>
                  <a:srgbClr val="000000"/>
                </a:solidFill>
                <a:latin typeface="Arial" panose="020B0604020202020204" pitchFamily="34" charset="0"/>
                <a:cs typeface="Arial" panose="020B0604020202020204" pitchFamily="34" charset="0"/>
                <a:sym typeface="Helvetica Light"/>
              </a:rPr>
              <a:t>All applicants will be categorized into one of two types of sites:</a:t>
            </a:r>
            <a:endParaRPr lang="en-US" i="1" kern="0" dirty="0">
              <a:latin typeface="Arial" panose="020B0604020202020204" pitchFamily="34" charset="0"/>
              <a:cs typeface="Arial" panose="020B0604020202020204" pitchFamily="34" charset="0"/>
              <a:sym typeface="Helvetica Light"/>
            </a:endParaRPr>
          </a:p>
        </p:txBody>
      </p:sp>
      <p:graphicFrame>
        <p:nvGraphicFramePr>
          <p:cNvPr id="11" name="Shape 1018">
            <a:extLst>
              <a:ext uri="{FF2B5EF4-FFF2-40B4-BE49-F238E27FC236}">
                <a16:creationId xmlns:a16="http://schemas.microsoft.com/office/drawing/2014/main" id="{89A375F9-38B3-4E26-9DA4-1F423C14514B}"/>
              </a:ext>
            </a:extLst>
          </p:cNvPr>
          <p:cNvGraphicFramePr/>
          <p:nvPr>
            <p:extLst>
              <p:ext uri="{D42A27DB-BD31-4B8C-83A1-F6EECF244321}">
                <p14:modId xmlns:p14="http://schemas.microsoft.com/office/powerpoint/2010/main" val="233015968"/>
              </p:ext>
            </p:extLst>
          </p:nvPr>
        </p:nvGraphicFramePr>
        <p:xfrm>
          <a:off x="2696138" y="4700980"/>
          <a:ext cx="10378643" cy="1920226"/>
        </p:xfrm>
        <a:graphic>
          <a:graphicData uri="http://schemas.openxmlformats.org/drawingml/2006/table">
            <a:tbl>
              <a:tblPr>
                <a:noFill/>
              </a:tblPr>
              <a:tblGrid>
                <a:gridCol w="3252192">
                  <a:extLst>
                    <a:ext uri="{9D8B030D-6E8A-4147-A177-3AD203B41FA5}">
                      <a16:colId xmlns:a16="http://schemas.microsoft.com/office/drawing/2014/main" val="20000"/>
                    </a:ext>
                  </a:extLst>
                </a:gridCol>
                <a:gridCol w="254953">
                  <a:extLst>
                    <a:ext uri="{9D8B030D-6E8A-4147-A177-3AD203B41FA5}">
                      <a16:colId xmlns:a16="http://schemas.microsoft.com/office/drawing/2014/main" val="20001"/>
                    </a:ext>
                  </a:extLst>
                </a:gridCol>
                <a:gridCol w="3444319">
                  <a:extLst>
                    <a:ext uri="{9D8B030D-6E8A-4147-A177-3AD203B41FA5}">
                      <a16:colId xmlns:a16="http://schemas.microsoft.com/office/drawing/2014/main" val="20002"/>
                    </a:ext>
                  </a:extLst>
                </a:gridCol>
                <a:gridCol w="261463">
                  <a:extLst>
                    <a:ext uri="{9D8B030D-6E8A-4147-A177-3AD203B41FA5}">
                      <a16:colId xmlns:a16="http://schemas.microsoft.com/office/drawing/2014/main" val="20003"/>
                    </a:ext>
                  </a:extLst>
                </a:gridCol>
                <a:gridCol w="3165716">
                  <a:extLst>
                    <a:ext uri="{9D8B030D-6E8A-4147-A177-3AD203B41FA5}">
                      <a16:colId xmlns:a16="http://schemas.microsoft.com/office/drawing/2014/main" val="20004"/>
                    </a:ext>
                  </a:extLst>
                </a:gridCol>
              </a:tblGrid>
              <a:tr h="460519">
                <a:tc>
                  <a:txBody>
                    <a:bodyPr/>
                    <a:lstStyle/>
                    <a:p>
                      <a:pPr marL="0" lvl="0" indent="0" algn="ctr" rtl="0">
                        <a:spcBef>
                          <a:spcPts val="0"/>
                        </a:spcBef>
                        <a:spcAft>
                          <a:spcPts val="0"/>
                        </a:spcAft>
                        <a:buNone/>
                      </a:pPr>
                      <a:r>
                        <a:rPr lang="en-US" sz="2000" b="1" i="1" u="sng" dirty="0">
                          <a:solidFill>
                            <a:srgbClr val="3C4E57"/>
                          </a:solidFill>
                          <a:latin typeface="Arial" panose="020B0604020202020204" pitchFamily="34" charset="0"/>
                          <a:ea typeface="Domine"/>
                          <a:cs typeface="Arial" panose="020B0604020202020204" pitchFamily="34" charset="0"/>
                          <a:sym typeface="Domine"/>
                        </a:rPr>
                        <a:t>State of Hope Funded Site</a:t>
                      </a:r>
                    </a:p>
                    <a:p>
                      <a:pPr marL="0" lvl="0" indent="0" algn="ctr" rtl="0">
                        <a:spcBef>
                          <a:spcPts val="0"/>
                        </a:spcBef>
                        <a:spcAft>
                          <a:spcPts val="0"/>
                        </a:spcAft>
                        <a:buNone/>
                      </a:pPr>
                      <a:r>
                        <a:rPr lang="en-US" sz="2000" i="1" dirty="0">
                          <a:solidFill>
                            <a:srgbClr val="3C4E57"/>
                          </a:solidFill>
                          <a:latin typeface="Arial" panose="020B0604020202020204" pitchFamily="34" charset="0"/>
                          <a:ea typeface="Domine"/>
                          <a:cs typeface="Arial" panose="020B0604020202020204" pitchFamily="34" charset="0"/>
                          <a:sym typeface="Domine"/>
                        </a:rPr>
                        <a:t>Formal funding and technical assistance provided. Supported with resources in the Hope Ecosystem.</a:t>
                      </a:r>
                      <a:endParaRPr sz="2000" i="1" dirty="0">
                        <a:solidFill>
                          <a:srgbClr val="3C4E57"/>
                        </a:solidFill>
                        <a:latin typeface="Arial" panose="020B0604020202020204" pitchFamily="34" charset="0"/>
                        <a:ea typeface="Domine"/>
                        <a:cs typeface="Arial" panose="020B0604020202020204" pitchFamily="34" charset="0"/>
                        <a:sym typeface="Domine"/>
                      </a:endParaRPr>
                    </a:p>
                  </a:txBody>
                  <a:tcPr marL="45713" marR="45713" marT="45713" marB="45713">
                    <a:lnL w="9525" cap="flat" cmpd="sng">
                      <a:solidFill>
                        <a:srgbClr val="434343">
                          <a:alpha val="0"/>
                        </a:srgbClr>
                      </a:solidFill>
                      <a:prstDash val="solid"/>
                      <a:round/>
                      <a:headEnd type="none" w="sm" len="sm"/>
                      <a:tailEnd type="none" w="sm" len="sm"/>
                    </a:lnL>
                    <a:lnR w="9525" cap="flat" cmpd="sng" algn="ctr">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000" i="1" dirty="0">
                        <a:solidFill>
                          <a:srgbClr val="3C4E57"/>
                        </a:solidFill>
                        <a:latin typeface="Arial" panose="020B0604020202020204" pitchFamily="34" charset="0"/>
                        <a:ea typeface="Domine"/>
                        <a:cs typeface="Arial" panose="020B0604020202020204" pitchFamily="34" charset="0"/>
                        <a:sym typeface="Domine"/>
                      </a:endParaRPr>
                    </a:p>
                  </a:txBody>
                  <a:tcPr marL="45713" marR="45713" marT="45713" marB="45713">
                    <a:lnL w="9525" cap="flat" cmpd="sng" algn="ctr">
                      <a:solidFill>
                        <a:srgbClr val="434343">
                          <a:alpha val="0"/>
                        </a:srgbClr>
                      </a:solidFill>
                      <a:prstDash val="solid"/>
                      <a:round/>
                      <a:headEnd type="none" w="sm" len="sm"/>
                      <a:tailEnd type="none" w="sm" len="sm"/>
                    </a:lnL>
                    <a:lnR w="9525" cap="flat" cmpd="sng" algn="ctr">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2000" b="1" i="1" u="sng" dirty="0">
                          <a:solidFill>
                            <a:srgbClr val="3C4E57"/>
                          </a:solidFill>
                          <a:latin typeface="Arial" panose="020B0604020202020204" pitchFamily="34" charset="0"/>
                          <a:ea typeface="Domine"/>
                          <a:cs typeface="Arial" panose="020B0604020202020204" pitchFamily="34" charset="0"/>
                          <a:sym typeface="Domine"/>
                        </a:rPr>
                        <a:t>State of Hope Site </a:t>
                      </a:r>
                    </a:p>
                    <a:p>
                      <a:pPr marL="0" lvl="0" indent="0" algn="ctr" rtl="0">
                        <a:spcBef>
                          <a:spcPts val="0"/>
                        </a:spcBef>
                        <a:spcAft>
                          <a:spcPts val="0"/>
                        </a:spcAft>
                        <a:buNone/>
                      </a:pPr>
                      <a:r>
                        <a:rPr lang="en-US" sz="2000" b="1" i="1" u="sng" dirty="0">
                          <a:solidFill>
                            <a:srgbClr val="3C4E57"/>
                          </a:solidFill>
                          <a:latin typeface="Arial" panose="020B0604020202020204" pitchFamily="34" charset="0"/>
                          <a:ea typeface="Domine"/>
                          <a:cs typeface="Arial" panose="020B0604020202020204" pitchFamily="34" charset="0"/>
                          <a:sym typeface="Domine"/>
                        </a:rPr>
                        <a:t>Non-Funded </a:t>
                      </a:r>
                    </a:p>
                    <a:p>
                      <a:pPr marL="0" lvl="0" indent="0" algn="ctr" rtl="0">
                        <a:spcBef>
                          <a:spcPts val="0"/>
                        </a:spcBef>
                        <a:spcAft>
                          <a:spcPts val="0"/>
                        </a:spcAft>
                        <a:buNone/>
                      </a:pPr>
                      <a:r>
                        <a:rPr lang="en-US" sz="2000" i="1" dirty="0">
                          <a:solidFill>
                            <a:srgbClr val="3C4E57"/>
                          </a:solidFill>
                          <a:latin typeface="Arial" panose="020B0604020202020204" pitchFamily="34" charset="0"/>
                          <a:ea typeface="Domine"/>
                          <a:cs typeface="Arial" panose="020B0604020202020204" pitchFamily="34" charset="0"/>
                          <a:sym typeface="Domine"/>
                        </a:rPr>
                        <a:t>No formal funding but supported with technical assistance and resources in the Hope Ecosystem.</a:t>
                      </a:r>
                      <a:endParaRPr sz="2000" dirty="0">
                        <a:solidFill>
                          <a:srgbClr val="3C4E57"/>
                        </a:solidFill>
                        <a:latin typeface="Arial" panose="020B0604020202020204" pitchFamily="34" charset="0"/>
                        <a:ea typeface="Domine"/>
                        <a:cs typeface="Arial" panose="020B0604020202020204" pitchFamily="34" charset="0"/>
                        <a:sym typeface="Domine"/>
                      </a:endParaRPr>
                    </a:p>
                  </a:txBody>
                  <a:tcPr marL="45713" marR="45713" marT="45713" marB="45713">
                    <a:lnL w="9525" cap="flat" cmpd="sng" algn="ctr">
                      <a:solidFill>
                        <a:srgbClr val="434343">
                          <a:alpha val="0"/>
                        </a:srgbClr>
                      </a:solidFill>
                      <a:prstDash val="solid"/>
                      <a:round/>
                      <a:headEnd type="none" w="sm" len="sm"/>
                      <a:tailEnd type="none" w="sm" len="sm"/>
                    </a:lnL>
                    <a:lnR w="9525" cap="flat" cmpd="sng" algn="ctr">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900" i="1" dirty="0">
                        <a:solidFill>
                          <a:srgbClr val="3C4E57"/>
                        </a:solidFill>
                        <a:latin typeface="Arial" panose="020B0604020202020204" pitchFamily="34" charset="0"/>
                        <a:ea typeface="Domine"/>
                        <a:cs typeface="Arial" panose="020B0604020202020204" pitchFamily="34" charset="0"/>
                        <a:sym typeface="Domine"/>
                      </a:endParaRPr>
                    </a:p>
                  </a:txBody>
                  <a:tcPr marL="45713" marR="45713" marT="45713" marB="45713">
                    <a:lnL w="9525" cap="flat" cmpd="sng" algn="ctr">
                      <a:solidFill>
                        <a:srgbClr val="434343">
                          <a:alpha val="0"/>
                        </a:srgbClr>
                      </a:solidFill>
                      <a:prstDash val="solid"/>
                      <a:round/>
                      <a:headEnd type="none" w="sm" len="sm"/>
                      <a:tailEnd type="none" w="sm" len="sm"/>
                    </a:lnL>
                    <a:lnR w="9525" cap="flat" cmpd="sng" algn="ctr">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tc>
                  <a:txBody>
                    <a:bodyPr/>
                    <a:lstStyle/>
                    <a:p>
                      <a:pPr marL="0" lvl="0" indent="0" algn="ctr" rtl="0">
                        <a:spcBef>
                          <a:spcPts val="0"/>
                        </a:spcBef>
                        <a:spcAft>
                          <a:spcPts val="0"/>
                        </a:spcAft>
                        <a:buFont typeface="+mj-lt"/>
                        <a:buNone/>
                      </a:pPr>
                      <a:endParaRPr sz="2000" dirty="0">
                        <a:solidFill>
                          <a:srgbClr val="3C4E57"/>
                        </a:solidFill>
                        <a:latin typeface="Arial" panose="020B0604020202020204" pitchFamily="34" charset="0"/>
                        <a:ea typeface="Domine"/>
                        <a:cs typeface="Arial" panose="020B0604020202020204" pitchFamily="34" charset="0"/>
                        <a:sym typeface="Domine"/>
                      </a:endParaRPr>
                    </a:p>
                  </a:txBody>
                  <a:tcPr marL="45713" marR="45713" marT="45713" marB="45713">
                    <a:lnL w="9525" cap="flat" cmpd="sng" algn="ctr">
                      <a:solidFill>
                        <a:srgbClr val="434343">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2" name="Picture 11">
            <a:extLst>
              <a:ext uri="{FF2B5EF4-FFF2-40B4-BE49-F238E27FC236}">
                <a16:creationId xmlns:a16="http://schemas.microsoft.com/office/drawing/2014/main" id="{78648CA4-8005-488F-B1B8-1685EDF67540}"/>
              </a:ext>
            </a:extLst>
          </p:cNvPr>
          <p:cNvPicPr>
            <a:picLocks noChangeAspect="1"/>
          </p:cNvPicPr>
          <p:nvPr/>
        </p:nvPicPr>
        <p:blipFill>
          <a:blip r:embed="rId5"/>
          <a:stretch>
            <a:fillRect/>
          </a:stretch>
        </p:blipFill>
        <p:spPr>
          <a:xfrm rot="21441403">
            <a:off x="3525317" y="3295361"/>
            <a:ext cx="1562449" cy="1452355"/>
          </a:xfrm>
          <a:prstGeom prst="rect">
            <a:avLst/>
          </a:prstGeom>
        </p:spPr>
      </p:pic>
      <p:pic>
        <p:nvPicPr>
          <p:cNvPr id="13" name="Picture 12">
            <a:extLst>
              <a:ext uri="{FF2B5EF4-FFF2-40B4-BE49-F238E27FC236}">
                <a16:creationId xmlns:a16="http://schemas.microsoft.com/office/drawing/2014/main" id="{14D2B077-C986-4B97-89E9-4551814C19B0}"/>
              </a:ext>
            </a:extLst>
          </p:cNvPr>
          <p:cNvPicPr>
            <a:picLocks noChangeAspect="1"/>
          </p:cNvPicPr>
          <p:nvPr/>
        </p:nvPicPr>
        <p:blipFill>
          <a:blip r:embed="rId5"/>
          <a:stretch>
            <a:fillRect/>
          </a:stretch>
        </p:blipFill>
        <p:spPr>
          <a:xfrm rot="21441403">
            <a:off x="7104236" y="3295361"/>
            <a:ext cx="1562449" cy="1452355"/>
          </a:xfrm>
          <a:prstGeom prst="rect">
            <a:avLst/>
          </a:prstGeom>
        </p:spPr>
      </p:pic>
    </p:spTree>
    <p:extLst>
      <p:ext uri="{BB962C8B-B14F-4D97-AF65-F5344CB8AC3E}">
        <p14:creationId xmlns:p14="http://schemas.microsoft.com/office/powerpoint/2010/main" val="324659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9" name="Title 1">
            <a:extLst>
              <a:ext uri="{FF2B5EF4-FFF2-40B4-BE49-F238E27FC236}">
                <a16:creationId xmlns:a16="http://schemas.microsoft.com/office/drawing/2014/main" id="{4BA6E580-FC76-42A1-BCFB-C62FC754A120}"/>
              </a:ext>
            </a:extLst>
          </p:cNvPr>
          <p:cNvSpPr txBox="1">
            <a:spLocks/>
          </p:cNvSpPr>
          <p:nvPr/>
        </p:nvSpPr>
        <p:spPr>
          <a:xfrm>
            <a:off x="838200" y="1190926"/>
            <a:ext cx="10515600" cy="7835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292100" hangingPunct="0">
              <a:lnSpc>
                <a:spcPct val="100000"/>
              </a:lnSpc>
              <a:spcBef>
                <a:spcPts val="0"/>
              </a:spcBef>
            </a:pPr>
            <a:r>
              <a:rPr lang="en-US" sz="3200" b="1" kern="0" dirty="0">
                <a:solidFill>
                  <a:srgbClr val="041731"/>
                </a:solidFill>
                <a:latin typeface="Arial" panose="020B0604020202020204" pitchFamily="34" charset="0"/>
                <a:cs typeface="Arial" panose="020B0604020202020204" pitchFamily="34" charset="0"/>
                <a:sym typeface="Helvetica Light"/>
              </a:rPr>
              <a:t>STATE OF HOPE </a:t>
            </a:r>
            <a:r>
              <a:rPr lang="en-US" sz="3200" b="1" kern="0" dirty="0">
                <a:solidFill>
                  <a:srgbClr val="00B0F0"/>
                </a:solidFill>
                <a:latin typeface="Arial" panose="020B0604020202020204" pitchFamily="34" charset="0"/>
                <a:cs typeface="Arial" panose="020B0604020202020204" pitchFamily="34" charset="0"/>
                <a:sym typeface="Helvetica Light"/>
              </a:rPr>
              <a:t>SELECTION NOTIFICATION</a:t>
            </a:r>
            <a:endParaRPr lang="en-US" sz="4800" dirty="0">
              <a:solidFill>
                <a:srgbClr val="00B0F0"/>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347415AC-7E31-4026-87F6-492E179E9D04}"/>
              </a:ext>
            </a:extLst>
          </p:cNvPr>
          <p:cNvSpPr txBox="1">
            <a:spLocks/>
          </p:cNvSpPr>
          <p:nvPr/>
        </p:nvSpPr>
        <p:spPr>
          <a:xfrm>
            <a:off x="1600200" y="2475441"/>
            <a:ext cx="9334500" cy="15113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292100" hangingPunct="0">
              <a:lnSpc>
                <a:spcPct val="120000"/>
              </a:lnSpc>
              <a:spcBef>
                <a:spcPts val="0"/>
              </a:spcBef>
              <a:buClr>
                <a:srgbClr val="4CAFD8"/>
              </a:buClr>
              <a:buSzPct val="125000"/>
              <a:buFont typeface="Arial" panose="020B0604020202020204" pitchFamily="34" charset="0"/>
              <a:buNone/>
            </a:pPr>
            <a:r>
              <a:rPr lang="en-US" sz="3200" i="1" kern="0" dirty="0">
                <a:solidFill>
                  <a:srgbClr val="000000"/>
                </a:solidFill>
                <a:latin typeface="Arial" panose="020B0604020202020204" pitchFamily="34" charset="0"/>
                <a:cs typeface="Arial" panose="020B0604020202020204" pitchFamily="34" charset="0"/>
                <a:sym typeface="Helvetica Light"/>
              </a:rPr>
              <a:t>All applicants who are invited to join the State of Hope become part of the Hope Ecosystem, where we connect, learn and collaborate to create family-centered support systems. </a:t>
            </a:r>
          </a:p>
          <a:p>
            <a:pPr marL="0" indent="0" algn="ctr" defTabSz="292100" hangingPunct="0">
              <a:lnSpc>
                <a:spcPct val="120000"/>
              </a:lnSpc>
              <a:spcBef>
                <a:spcPts val="0"/>
              </a:spcBef>
              <a:buClr>
                <a:srgbClr val="4CAFD8"/>
              </a:buClr>
              <a:buSzPct val="125000"/>
              <a:buFont typeface="Arial" panose="020B0604020202020204" pitchFamily="34" charset="0"/>
              <a:buNone/>
            </a:pPr>
            <a:endParaRPr lang="en-US" sz="3200" i="1" kern="0" dirty="0">
              <a:solidFill>
                <a:srgbClr val="000000"/>
              </a:solidFill>
              <a:latin typeface="Arial" panose="020B0604020202020204" pitchFamily="34" charset="0"/>
              <a:cs typeface="Arial" panose="020B0604020202020204" pitchFamily="34" charset="0"/>
              <a:sym typeface="Helvetica Light"/>
            </a:endParaRPr>
          </a:p>
          <a:p>
            <a:pPr marL="0" indent="0" algn="ctr" defTabSz="292100" hangingPunct="0">
              <a:lnSpc>
                <a:spcPct val="120000"/>
              </a:lnSpc>
              <a:spcBef>
                <a:spcPts val="0"/>
              </a:spcBef>
              <a:buClr>
                <a:srgbClr val="4CAFD8"/>
              </a:buClr>
              <a:buSzPct val="125000"/>
              <a:buFont typeface="Arial" panose="020B0604020202020204" pitchFamily="34" charset="0"/>
              <a:buNone/>
            </a:pPr>
            <a:endParaRPr lang="en-US" sz="3200" kern="0" dirty="0">
              <a:solidFill>
                <a:srgbClr val="000000"/>
              </a:solidFill>
              <a:latin typeface="Arial" panose="020B0604020202020204" pitchFamily="34" charset="0"/>
              <a:cs typeface="Arial" panose="020B0604020202020204" pitchFamily="34" charset="0"/>
              <a:sym typeface="Helvetica Light"/>
            </a:endParaRPr>
          </a:p>
        </p:txBody>
      </p:sp>
      <p:sp>
        <p:nvSpPr>
          <p:cNvPr id="11" name="Rectangle 10">
            <a:extLst>
              <a:ext uri="{FF2B5EF4-FFF2-40B4-BE49-F238E27FC236}">
                <a16:creationId xmlns:a16="http://schemas.microsoft.com/office/drawing/2014/main" id="{EC77FE04-A742-48C9-8730-2B35876C4A1E}"/>
              </a:ext>
            </a:extLst>
          </p:cNvPr>
          <p:cNvSpPr/>
          <p:nvPr/>
        </p:nvSpPr>
        <p:spPr>
          <a:xfrm>
            <a:off x="1476375" y="4500410"/>
            <a:ext cx="9239250" cy="1015663"/>
          </a:xfrm>
          <a:prstGeom prst="rect">
            <a:avLst/>
          </a:prstGeom>
          <a:noFill/>
        </p:spPr>
        <p:txBody>
          <a:bodyPr wrap="square" lIns="91440" tIns="45720" rIns="91440" bIns="45720">
            <a:spAutoFit/>
          </a:bodyPr>
          <a:lstStyle/>
          <a:p>
            <a:pPr algn="ctr"/>
            <a:r>
              <a:rPr lang="en-US" sz="6000" b="1" cap="none" spc="0" dirty="0">
                <a:ln w="12700">
                  <a:solidFill>
                    <a:schemeClr val="accent1"/>
                  </a:solidFill>
                  <a:prstDash val="solid"/>
                </a:ln>
                <a:solidFill>
                  <a:srgbClr val="00B0F0"/>
                </a:solidFill>
                <a:effectLst>
                  <a:outerShdw dist="38100" dir="2640000" algn="bl" rotWithShape="0">
                    <a:schemeClr val="accent1"/>
                  </a:outerShdw>
                </a:effectLst>
                <a:latin typeface="Arial" panose="020B0604020202020204" pitchFamily="34" charset="0"/>
                <a:cs typeface="Arial" panose="020B0604020202020204" pitchFamily="34" charset="0"/>
              </a:rPr>
              <a:t>Thank you for </a:t>
            </a:r>
            <a:r>
              <a:rPr lang="en-US" sz="6000" b="1" dirty="0">
                <a:ln w="12700">
                  <a:solidFill>
                    <a:schemeClr val="accent1"/>
                  </a:solidFill>
                  <a:prstDash val="solid"/>
                </a:ln>
                <a:solidFill>
                  <a:srgbClr val="00B0F0"/>
                </a:solidFill>
                <a:effectLst>
                  <a:outerShdw dist="38100" dir="2640000" algn="bl" rotWithShape="0">
                    <a:schemeClr val="accent1"/>
                  </a:outerShdw>
                </a:effectLst>
                <a:latin typeface="Arial" panose="020B0604020202020204" pitchFamily="34" charset="0"/>
                <a:cs typeface="Arial" panose="020B0604020202020204" pitchFamily="34" charset="0"/>
              </a:rPr>
              <a:t>a</a:t>
            </a:r>
            <a:r>
              <a:rPr lang="en-US" sz="6000" b="1" cap="none" spc="0" dirty="0">
                <a:ln w="12700">
                  <a:solidFill>
                    <a:schemeClr val="accent1"/>
                  </a:solidFill>
                  <a:prstDash val="solid"/>
                </a:ln>
                <a:solidFill>
                  <a:srgbClr val="00B0F0"/>
                </a:solidFill>
                <a:effectLst>
                  <a:outerShdw dist="38100" dir="2640000" algn="bl" rotWithShape="0">
                    <a:schemeClr val="accent1"/>
                  </a:outerShdw>
                </a:effectLst>
                <a:latin typeface="Arial" panose="020B0604020202020204" pitchFamily="34" charset="0"/>
                <a:cs typeface="Arial" panose="020B0604020202020204" pitchFamily="34" charset="0"/>
              </a:rPr>
              <a:t>pplying!</a:t>
            </a:r>
          </a:p>
        </p:txBody>
      </p:sp>
      <p:sp>
        <p:nvSpPr>
          <p:cNvPr id="12" name="Rectangle 11">
            <a:extLst>
              <a:ext uri="{FF2B5EF4-FFF2-40B4-BE49-F238E27FC236}">
                <a16:creationId xmlns:a16="http://schemas.microsoft.com/office/drawing/2014/main" id="{E47189C1-4C16-455D-A3C8-863AD21BD307}"/>
              </a:ext>
            </a:extLst>
          </p:cNvPr>
          <p:cNvSpPr/>
          <p:nvPr/>
        </p:nvSpPr>
        <p:spPr>
          <a:xfrm>
            <a:off x="1686187" y="4393141"/>
            <a:ext cx="8967831" cy="1344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206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0" name="Content Placeholder 2">
            <a:extLst>
              <a:ext uri="{FF2B5EF4-FFF2-40B4-BE49-F238E27FC236}">
                <a16:creationId xmlns:a16="http://schemas.microsoft.com/office/drawing/2014/main" id="{FB3ACE78-ABD1-4816-82D0-131C0C268143}"/>
              </a:ext>
            </a:extLst>
          </p:cNvPr>
          <p:cNvSpPr txBox="1">
            <a:spLocks/>
          </p:cNvSpPr>
          <p:nvPr/>
        </p:nvSpPr>
        <p:spPr>
          <a:xfrm>
            <a:off x="493986" y="1935690"/>
            <a:ext cx="11698014" cy="516056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US" dirty="0">
                <a:latin typeface="Arial" panose="020B0604020202020204" pitchFamily="34" charset="0"/>
                <a:cs typeface="Arial" panose="020B0604020202020204" pitchFamily="34" charset="0"/>
              </a:rPr>
              <a:t>State of Hope Members have access to specialized professional development, technical assistance, and a community of talented collaborators. </a:t>
            </a:r>
          </a:p>
          <a:p>
            <a:pPr marL="0" indent="0">
              <a:lnSpc>
                <a:spcPct val="100000"/>
              </a:lnSpc>
              <a:buFont typeface="Arial"/>
              <a:buNone/>
            </a:pPr>
            <a:r>
              <a:rPr lang="en-US" b="1" dirty="0">
                <a:solidFill>
                  <a:srgbClr val="7030A0"/>
                </a:solidFill>
                <a:latin typeface="Arial" panose="020B0604020202020204" pitchFamily="34" charset="0"/>
                <a:cs typeface="Arial" panose="020B0604020202020204" pitchFamily="34" charset="0"/>
              </a:rPr>
              <a:t>Connect</a:t>
            </a:r>
            <a:r>
              <a:rPr lang="en-US" dirty="0">
                <a:solidFill>
                  <a:srgbClr val="7030A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Meet other State of Hope members and practice human-centered design.</a:t>
            </a:r>
          </a:p>
          <a:p>
            <a:pPr marL="0" indent="0">
              <a:lnSpc>
                <a:spcPct val="100000"/>
              </a:lnSpc>
              <a:buFont typeface="Arial"/>
              <a:buNone/>
            </a:pPr>
            <a:r>
              <a:rPr lang="en-US" b="1" dirty="0">
                <a:solidFill>
                  <a:srgbClr val="7030A0"/>
                </a:solidFill>
                <a:latin typeface="Arial" panose="020B0604020202020204" pitchFamily="34" charset="0"/>
                <a:cs typeface="Arial" panose="020B0604020202020204" pitchFamily="34" charset="0"/>
              </a:rPr>
              <a:t>Learn</a:t>
            </a:r>
            <a:r>
              <a:rPr lang="en-US" dirty="0">
                <a:solidFill>
                  <a:srgbClr val="7030A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Interactive training experiences on creative fundraising, trauma- informed practices, data and evaluation and more.</a:t>
            </a:r>
          </a:p>
          <a:p>
            <a:pPr marL="0" indent="0">
              <a:lnSpc>
                <a:spcPct val="100000"/>
              </a:lnSpc>
              <a:buFont typeface="Arial"/>
              <a:buNone/>
            </a:pPr>
            <a:r>
              <a:rPr lang="en-US" b="1" dirty="0">
                <a:solidFill>
                  <a:srgbClr val="7030A0"/>
                </a:solidFill>
                <a:latin typeface="Arial" panose="020B0604020202020204" pitchFamily="34" charset="0"/>
                <a:cs typeface="Arial" panose="020B0604020202020204" pitchFamily="34" charset="0"/>
              </a:rPr>
              <a:t>Collaborate</a:t>
            </a:r>
            <a:r>
              <a:rPr lang="en-US" dirty="0">
                <a:solidFill>
                  <a:srgbClr val="7030A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Form cross-sector teams to discover unmet needs in local communities, brainstorm ideas to strengthen families and share stories of success and lessons learned. </a:t>
            </a:r>
          </a:p>
          <a:p>
            <a:pPr marL="0" indent="0">
              <a:lnSpc>
                <a:spcPct val="100000"/>
              </a:lnSpc>
              <a:buFont typeface="Arial"/>
              <a:buNone/>
            </a:pPr>
            <a:endParaRPr lang="en-US"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B14A53F-A474-4787-9156-D72EB95CA43C}"/>
              </a:ext>
            </a:extLst>
          </p:cNvPr>
          <p:cNvSpPr txBox="1">
            <a:spLocks/>
          </p:cNvSpPr>
          <p:nvPr/>
        </p:nvSpPr>
        <p:spPr>
          <a:xfrm>
            <a:off x="838200" y="827437"/>
            <a:ext cx="10515600" cy="10891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32B38"/>
                </a:solidFill>
                <a:latin typeface="Arial" panose="020B0604020202020204" pitchFamily="34" charset="0"/>
                <a:cs typeface="Arial" panose="020B0604020202020204" pitchFamily="34" charset="0"/>
              </a:rPr>
              <a:t>STATE OF HOPE </a:t>
            </a:r>
            <a:r>
              <a:rPr lang="en-US" sz="3200" b="1" dirty="0">
                <a:solidFill>
                  <a:srgbClr val="00B0F0"/>
                </a:solidFill>
                <a:latin typeface="Arial" panose="020B0604020202020204" pitchFamily="34" charset="0"/>
                <a:cs typeface="Arial" panose="020B0604020202020204" pitchFamily="34" charset="0"/>
              </a:rPr>
              <a:t>ECOSYSTEM</a:t>
            </a:r>
          </a:p>
        </p:txBody>
      </p:sp>
    </p:spTree>
    <p:extLst>
      <p:ext uri="{BB962C8B-B14F-4D97-AF65-F5344CB8AC3E}">
        <p14:creationId xmlns:p14="http://schemas.microsoft.com/office/powerpoint/2010/main" val="76005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0" name="Content Placeholder 2">
            <a:extLst>
              <a:ext uri="{FF2B5EF4-FFF2-40B4-BE49-F238E27FC236}">
                <a16:creationId xmlns:a16="http://schemas.microsoft.com/office/drawing/2014/main" id="{FB3ACE78-ABD1-4816-82D0-131C0C268143}"/>
              </a:ext>
            </a:extLst>
          </p:cNvPr>
          <p:cNvSpPr txBox="1">
            <a:spLocks/>
          </p:cNvSpPr>
          <p:nvPr/>
        </p:nvSpPr>
        <p:spPr>
          <a:xfrm>
            <a:off x="838200" y="2023735"/>
            <a:ext cx="10798342" cy="423829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US" sz="3200" dirty="0">
                <a:latin typeface="Arial" panose="020B0604020202020204" pitchFamily="34" charset="0"/>
                <a:cs typeface="Arial" panose="020B0604020202020204" pitchFamily="34" charset="0"/>
              </a:rPr>
              <a:t>What will the SOH Ecosystem offer Members?</a:t>
            </a:r>
          </a:p>
          <a:p>
            <a:pPr lvl="1">
              <a:lnSpc>
                <a:spcPct val="100000"/>
              </a:lnSpc>
            </a:pPr>
            <a:r>
              <a:rPr lang="en-US" sz="3200" dirty="0">
                <a:latin typeface="Arial" panose="020B0604020202020204" pitchFamily="34" charset="0"/>
                <a:cs typeface="Arial" panose="020B0604020202020204" pitchFamily="34" charset="0"/>
              </a:rPr>
              <a:t>Trauma training for the community</a:t>
            </a:r>
          </a:p>
          <a:p>
            <a:pPr lvl="1">
              <a:lnSpc>
                <a:spcPct val="100000"/>
              </a:lnSpc>
            </a:pPr>
            <a:r>
              <a:rPr lang="en-US" sz="3200" dirty="0">
                <a:latin typeface="Arial" panose="020B0604020202020204" pitchFamily="34" charset="0"/>
                <a:cs typeface="Arial" panose="020B0604020202020204" pitchFamily="34" charset="0"/>
              </a:rPr>
              <a:t>Capacity-building around the design thinking process for project implementation</a:t>
            </a:r>
          </a:p>
          <a:p>
            <a:pPr lvl="1">
              <a:lnSpc>
                <a:spcPct val="100000"/>
              </a:lnSpc>
            </a:pPr>
            <a:r>
              <a:rPr lang="en-US" sz="3200" dirty="0">
                <a:latin typeface="Arial" panose="020B0604020202020204" pitchFamily="34" charset="0"/>
                <a:cs typeface="Arial" panose="020B0604020202020204" pitchFamily="34" charset="0"/>
              </a:rPr>
              <a:t>Additional specialized technical assistance as needed</a:t>
            </a:r>
          </a:p>
          <a:p>
            <a:pPr lvl="1">
              <a:lnSpc>
                <a:spcPct val="100000"/>
              </a:lnSpc>
            </a:pPr>
            <a:r>
              <a:rPr lang="en-US" sz="3200" dirty="0">
                <a:latin typeface="Arial" panose="020B0604020202020204" pitchFamily="34" charset="0"/>
                <a:cs typeface="Arial" panose="020B0604020202020204" pitchFamily="34" charset="0"/>
              </a:rPr>
              <a:t>Seed funding – small seeds of HOPE to sites selected for funding</a:t>
            </a:r>
          </a:p>
          <a:p>
            <a:pPr lvl="1">
              <a:lnSpc>
                <a:spcPct val="100000"/>
              </a:lnSpc>
            </a:pPr>
            <a:endParaRPr lang="en-US" sz="32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B14A53F-A474-4787-9156-D72EB95CA43C}"/>
              </a:ext>
            </a:extLst>
          </p:cNvPr>
          <p:cNvSpPr txBox="1">
            <a:spLocks/>
          </p:cNvSpPr>
          <p:nvPr/>
        </p:nvSpPr>
        <p:spPr>
          <a:xfrm>
            <a:off x="838200" y="827437"/>
            <a:ext cx="10515600" cy="10891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32B38"/>
                </a:solidFill>
                <a:latin typeface="Arial" panose="020B0604020202020204" pitchFamily="34" charset="0"/>
                <a:cs typeface="Arial" panose="020B0604020202020204" pitchFamily="34" charset="0"/>
              </a:rPr>
              <a:t>STATE OF HOPE </a:t>
            </a:r>
            <a:r>
              <a:rPr lang="en-US" sz="3200" b="1" dirty="0">
                <a:solidFill>
                  <a:srgbClr val="00B0F0"/>
                </a:solidFill>
                <a:latin typeface="Arial" panose="020B0604020202020204" pitchFamily="34" charset="0"/>
                <a:cs typeface="Arial" panose="020B0604020202020204" pitchFamily="34" charset="0"/>
              </a:rPr>
              <a:t>ECOSYSTEM</a:t>
            </a:r>
          </a:p>
        </p:txBody>
      </p:sp>
    </p:spTree>
    <p:extLst>
      <p:ext uri="{BB962C8B-B14F-4D97-AF65-F5344CB8AC3E}">
        <p14:creationId xmlns:p14="http://schemas.microsoft.com/office/powerpoint/2010/main" val="389393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4" name="TextBox 13">
            <a:extLst>
              <a:ext uri="{FF2B5EF4-FFF2-40B4-BE49-F238E27FC236}">
                <a16:creationId xmlns:a16="http://schemas.microsoft.com/office/drawing/2014/main" id="{428AA1DF-F391-41FC-8958-1A544A02E352}"/>
              </a:ext>
            </a:extLst>
          </p:cNvPr>
          <p:cNvSpPr txBox="1"/>
          <p:nvPr/>
        </p:nvSpPr>
        <p:spPr>
          <a:xfrm>
            <a:off x="637954" y="2012794"/>
            <a:ext cx="11340004"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Learn more about the State of Hope. Review the information on the website:  </a:t>
            </a:r>
            <a:r>
              <a:rPr lang="en-US" sz="2800" dirty="0">
                <a:latin typeface="Arial" panose="020B0604020202020204" pitchFamily="34" charset="0"/>
                <a:cs typeface="Arial" panose="020B0604020202020204" pitchFamily="34" charset="0"/>
                <a:hlinkClick r:id="rId5"/>
              </a:rPr>
              <a:t>https://dfcs.georgia.gov/state-hope</a:t>
            </a:r>
            <a:r>
              <a:rPr lang="en-US" sz="28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Connect with at least one partner and/or community member (community leader, church member, friend, Family Connection collaborative) to talk about State of Hope, the application, and discuss possible opportunities.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Share the Hope Tool Kit widely located on the website above.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Email </a:t>
            </a:r>
            <a:r>
              <a:rPr lang="en-US" sz="2800" dirty="0">
                <a:latin typeface="Arial" panose="020B0604020202020204" pitchFamily="34" charset="0"/>
                <a:cs typeface="Arial" panose="020B0604020202020204" pitchFamily="34" charset="0"/>
                <a:hlinkClick r:id="rId6"/>
              </a:rPr>
              <a:t>StateofHope@dhs.ga.gov</a:t>
            </a:r>
            <a:r>
              <a:rPr lang="en-US" sz="2800" dirty="0">
                <a:latin typeface="Arial" panose="020B0604020202020204" pitchFamily="34" charset="0"/>
                <a:cs typeface="Arial" panose="020B0604020202020204" pitchFamily="34" charset="0"/>
              </a:rPr>
              <a:t> if you have any questions or ideas that you want to share with us.</a:t>
            </a:r>
          </a:p>
        </p:txBody>
      </p:sp>
      <p:sp>
        <p:nvSpPr>
          <p:cNvPr id="11" name="Title 1">
            <a:extLst>
              <a:ext uri="{FF2B5EF4-FFF2-40B4-BE49-F238E27FC236}">
                <a16:creationId xmlns:a16="http://schemas.microsoft.com/office/drawing/2014/main" id="{2EC28D67-F8D8-4176-8752-83EAB584D3DA}"/>
              </a:ext>
            </a:extLst>
          </p:cNvPr>
          <p:cNvSpPr txBox="1">
            <a:spLocks/>
          </p:cNvSpPr>
          <p:nvPr/>
        </p:nvSpPr>
        <p:spPr>
          <a:xfrm>
            <a:off x="637954" y="1008991"/>
            <a:ext cx="10515600" cy="397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latin typeface="Arial" panose="020B0604020202020204" pitchFamily="34" charset="0"/>
                <a:cs typeface="Arial" panose="020B0604020202020204" pitchFamily="34" charset="0"/>
              </a:rPr>
              <a:t>HOW CAN YOU </a:t>
            </a:r>
            <a:r>
              <a:rPr lang="en-US" sz="3600" b="1" dirty="0">
                <a:solidFill>
                  <a:srgbClr val="00B0F0"/>
                </a:solidFill>
                <a:latin typeface="Arial" panose="020B0604020202020204" pitchFamily="34" charset="0"/>
                <a:cs typeface="Arial" panose="020B0604020202020204" pitchFamily="34" charset="0"/>
              </a:rPr>
              <a:t>BE INVOLVED?</a:t>
            </a:r>
          </a:p>
        </p:txBody>
      </p:sp>
    </p:spTree>
    <p:extLst>
      <p:ext uri="{BB962C8B-B14F-4D97-AF65-F5344CB8AC3E}">
        <p14:creationId xmlns:p14="http://schemas.microsoft.com/office/powerpoint/2010/main" val="183025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0" name="Content Placeholder 2">
            <a:extLst>
              <a:ext uri="{FF2B5EF4-FFF2-40B4-BE49-F238E27FC236}">
                <a16:creationId xmlns:a16="http://schemas.microsoft.com/office/drawing/2014/main" id="{E41B39B5-B3DC-4472-BB9A-DDF428A3D2D6}"/>
              </a:ext>
            </a:extLst>
          </p:cNvPr>
          <p:cNvSpPr txBox="1">
            <a:spLocks/>
          </p:cNvSpPr>
          <p:nvPr/>
        </p:nvSpPr>
        <p:spPr>
          <a:xfrm>
            <a:off x="860578" y="1216407"/>
            <a:ext cx="10798342" cy="5067874"/>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7200" b="1" dirty="0">
                <a:solidFill>
                  <a:srgbClr val="00B0F0"/>
                </a:solidFill>
                <a:latin typeface="Arial" panose="020B0604020202020204" pitchFamily="34" charset="0"/>
                <a:cs typeface="Arial" panose="020B0604020202020204" pitchFamily="34" charset="0"/>
              </a:rPr>
              <a:t>Why do we need HOPE?</a:t>
            </a:r>
          </a:p>
          <a:p>
            <a:pPr marL="0" indent="0" algn="ctr">
              <a:buFont typeface="Arial"/>
              <a:buNone/>
            </a:pPr>
            <a:endParaRPr lang="en-US" sz="3600" dirty="0">
              <a:latin typeface="Arial" panose="020B0604020202020204" pitchFamily="34" charset="0"/>
              <a:cs typeface="Arial" panose="020B0604020202020204" pitchFamily="34" charset="0"/>
            </a:endParaRPr>
          </a:p>
          <a:p>
            <a:pPr marL="0" indent="0" algn="ctr">
              <a:lnSpc>
                <a:spcPct val="120000"/>
              </a:lnSpc>
              <a:buFont typeface="Arial"/>
              <a:buNone/>
            </a:pPr>
            <a:r>
              <a:rPr lang="en-US" sz="5900" dirty="0">
                <a:latin typeface="Arial" panose="020B0604020202020204" pitchFamily="34" charset="0"/>
                <a:cs typeface="Arial" panose="020B0604020202020204" pitchFamily="34" charset="0"/>
              </a:rPr>
              <a:t>Hope is needed in every Georgia community because families deserve to be safe, supported and have resources that are designed with their input. Additionally, there are a record number of children in foster care, resources are limited, and many individuals and families are in crisis. Our local communities often have the best answers to address these local needs.</a:t>
            </a:r>
          </a:p>
          <a:p>
            <a:pPr marL="0" indent="0" algn="ctr">
              <a:lnSpc>
                <a:spcPct val="120000"/>
              </a:lnSpc>
              <a:buFont typeface="Arial"/>
              <a:buNone/>
            </a:pPr>
            <a:endParaRPr lang="en-US" sz="5900" dirty="0">
              <a:latin typeface="Arial" panose="020B0604020202020204" pitchFamily="34" charset="0"/>
              <a:cs typeface="Arial" panose="020B0604020202020204" pitchFamily="34" charset="0"/>
            </a:endParaRPr>
          </a:p>
          <a:p>
            <a:pPr marL="0" indent="0" algn="ctr">
              <a:lnSpc>
                <a:spcPct val="120000"/>
              </a:lnSpc>
              <a:buFont typeface="Arial"/>
              <a:buNone/>
            </a:pPr>
            <a:r>
              <a:rPr lang="en-US" sz="5900" i="1" dirty="0">
                <a:solidFill>
                  <a:srgbClr val="00B0F0"/>
                </a:solidFill>
                <a:latin typeface="Arial" panose="020B0604020202020204" pitchFamily="34" charset="0"/>
                <a:cs typeface="Arial" panose="020B0604020202020204" pitchFamily="34" charset="0"/>
              </a:rPr>
              <a:t>“For evil to succeed, all it needs is for good men to do nothing.”  Rev. Dr. Martin Luther King, Jr.</a:t>
            </a:r>
          </a:p>
          <a:p>
            <a:pPr marL="0" indent="0" algn="ctr">
              <a:buFont typeface="Arial"/>
              <a:buNone/>
            </a:pP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425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10" name="Content Placeholder 2">
            <a:extLst>
              <a:ext uri="{FF2B5EF4-FFF2-40B4-BE49-F238E27FC236}">
                <a16:creationId xmlns:a16="http://schemas.microsoft.com/office/drawing/2014/main" id="{5828EE58-72E8-448D-A046-06DB48F682E8}"/>
              </a:ext>
            </a:extLst>
          </p:cNvPr>
          <p:cNvSpPr txBox="1">
            <a:spLocks/>
          </p:cNvSpPr>
          <p:nvPr/>
        </p:nvSpPr>
        <p:spPr>
          <a:xfrm>
            <a:off x="1586284" y="2917146"/>
            <a:ext cx="9334500" cy="3759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292100" hangingPunct="0">
              <a:lnSpc>
                <a:spcPct val="120000"/>
              </a:lnSpc>
              <a:spcBef>
                <a:spcPts val="0"/>
              </a:spcBef>
              <a:buClr>
                <a:srgbClr val="4CAFD8"/>
              </a:buClr>
              <a:buSzPct val="125000"/>
              <a:buFont typeface="Arial" panose="020B0604020202020204" pitchFamily="34" charset="0"/>
              <a:buNone/>
            </a:pPr>
            <a:endParaRPr lang="en-US" sz="3200" i="1" kern="0" dirty="0">
              <a:solidFill>
                <a:srgbClr val="000000"/>
              </a:solidFill>
              <a:latin typeface="Candara" panose="020E0502030303020204" pitchFamily="34" charset="0"/>
              <a:cs typeface="Arial" panose="020B0604020202020204" pitchFamily="34" charset="0"/>
              <a:sym typeface="Helvetica Light"/>
            </a:endParaRPr>
          </a:p>
          <a:p>
            <a:pPr marL="0" indent="0" algn="ctr" defTabSz="292100" hangingPunct="0">
              <a:lnSpc>
                <a:spcPct val="120000"/>
              </a:lnSpc>
              <a:spcBef>
                <a:spcPts val="0"/>
              </a:spcBef>
              <a:buClr>
                <a:srgbClr val="4CAFD8"/>
              </a:buClr>
              <a:buSzPct val="125000"/>
              <a:buFont typeface="Arial" panose="020B0604020202020204" pitchFamily="34" charset="0"/>
              <a:buNone/>
            </a:pPr>
            <a:endParaRPr lang="en-US" sz="3200" kern="0" dirty="0">
              <a:solidFill>
                <a:srgbClr val="000000"/>
              </a:solidFill>
              <a:latin typeface="Candara" panose="020E0502030303020204" pitchFamily="34" charset="0"/>
              <a:cs typeface="Museo Sans 300"/>
              <a:sym typeface="Helvetica Light"/>
            </a:endParaRPr>
          </a:p>
        </p:txBody>
      </p:sp>
      <p:sp>
        <p:nvSpPr>
          <p:cNvPr id="9" name="Content Placeholder 2">
            <a:extLst>
              <a:ext uri="{FF2B5EF4-FFF2-40B4-BE49-F238E27FC236}">
                <a16:creationId xmlns:a16="http://schemas.microsoft.com/office/drawing/2014/main" id="{C602BB5C-6EFA-41B0-A4A7-35DF8F60DB49}"/>
              </a:ext>
            </a:extLst>
          </p:cNvPr>
          <p:cNvSpPr txBox="1">
            <a:spLocks/>
          </p:cNvSpPr>
          <p:nvPr/>
        </p:nvSpPr>
        <p:spPr>
          <a:xfrm>
            <a:off x="343876" y="1328615"/>
            <a:ext cx="4685324" cy="45446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dirty="0">
                <a:latin typeface="Arial" panose="020B0604020202020204" pitchFamily="34" charset="0"/>
                <a:cs typeface="Arial" panose="020B0604020202020204" pitchFamily="34" charset="0"/>
              </a:rPr>
              <a:t>“Once you choose </a:t>
            </a:r>
            <a:r>
              <a:rPr lang="en-US" sz="4800" b="1" dirty="0">
                <a:latin typeface="Arial" panose="020B0604020202020204" pitchFamily="34" charset="0"/>
                <a:cs typeface="Arial" panose="020B0604020202020204" pitchFamily="34" charset="0"/>
              </a:rPr>
              <a:t>hope</a:t>
            </a:r>
            <a:r>
              <a:rPr lang="en-US" sz="4800" dirty="0">
                <a:latin typeface="Arial" panose="020B0604020202020204" pitchFamily="34" charset="0"/>
                <a:cs typeface="Arial" panose="020B0604020202020204" pitchFamily="34" charset="0"/>
              </a:rPr>
              <a:t>, </a:t>
            </a:r>
          </a:p>
          <a:p>
            <a:pPr marL="0" indent="0" algn="ctr">
              <a:buFont typeface="Arial" panose="020B0604020202020204" pitchFamily="34" charset="0"/>
              <a:buNone/>
            </a:pPr>
            <a:r>
              <a:rPr lang="en-US" sz="4800" dirty="0">
                <a:latin typeface="Arial" panose="020B0604020202020204" pitchFamily="34" charset="0"/>
                <a:cs typeface="Arial" panose="020B0604020202020204" pitchFamily="34" charset="0"/>
              </a:rPr>
              <a:t>anything's possible.”</a:t>
            </a:r>
          </a:p>
          <a:p>
            <a:pPr marL="0" indent="0" algn="ctr">
              <a:buFont typeface="Arial" panose="020B0604020202020204" pitchFamily="34" charset="0"/>
              <a:buNone/>
            </a:pPr>
            <a:endParaRPr lang="en-US" sz="4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sz="4000" dirty="0">
                <a:latin typeface="Arial" panose="020B0604020202020204" pitchFamily="34" charset="0"/>
                <a:cs typeface="Arial" panose="020B0604020202020204" pitchFamily="34" charset="0"/>
              </a:rPr>
              <a:t>Christopher Reeve</a:t>
            </a:r>
          </a:p>
        </p:txBody>
      </p:sp>
      <p:pic>
        <p:nvPicPr>
          <p:cNvPr id="11" name="Picture 10">
            <a:extLst>
              <a:ext uri="{FF2B5EF4-FFF2-40B4-BE49-F238E27FC236}">
                <a16:creationId xmlns:a16="http://schemas.microsoft.com/office/drawing/2014/main" id="{9D3B914B-F9C2-4749-903D-3F3DF7075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8947" y="1787402"/>
            <a:ext cx="6448213" cy="3627120"/>
          </a:xfrm>
          <a:prstGeom prst="rect">
            <a:avLst/>
          </a:prstGeom>
        </p:spPr>
      </p:pic>
    </p:spTree>
    <p:extLst>
      <p:ext uri="{BB962C8B-B14F-4D97-AF65-F5344CB8AC3E}">
        <p14:creationId xmlns:p14="http://schemas.microsoft.com/office/powerpoint/2010/main" val="574823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3429000"/>
            <a:ext cx="12192000"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4526281" y="2717800"/>
            <a:ext cx="2285798" cy="1640840"/>
          </a:xfrm>
          <a:prstGeom prst="ellipse">
            <a:avLst/>
          </a:prstGeom>
          <a:no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6" name="Rectangle 5"/>
          <p:cNvSpPr/>
          <p:nvPr/>
        </p:nvSpPr>
        <p:spPr>
          <a:xfrm>
            <a:off x="4249331" y="5477065"/>
            <a:ext cx="3689107" cy="748988"/>
          </a:xfrm>
          <a:prstGeom prst="rect">
            <a:avLst/>
          </a:prstGeom>
        </p:spPr>
        <p:txBody>
          <a:bodyPr wrap="square">
            <a:spAutoFit/>
          </a:bodyPr>
          <a:lstStyle/>
          <a:p>
            <a:pPr algn="ctr" defTabSz="914377"/>
            <a:r>
              <a:rPr lang="en-US" sz="4267" b="1" dirty="0">
                <a:solidFill>
                  <a:schemeClr val="accent1">
                    <a:lumMod val="50000"/>
                  </a:schemeClr>
                </a:solidFill>
                <a:latin typeface="Arial" charset="0"/>
                <a:ea typeface="Arial" charset="0"/>
                <a:cs typeface="Arial" charset="0"/>
              </a:rPr>
              <a:t>Thank You!</a:t>
            </a:r>
          </a:p>
        </p:txBody>
      </p:sp>
      <p:sp>
        <p:nvSpPr>
          <p:cNvPr id="8" name="Rectangle 7"/>
          <p:cNvSpPr/>
          <p:nvPr/>
        </p:nvSpPr>
        <p:spPr>
          <a:xfrm>
            <a:off x="8198306" y="5811932"/>
            <a:ext cx="3749329" cy="615553"/>
          </a:xfrm>
          <a:prstGeom prst="rect">
            <a:avLst/>
          </a:prstGeom>
        </p:spPr>
        <p:txBody>
          <a:bodyPr wrap="square">
            <a:spAutoFit/>
          </a:bodyPr>
          <a:lstStyle/>
          <a:p>
            <a:pPr algn="r" defTabSz="914377"/>
            <a:r>
              <a:rPr lang="en-US" sz="1600" dirty="0">
                <a:solidFill>
                  <a:srgbClr val="002060"/>
                </a:solidFill>
                <a:latin typeface="Arial" charset="0"/>
                <a:ea typeface="Arial" charset="0"/>
                <a:cs typeface="Arial" charset="0"/>
                <a:hlinkClick r:id="rId3"/>
              </a:rPr>
              <a:t>StateofHope@dhs.ga.gov</a:t>
            </a:r>
            <a:endParaRPr lang="en-US" sz="1600" dirty="0">
              <a:solidFill>
                <a:srgbClr val="002060"/>
              </a:solidFill>
              <a:latin typeface="Arial" charset="0"/>
              <a:ea typeface="Arial" charset="0"/>
              <a:cs typeface="Arial" charset="0"/>
            </a:endParaRPr>
          </a:p>
          <a:p>
            <a:pPr algn="r" defTabSz="914377"/>
            <a:r>
              <a:rPr lang="en-US" dirty="0">
                <a:hlinkClick r:id="rId4"/>
              </a:rPr>
              <a:t>https://dfcs.georgia.gov/state-hope</a:t>
            </a:r>
            <a:endParaRPr lang="en-US" sz="1600" dirty="0">
              <a:solidFill>
                <a:srgbClr val="002060"/>
              </a:solidFill>
              <a:latin typeface="Arial" charset="0"/>
              <a:ea typeface="Arial" charset="0"/>
              <a:cs typeface="Arial" charset="0"/>
            </a:endParaRPr>
          </a:p>
        </p:txBody>
      </p:sp>
      <p:pic>
        <p:nvPicPr>
          <p:cNvPr id="11" name="Picture 10">
            <a:extLst>
              <a:ext uri="{FF2B5EF4-FFF2-40B4-BE49-F238E27FC236}">
                <a16:creationId xmlns:a16="http://schemas.microsoft.com/office/drawing/2014/main" id="{EC92A53B-7363-43F1-9C1F-8E466F4E5D35}"/>
              </a:ext>
            </a:extLst>
          </p:cNvPr>
          <p:cNvPicPr>
            <a:picLocks noChangeAspect="1"/>
          </p:cNvPicPr>
          <p:nvPr/>
        </p:nvPicPr>
        <p:blipFill>
          <a:blip r:embed="rId5"/>
          <a:stretch>
            <a:fillRect/>
          </a:stretch>
        </p:blipFill>
        <p:spPr>
          <a:xfrm>
            <a:off x="3989461" y="891887"/>
            <a:ext cx="4208845" cy="4208845"/>
          </a:xfrm>
          <a:prstGeom prst="rect">
            <a:avLst/>
          </a:prstGeom>
        </p:spPr>
      </p:pic>
    </p:spTree>
    <p:extLst>
      <p:ext uri="{BB962C8B-B14F-4D97-AF65-F5344CB8AC3E}">
        <p14:creationId xmlns:p14="http://schemas.microsoft.com/office/powerpoint/2010/main" val="31716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0" name="Title 1">
            <a:extLst>
              <a:ext uri="{FF2B5EF4-FFF2-40B4-BE49-F238E27FC236}">
                <a16:creationId xmlns:a16="http://schemas.microsoft.com/office/drawing/2014/main" id="{44240822-2CBA-44DD-AC28-2742012BF3EF}"/>
              </a:ext>
            </a:extLst>
          </p:cNvPr>
          <p:cNvSpPr txBox="1">
            <a:spLocks/>
          </p:cNvSpPr>
          <p:nvPr/>
        </p:nvSpPr>
        <p:spPr>
          <a:xfrm>
            <a:off x="872895" y="1164704"/>
            <a:ext cx="10515600" cy="8982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00000"/>
              </a:buClr>
              <a:buSzPts val="1100"/>
            </a:pPr>
            <a:r>
              <a:rPr lang="en-US" sz="3200" b="1" dirty="0">
                <a:solidFill>
                  <a:srgbClr val="00B0F0"/>
                </a:solidFill>
                <a:latin typeface="Arial" panose="020B0604020202020204" pitchFamily="34" charset="0"/>
                <a:ea typeface="Domine"/>
                <a:cs typeface="Arial" panose="020B0604020202020204" pitchFamily="34" charset="0"/>
                <a:sym typeface="Domine"/>
              </a:rPr>
              <a:t>WHAT IS STATE OF HOPE?</a:t>
            </a:r>
          </a:p>
        </p:txBody>
      </p:sp>
      <p:sp>
        <p:nvSpPr>
          <p:cNvPr id="11" name="Shape 764">
            <a:extLst>
              <a:ext uri="{FF2B5EF4-FFF2-40B4-BE49-F238E27FC236}">
                <a16:creationId xmlns:a16="http://schemas.microsoft.com/office/drawing/2014/main" id="{E1B8F2F1-D51B-453A-9D3A-A55AD26AA7B7}"/>
              </a:ext>
            </a:extLst>
          </p:cNvPr>
          <p:cNvSpPr txBox="1">
            <a:spLocks/>
          </p:cNvSpPr>
          <p:nvPr/>
        </p:nvSpPr>
        <p:spPr>
          <a:xfrm>
            <a:off x="803505" y="1768649"/>
            <a:ext cx="10778895" cy="2017477"/>
          </a:xfrm>
          <a:prstGeom prst="rect">
            <a:avLst/>
          </a:prstGeom>
          <a:noFill/>
          <a:ln>
            <a:noFill/>
          </a:ln>
        </p:spPr>
        <p:txBody>
          <a:bodyPr spcFirstLastPara="1" vert="horz" wrap="square" lIns="0" tIns="0" rIns="0" bIns="0" rtlCol="0" anchor="t" anchorCtr="0">
            <a:noAutofit/>
          </a:bodyPr>
          <a:lstStyle>
            <a:lvl1pPr marR="0" lvl="0" algn="l" defTabSz="914400" rtl="0" eaLnBrk="1" latinLnBrk="0" hangingPunct="1">
              <a:lnSpc>
                <a:spcPct val="90000"/>
              </a:lnSpc>
              <a:spcBef>
                <a:spcPts val="1300"/>
              </a:spcBef>
              <a:spcAft>
                <a:spcPts val="0"/>
              </a:spcAft>
              <a:buClr>
                <a:srgbClr val="F2694E"/>
              </a:buClr>
              <a:buSzPts val="7600"/>
              <a:buNone/>
              <a:defRPr sz="3800" i="0" u="none" strike="noStrike" kern="1200" cap="none">
                <a:solidFill>
                  <a:srgbClr val="F2694E"/>
                </a:solidFill>
                <a:latin typeface="+mj-lt"/>
                <a:ea typeface="+mj-ea"/>
                <a:cs typeface="+mj-cs"/>
              </a:defRPr>
            </a:lvl1pPr>
            <a:lvl2pPr marR="0" lvl="1"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2pPr>
            <a:lvl3pPr marR="0" lvl="2"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3pPr>
            <a:lvl4pPr marR="0" lvl="3"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4pPr>
            <a:lvl5pPr marR="0" lvl="4"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5pPr>
            <a:lvl6pPr marR="0" lvl="5"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6pPr>
            <a:lvl7pPr marR="0" lvl="6"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7pPr>
            <a:lvl8pPr marR="0" lvl="7"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8pPr>
            <a:lvl9pPr marR="0" lvl="8"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9pPr>
          </a:lstStyle>
          <a:p>
            <a:pPr marL="514350" indent="-514350">
              <a:lnSpc>
                <a:spcPct val="100000"/>
              </a:lnSpc>
              <a:buClr>
                <a:schemeClr val="tx1"/>
              </a:buClr>
              <a:buSzPct val="79000"/>
              <a:buFont typeface="+mj-lt"/>
              <a:buAutoNum type="arabicPeriod"/>
            </a:pPr>
            <a:r>
              <a:rPr lang="en-US" sz="2800" dirty="0">
                <a:solidFill>
                  <a:schemeClr val="tx1"/>
                </a:solidFill>
                <a:latin typeface="Arial" panose="020B0604020202020204" pitchFamily="34" charset="0"/>
                <a:ea typeface="Domine"/>
                <a:cs typeface="Arial" panose="020B0604020202020204" pitchFamily="34" charset="0"/>
                <a:sym typeface="Domine"/>
              </a:rPr>
              <a:t>The State of Hope is a movement throughout Georgia to create communities where children are safe, thriving and full of hope. </a:t>
            </a:r>
          </a:p>
          <a:p>
            <a:pPr marL="514350" indent="-514350">
              <a:lnSpc>
                <a:spcPct val="100000"/>
              </a:lnSpc>
              <a:buClr>
                <a:schemeClr val="tx1"/>
              </a:buClr>
              <a:buSzPct val="79000"/>
              <a:buFont typeface="+mj-lt"/>
              <a:buAutoNum type="arabicPeriod"/>
            </a:pPr>
            <a:r>
              <a:rPr lang="en-US" sz="2800" dirty="0">
                <a:solidFill>
                  <a:schemeClr val="tx1"/>
                </a:solidFill>
                <a:latin typeface="Arial" panose="020B0604020202020204" pitchFamily="34" charset="0"/>
                <a:ea typeface="Domine"/>
                <a:cs typeface="Arial" panose="020B0604020202020204" pitchFamily="34" charset="0"/>
                <a:sym typeface="Domine"/>
              </a:rPr>
              <a:t>The State of Hope seeks to activate nonprofits, philanthropies, government, businesses and communities to collaborate closely to build local safety nets that will prevent conditions that contribute to disparities in education, threaten a family’s self-sufficiency and could lead to child abuse and neglect. </a:t>
            </a:r>
          </a:p>
          <a:p>
            <a:pPr marL="514350" indent="-514350">
              <a:lnSpc>
                <a:spcPct val="100000"/>
              </a:lnSpc>
              <a:buClr>
                <a:schemeClr val="tx1"/>
              </a:buClr>
              <a:buSzPct val="79000"/>
              <a:buFont typeface="+mj-lt"/>
              <a:buAutoNum type="arabicPeriod"/>
            </a:pPr>
            <a:r>
              <a:rPr lang="en-US" sz="2800" dirty="0">
                <a:solidFill>
                  <a:schemeClr val="tx1"/>
                </a:solidFill>
                <a:latin typeface="Arial" panose="020B0604020202020204" pitchFamily="34" charset="0"/>
                <a:ea typeface="Domine"/>
                <a:cs typeface="Arial" panose="020B0604020202020204" pitchFamily="34" charset="0"/>
                <a:sym typeface="Domine"/>
              </a:rPr>
              <a:t>Our ultimate vision is having 14 Regions of Hope across Georgia.  This could be one or multiple sites/projects in each region. </a:t>
            </a:r>
            <a:endParaRPr lang="en-US" sz="2800" dirty="0">
              <a:solidFill>
                <a:schemeClr val="tx1"/>
              </a:solidFill>
              <a:highlight>
                <a:schemeClr val="accent3"/>
              </a:highlight>
              <a:latin typeface="Arial" panose="020B0604020202020204" pitchFamily="34" charset="0"/>
              <a:ea typeface="Domine"/>
              <a:cs typeface="Arial" panose="020B0604020202020204" pitchFamily="34" charset="0"/>
              <a:sym typeface="Domine"/>
            </a:endParaRPr>
          </a:p>
        </p:txBody>
      </p:sp>
    </p:spTree>
    <p:extLst>
      <p:ext uri="{BB962C8B-B14F-4D97-AF65-F5344CB8AC3E}">
        <p14:creationId xmlns:p14="http://schemas.microsoft.com/office/powerpoint/2010/main" val="270695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F315F5-1B5B-4453-9EE6-3E36E270F29C}"/>
              </a:ext>
            </a:extLst>
          </p:cNvPr>
          <p:cNvPicPr>
            <a:picLocks noChangeAspect="1"/>
          </p:cNvPicPr>
          <p:nvPr/>
        </p:nvPicPr>
        <p:blipFill>
          <a:blip r:embed="rId3"/>
          <a:stretch>
            <a:fillRect/>
          </a:stretch>
        </p:blipFill>
        <p:spPr>
          <a:xfrm>
            <a:off x="261936" y="2225006"/>
            <a:ext cx="3133725" cy="3305175"/>
          </a:xfrm>
          <a:prstGeom prst="rect">
            <a:avLst/>
          </a:prstGeom>
        </p:spPr>
      </p:pic>
      <p:pic>
        <p:nvPicPr>
          <p:cNvPr id="3" name="Picture 2" descr="ThinBlueHea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5"/>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0" name="Title 1">
            <a:extLst>
              <a:ext uri="{FF2B5EF4-FFF2-40B4-BE49-F238E27FC236}">
                <a16:creationId xmlns:a16="http://schemas.microsoft.com/office/drawing/2014/main" id="{D0CD2FBB-4554-4E81-9B17-5F542FF37BE0}"/>
              </a:ext>
            </a:extLst>
          </p:cNvPr>
          <p:cNvSpPr txBox="1">
            <a:spLocks/>
          </p:cNvSpPr>
          <p:nvPr/>
        </p:nvSpPr>
        <p:spPr>
          <a:xfrm>
            <a:off x="838200" y="1104560"/>
            <a:ext cx="10515600" cy="7835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292100" hangingPunct="0">
              <a:lnSpc>
                <a:spcPct val="100000"/>
              </a:lnSpc>
              <a:spcBef>
                <a:spcPts val="0"/>
              </a:spcBef>
            </a:pPr>
            <a:r>
              <a:rPr lang="en-US" sz="3200" b="1" kern="0" dirty="0">
                <a:solidFill>
                  <a:srgbClr val="041731"/>
                </a:solidFill>
                <a:latin typeface="Arial" panose="020B0604020202020204" pitchFamily="34" charset="0"/>
                <a:cs typeface="Arial" panose="020B0604020202020204" pitchFamily="34" charset="0"/>
                <a:sym typeface="Helvetica Light"/>
              </a:rPr>
              <a:t>STATE OF HOPE </a:t>
            </a:r>
            <a:r>
              <a:rPr lang="en-US" sz="3200" b="1" kern="0" dirty="0">
                <a:solidFill>
                  <a:srgbClr val="00B0F0"/>
                </a:solidFill>
                <a:latin typeface="Arial" panose="020B0604020202020204" pitchFamily="34" charset="0"/>
                <a:cs typeface="Arial" panose="020B0604020202020204" pitchFamily="34" charset="0"/>
                <a:sym typeface="Helvetica Light"/>
              </a:rPr>
              <a:t>MISSION</a:t>
            </a:r>
            <a:endParaRPr lang="en-US" sz="4800" b="1" dirty="0">
              <a:solidFill>
                <a:srgbClr val="00B0F0"/>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3B7604C-47D5-461A-B711-E1E910D8E1A8}"/>
              </a:ext>
            </a:extLst>
          </p:cNvPr>
          <p:cNvSpPr txBox="1">
            <a:spLocks/>
          </p:cNvSpPr>
          <p:nvPr/>
        </p:nvSpPr>
        <p:spPr>
          <a:xfrm>
            <a:off x="2961512" y="2617130"/>
            <a:ext cx="8378372" cy="252092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292100" hangingPunct="0">
              <a:lnSpc>
                <a:spcPct val="120000"/>
              </a:lnSpc>
              <a:spcBef>
                <a:spcPts val="0"/>
              </a:spcBef>
              <a:buClr>
                <a:srgbClr val="4CAFD8"/>
              </a:buClr>
              <a:buSzPct val="125000"/>
              <a:buFont typeface="Arial"/>
              <a:buNone/>
            </a:pPr>
            <a:r>
              <a:rPr lang="en-US" i="1" kern="0" dirty="0">
                <a:solidFill>
                  <a:srgbClr val="000000"/>
                </a:solidFill>
                <a:latin typeface="Arial" panose="020B0604020202020204" pitchFamily="34" charset="0"/>
                <a:cs typeface="Arial" panose="020B0604020202020204" pitchFamily="34" charset="0"/>
                <a:sym typeface="Helvetica Light"/>
              </a:rPr>
              <a:t>Our mission is to cultivate family-centered support systems by connecting, equipping and nurturing diverse community collaborators. </a:t>
            </a:r>
            <a:endParaRPr lang="en-US" sz="2025" kern="0" dirty="0">
              <a:solidFill>
                <a:srgbClr val="000000"/>
              </a:solidFill>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195586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pic>
        <p:nvPicPr>
          <p:cNvPr id="10" name="Content Placeholder 6">
            <a:extLst>
              <a:ext uri="{FF2B5EF4-FFF2-40B4-BE49-F238E27FC236}">
                <a16:creationId xmlns:a16="http://schemas.microsoft.com/office/drawing/2014/main" id="{6FA78476-7958-4F19-929F-EAB5F3E915EC}"/>
              </a:ext>
            </a:extLst>
          </p:cNvPr>
          <p:cNvPicPr>
            <a:picLocks noChangeAspect="1"/>
          </p:cNvPicPr>
          <p:nvPr/>
        </p:nvPicPr>
        <p:blipFill>
          <a:blip r:embed="rId5"/>
          <a:stretch>
            <a:fillRect/>
          </a:stretch>
        </p:blipFill>
        <p:spPr>
          <a:xfrm>
            <a:off x="3512820" y="4340559"/>
            <a:ext cx="4953000" cy="1762125"/>
          </a:xfrm>
          <a:prstGeom prst="rect">
            <a:avLst/>
          </a:prstGeom>
        </p:spPr>
      </p:pic>
      <p:pic>
        <p:nvPicPr>
          <p:cNvPr id="12" name="Picture 11">
            <a:extLst>
              <a:ext uri="{FF2B5EF4-FFF2-40B4-BE49-F238E27FC236}">
                <a16:creationId xmlns:a16="http://schemas.microsoft.com/office/drawing/2014/main" id="{40C3B8F0-3352-4CCE-8012-1D1E2BAE7D97}"/>
              </a:ext>
            </a:extLst>
          </p:cNvPr>
          <p:cNvPicPr>
            <a:picLocks noChangeAspect="1"/>
          </p:cNvPicPr>
          <p:nvPr/>
        </p:nvPicPr>
        <p:blipFill>
          <a:blip r:embed="rId6"/>
          <a:stretch>
            <a:fillRect/>
          </a:stretch>
        </p:blipFill>
        <p:spPr>
          <a:xfrm>
            <a:off x="1828799" y="2268884"/>
            <a:ext cx="2148365" cy="2148365"/>
          </a:xfrm>
          <a:prstGeom prst="rect">
            <a:avLst/>
          </a:prstGeom>
        </p:spPr>
      </p:pic>
      <p:sp>
        <p:nvSpPr>
          <p:cNvPr id="13" name="Title 1">
            <a:extLst>
              <a:ext uri="{FF2B5EF4-FFF2-40B4-BE49-F238E27FC236}">
                <a16:creationId xmlns:a16="http://schemas.microsoft.com/office/drawing/2014/main" id="{9CFA6C37-A75C-431E-9F50-2D56731152CF}"/>
              </a:ext>
            </a:extLst>
          </p:cNvPr>
          <p:cNvSpPr txBox="1">
            <a:spLocks/>
          </p:cNvSpPr>
          <p:nvPr/>
        </p:nvSpPr>
        <p:spPr>
          <a:xfrm>
            <a:off x="990600" y="1218894"/>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292100" hangingPunct="0">
              <a:lnSpc>
                <a:spcPct val="100000"/>
              </a:lnSpc>
              <a:spcBef>
                <a:spcPts val="0"/>
              </a:spcBef>
            </a:pPr>
            <a:r>
              <a:rPr lang="en-US" sz="3200" b="1" kern="0" dirty="0">
                <a:solidFill>
                  <a:srgbClr val="041731"/>
                </a:solidFill>
                <a:latin typeface="Arial" panose="020B0604020202020204" pitchFamily="34" charset="0"/>
                <a:cs typeface="Arial" panose="020B0604020202020204" pitchFamily="34" charset="0"/>
                <a:sym typeface="Helvetica Light"/>
              </a:rPr>
              <a:t>STATE OF HOPE </a:t>
            </a:r>
            <a:r>
              <a:rPr lang="en-US" sz="3200" b="1" kern="0" dirty="0">
                <a:solidFill>
                  <a:srgbClr val="00B0F0"/>
                </a:solidFill>
                <a:latin typeface="Arial" panose="020B0604020202020204" pitchFamily="34" charset="0"/>
                <a:cs typeface="Arial" panose="020B0604020202020204" pitchFamily="34" charset="0"/>
                <a:sym typeface="Helvetica Light"/>
              </a:rPr>
              <a:t>CORE PARTNERS</a:t>
            </a:r>
            <a:endParaRPr lang="en-US" sz="4800" b="1" dirty="0">
              <a:solidFill>
                <a:srgbClr val="00B0F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A18F3DE-5BD8-49A3-9203-6437EBD952E4}"/>
              </a:ext>
            </a:extLst>
          </p:cNvPr>
          <p:cNvPicPr>
            <a:picLocks noChangeAspect="1"/>
          </p:cNvPicPr>
          <p:nvPr/>
        </p:nvPicPr>
        <p:blipFill>
          <a:blip r:embed="rId7"/>
          <a:stretch>
            <a:fillRect/>
          </a:stretch>
        </p:blipFill>
        <p:spPr>
          <a:xfrm>
            <a:off x="6860948" y="2741546"/>
            <a:ext cx="3689287" cy="1361288"/>
          </a:xfrm>
          <a:prstGeom prst="rect">
            <a:avLst/>
          </a:prstGeom>
        </p:spPr>
      </p:pic>
    </p:spTree>
    <p:extLst>
      <p:ext uri="{BB962C8B-B14F-4D97-AF65-F5344CB8AC3E}">
        <p14:creationId xmlns:p14="http://schemas.microsoft.com/office/powerpoint/2010/main" val="780317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0" name="Title 1">
            <a:extLst>
              <a:ext uri="{FF2B5EF4-FFF2-40B4-BE49-F238E27FC236}">
                <a16:creationId xmlns:a16="http://schemas.microsoft.com/office/drawing/2014/main" id="{F3AE292B-ECAE-4667-B2C7-6C69C90B4FBE}"/>
              </a:ext>
            </a:extLst>
          </p:cNvPr>
          <p:cNvSpPr txBox="1">
            <a:spLocks/>
          </p:cNvSpPr>
          <p:nvPr/>
        </p:nvSpPr>
        <p:spPr>
          <a:xfrm>
            <a:off x="1" y="1088689"/>
            <a:ext cx="11977956" cy="599724"/>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232B38"/>
                </a:solidFill>
                <a:latin typeface="Arial" panose="020B0604020202020204" pitchFamily="34" charset="0"/>
                <a:cs typeface="Arial" panose="020B0604020202020204" pitchFamily="34" charset="0"/>
              </a:rPr>
              <a:t>STATE OF HOPE </a:t>
            </a:r>
            <a:r>
              <a:rPr lang="en-US" sz="3200" b="1" dirty="0">
                <a:solidFill>
                  <a:srgbClr val="00B0F0"/>
                </a:solidFill>
                <a:latin typeface="Arial" panose="020B0604020202020204" pitchFamily="34" charset="0"/>
                <a:cs typeface="Arial" panose="020B0604020202020204" pitchFamily="34" charset="0"/>
              </a:rPr>
              <a:t>HIGH-LEVEL APPLICATION SELECTION PROCESS</a:t>
            </a:r>
          </a:p>
        </p:txBody>
      </p:sp>
      <p:pic>
        <p:nvPicPr>
          <p:cNvPr id="4" name="Picture 3">
            <a:extLst>
              <a:ext uri="{FF2B5EF4-FFF2-40B4-BE49-F238E27FC236}">
                <a16:creationId xmlns:a16="http://schemas.microsoft.com/office/drawing/2014/main" id="{10B9ACE1-49E8-46B9-80F3-404DA8E5C0B3}"/>
              </a:ext>
            </a:extLst>
          </p:cNvPr>
          <p:cNvPicPr>
            <a:picLocks noChangeAspect="1"/>
          </p:cNvPicPr>
          <p:nvPr/>
        </p:nvPicPr>
        <p:blipFill>
          <a:blip r:embed="rId5"/>
          <a:stretch>
            <a:fillRect/>
          </a:stretch>
        </p:blipFill>
        <p:spPr>
          <a:xfrm>
            <a:off x="1938606" y="1688413"/>
            <a:ext cx="8835666" cy="4978369"/>
          </a:xfrm>
          <a:prstGeom prst="rect">
            <a:avLst/>
          </a:prstGeom>
        </p:spPr>
      </p:pic>
    </p:spTree>
    <p:extLst>
      <p:ext uri="{BB962C8B-B14F-4D97-AF65-F5344CB8AC3E}">
        <p14:creationId xmlns:p14="http://schemas.microsoft.com/office/powerpoint/2010/main" val="1728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pic>
        <p:nvPicPr>
          <p:cNvPr id="9" name="Picture 8">
            <a:extLst>
              <a:ext uri="{FF2B5EF4-FFF2-40B4-BE49-F238E27FC236}">
                <a16:creationId xmlns:a16="http://schemas.microsoft.com/office/drawing/2014/main" id="{FADEEFCB-B931-42E2-B547-19E5EEF0D350}"/>
              </a:ext>
            </a:extLst>
          </p:cNvPr>
          <p:cNvPicPr>
            <a:picLocks noChangeAspect="1"/>
          </p:cNvPicPr>
          <p:nvPr/>
        </p:nvPicPr>
        <p:blipFill>
          <a:blip r:embed="rId5"/>
          <a:stretch>
            <a:fillRect/>
          </a:stretch>
        </p:blipFill>
        <p:spPr>
          <a:xfrm>
            <a:off x="6234228" y="1173239"/>
            <a:ext cx="5462489" cy="5578323"/>
          </a:xfrm>
          <a:prstGeom prst="rect">
            <a:avLst/>
          </a:prstGeom>
        </p:spPr>
      </p:pic>
      <p:sp>
        <p:nvSpPr>
          <p:cNvPr id="10" name="Title 1">
            <a:extLst>
              <a:ext uri="{FF2B5EF4-FFF2-40B4-BE49-F238E27FC236}">
                <a16:creationId xmlns:a16="http://schemas.microsoft.com/office/drawing/2014/main" id="{F9376E69-FF9C-4C57-959B-64A5C4A9ADA9}"/>
              </a:ext>
            </a:extLst>
          </p:cNvPr>
          <p:cNvSpPr txBox="1">
            <a:spLocks/>
          </p:cNvSpPr>
          <p:nvPr/>
        </p:nvSpPr>
        <p:spPr>
          <a:xfrm>
            <a:off x="557489" y="1282409"/>
            <a:ext cx="5127031" cy="16766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292100" hangingPunct="0">
              <a:spcBef>
                <a:spcPts val="0"/>
              </a:spcBef>
            </a:pPr>
            <a:r>
              <a:rPr lang="en-US" sz="3200" b="1" kern="0" dirty="0">
                <a:latin typeface="Arial" panose="020B0604020202020204" pitchFamily="34" charset="0"/>
                <a:cs typeface="Arial" panose="020B0604020202020204" pitchFamily="34" charset="0"/>
                <a:sym typeface="Helvetica Light"/>
              </a:rPr>
              <a:t>STATE OF HOPE </a:t>
            </a:r>
          </a:p>
          <a:p>
            <a:pPr defTabSz="292100" hangingPunct="0">
              <a:spcBef>
                <a:spcPts val="0"/>
              </a:spcBef>
            </a:pPr>
            <a:r>
              <a:rPr lang="en-US" sz="3200" b="1" kern="0" dirty="0">
                <a:solidFill>
                  <a:srgbClr val="00B0F0"/>
                </a:solidFill>
                <a:latin typeface="Arial" panose="020B0604020202020204" pitchFamily="34" charset="0"/>
                <a:cs typeface="Arial" panose="020B0604020202020204" pitchFamily="34" charset="0"/>
                <a:sym typeface="Helvetica Light"/>
              </a:rPr>
              <a:t>APPLICATION</a:t>
            </a:r>
            <a:br>
              <a:rPr lang="en-US" sz="3200" b="1" kern="0" dirty="0">
                <a:solidFill>
                  <a:srgbClr val="00B0F0"/>
                </a:solidFill>
                <a:latin typeface="Arial" panose="020B0604020202020204" pitchFamily="34" charset="0"/>
                <a:cs typeface="Arial" panose="020B0604020202020204" pitchFamily="34" charset="0"/>
                <a:sym typeface="Helvetica Light"/>
              </a:rPr>
            </a:br>
            <a:endParaRPr lang="en-US" sz="3200" dirty="0">
              <a:solidFill>
                <a:srgbClr val="00B0F0"/>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42496D7-33D6-49A4-A32D-C2550F1108DF}"/>
              </a:ext>
            </a:extLst>
          </p:cNvPr>
          <p:cNvSpPr txBox="1">
            <a:spLocks/>
          </p:cNvSpPr>
          <p:nvPr/>
        </p:nvSpPr>
        <p:spPr>
          <a:xfrm>
            <a:off x="557489" y="3222171"/>
            <a:ext cx="5127029" cy="28956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292100" hangingPunct="0">
              <a:spcBef>
                <a:spcPts val="0"/>
              </a:spcBef>
              <a:spcAft>
                <a:spcPts val="600"/>
              </a:spcAft>
              <a:buClr>
                <a:srgbClr val="4CAFD8"/>
              </a:buClr>
              <a:buSzPct val="125000"/>
              <a:buFont typeface="Arial" panose="020B0604020202020204" pitchFamily="34" charset="0"/>
              <a:buNone/>
            </a:pPr>
            <a:r>
              <a:rPr lang="en-US" i="1" kern="0" dirty="0">
                <a:latin typeface="Arial" panose="020B0604020202020204" pitchFamily="34" charset="0"/>
                <a:cs typeface="Arial" panose="020B0604020202020204" pitchFamily="34" charset="0"/>
                <a:sym typeface="Helvetica Light"/>
              </a:rPr>
              <a:t>The State of Hope Application will incorporate story-telling:</a:t>
            </a:r>
          </a:p>
          <a:p>
            <a:pPr marL="0" indent="0" defTabSz="292100" hangingPunct="0">
              <a:spcBef>
                <a:spcPts val="0"/>
              </a:spcBef>
              <a:spcAft>
                <a:spcPts val="600"/>
              </a:spcAft>
              <a:buClr>
                <a:srgbClr val="4CAFD8"/>
              </a:buClr>
              <a:buSzPct val="125000"/>
              <a:buFont typeface="Arial" panose="020B0604020202020204" pitchFamily="34" charset="0"/>
              <a:buNone/>
            </a:pPr>
            <a:endParaRPr lang="en-US" i="1" kern="0" dirty="0">
              <a:latin typeface="Arial" panose="020B0604020202020204" pitchFamily="34" charset="0"/>
              <a:cs typeface="Arial" panose="020B0604020202020204" pitchFamily="34" charset="0"/>
              <a:sym typeface="Helvetica Light"/>
            </a:endParaRPr>
          </a:p>
          <a:p>
            <a:pPr marL="0" indent="0" defTabSz="292100" hangingPunct="0">
              <a:spcBef>
                <a:spcPts val="0"/>
              </a:spcBef>
              <a:spcAft>
                <a:spcPts val="600"/>
              </a:spcAft>
              <a:buClr>
                <a:srgbClr val="4CAFD8"/>
              </a:buClr>
              <a:buSzPct val="125000"/>
              <a:buFont typeface="Arial" panose="020B0604020202020204" pitchFamily="34" charset="0"/>
              <a:buNone/>
            </a:pPr>
            <a:r>
              <a:rPr lang="en-US" i="1" kern="0" dirty="0">
                <a:latin typeface="Arial" panose="020B0604020202020204" pitchFamily="34" charset="0"/>
                <a:cs typeface="Arial" panose="020B0604020202020204" pitchFamily="34" charset="0"/>
                <a:sym typeface="Helvetica Light"/>
              </a:rPr>
              <a:t>Your Community of Hope Story</a:t>
            </a:r>
          </a:p>
        </p:txBody>
      </p:sp>
    </p:spTree>
    <p:extLst>
      <p:ext uri="{BB962C8B-B14F-4D97-AF65-F5344CB8AC3E}">
        <p14:creationId xmlns:p14="http://schemas.microsoft.com/office/powerpoint/2010/main" val="19720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5"/>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0" name="Title 1">
            <a:extLst>
              <a:ext uri="{FF2B5EF4-FFF2-40B4-BE49-F238E27FC236}">
                <a16:creationId xmlns:a16="http://schemas.microsoft.com/office/drawing/2014/main" id="{F1800474-BCAD-425A-9B27-8D0295FD247C}"/>
              </a:ext>
            </a:extLst>
          </p:cNvPr>
          <p:cNvSpPr txBox="1">
            <a:spLocks/>
          </p:cNvSpPr>
          <p:nvPr/>
        </p:nvSpPr>
        <p:spPr>
          <a:xfrm>
            <a:off x="838200" y="1158036"/>
            <a:ext cx="10515600" cy="96239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292100" hangingPunct="0">
              <a:lnSpc>
                <a:spcPct val="100000"/>
              </a:lnSpc>
              <a:spcBef>
                <a:spcPts val="0"/>
              </a:spcBef>
            </a:pPr>
            <a:r>
              <a:rPr lang="en-US" sz="3600" b="1" dirty="0">
                <a:solidFill>
                  <a:srgbClr val="00B0F0"/>
                </a:solidFill>
                <a:latin typeface="Arial" panose="020B0604020202020204" pitchFamily="34" charset="0"/>
                <a:cs typeface="Arial" panose="020B0604020202020204" pitchFamily="34" charset="0"/>
              </a:rPr>
              <a:t>OPPORTUNITIES FOR HOPE</a:t>
            </a:r>
          </a:p>
        </p:txBody>
      </p:sp>
      <p:sp>
        <p:nvSpPr>
          <p:cNvPr id="2" name="TextBox 1">
            <a:extLst>
              <a:ext uri="{FF2B5EF4-FFF2-40B4-BE49-F238E27FC236}">
                <a16:creationId xmlns:a16="http://schemas.microsoft.com/office/drawing/2014/main" id="{3FC92B8C-FAAD-4256-B5D8-C80A5458424E}"/>
              </a:ext>
            </a:extLst>
          </p:cNvPr>
          <p:cNvSpPr txBox="1"/>
          <p:nvPr/>
        </p:nvSpPr>
        <p:spPr>
          <a:xfrm>
            <a:off x="2638916" y="2690648"/>
            <a:ext cx="7944223" cy="1815882"/>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These are the priority areas that we believe will have the greatest impact on keeping children safe, strengthening families, and empowering communities. </a:t>
            </a:r>
          </a:p>
        </p:txBody>
      </p:sp>
      <p:pic>
        <p:nvPicPr>
          <p:cNvPr id="16" name="Picture 15">
            <a:extLst>
              <a:ext uri="{FF2B5EF4-FFF2-40B4-BE49-F238E27FC236}">
                <a16:creationId xmlns:a16="http://schemas.microsoft.com/office/drawing/2014/main" id="{D7840A02-FA64-4CE8-8C6B-378D22938FC8}"/>
              </a:ext>
            </a:extLst>
          </p:cNvPr>
          <p:cNvPicPr>
            <a:picLocks noChangeAspect="1"/>
          </p:cNvPicPr>
          <p:nvPr/>
        </p:nvPicPr>
        <p:blipFill>
          <a:blip r:embed="rId5"/>
          <a:stretch>
            <a:fillRect/>
          </a:stretch>
        </p:blipFill>
        <p:spPr>
          <a:xfrm>
            <a:off x="151215" y="2051104"/>
            <a:ext cx="2644537" cy="3305175"/>
          </a:xfrm>
          <a:prstGeom prst="rect">
            <a:avLst/>
          </a:prstGeom>
        </p:spPr>
      </p:pic>
    </p:spTree>
    <p:extLst>
      <p:ext uri="{BB962C8B-B14F-4D97-AF65-F5344CB8AC3E}">
        <p14:creationId xmlns:p14="http://schemas.microsoft.com/office/powerpoint/2010/main" val="394934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5"/>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0" name="Title 1">
            <a:extLst>
              <a:ext uri="{FF2B5EF4-FFF2-40B4-BE49-F238E27FC236}">
                <a16:creationId xmlns:a16="http://schemas.microsoft.com/office/drawing/2014/main" id="{F1800474-BCAD-425A-9B27-8D0295FD247C}"/>
              </a:ext>
            </a:extLst>
          </p:cNvPr>
          <p:cNvSpPr txBox="1">
            <a:spLocks/>
          </p:cNvSpPr>
          <p:nvPr/>
        </p:nvSpPr>
        <p:spPr>
          <a:xfrm>
            <a:off x="824284" y="992509"/>
            <a:ext cx="10515600" cy="55393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292100" hangingPunct="0">
              <a:lnSpc>
                <a:spcPct val="100000"/>
              </a:lnSpc>
              <a:spcBef>
                <a:spcPts val="0"/>
              </a:spcBef>
            </a:pPr>
            <a:r>
              <a:rPr lang="en-US" sz="3600" b="1" dirty="0">
                <a:solidFill>
                  <a:srgbClr val="00B0F0"/>
                </a:solidFill>
                <a:latin typeface="Arial" panose="020B0604020202020204" pitchFamily="34" charset="0"/>
                <a:cs typeface="Arial" panose="020B0604020202020204" pitchFamily="34" charset="0"/>
              </a:rPr>
              <a:t>OPPORTUNITIES FOR HOPE</a:t>
            </a:r>
          </a:p>
        </p:txBody>
      </p:sp>
      <p:sp>
        <p:nvSpPr>
          <p:cNvPr id="11" name="Content Placeholder 2">
            <a:extLst>
              <a:ext uri="{FF2B5EF4-FFF2-40B4-BE49-F238E27FC236}">
                <a16:creationId xmlns:a16="http://schemas.microsoft.com/office/drawing/2014/main" id="{692C8043-EB95-4657-850F-BB97A0FB6396}"/>
              </a:ext>
            </a:extLst>
          </p:cNvPr>
          <p:cNvSpPr txBox="1">
            <a:spLocks/>
          </p:cNvSpPr>
          <p:nvPr/>
        </p:nvSpPr>
        <p:spPr>
          <a:xfrm>
            <a:off x="1342129" y="1892229"/>
            <a:ext cx="10515600" cy="512816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292100" hangingPunct="0">
              <a:lnSpc>
                <a:spcPct val="100000"/>
              </a:lnSpc>
              <a:spcBef>
                <a:spcPts val="0"/>
              </a:spcBef>
              <a:buFont typeface="Arial"/>
              <a:buNone/>
            </a:pPr>
            <a:r>
              <a:rPr lang="en-US" sz="2200" b="1" kern="0" dirty="0">
                <a:solidFill>
                  <a:srgbClr val="000000"/>
                </a:solidFill>
                <a:latin typeface="Arial" panose="020B0604020202020204" pitchFamily="34" charset="0"/>
                <a:cs typeface="Arial" panose="020B0604020202020204" pitchFamily="34" charset="0"/>
                <a:sym typeface="Helvetica Light"/>
              </a:rPr>
              <a:t>Education</a:t>
            </a:r>
            <a:r>
              <a:rPr lang="en-US" sz="2400" kern="0" dirty="0">
                <a:solidFill>
                  <a:srgbClr val="000000"/>
                </a:solidFill>
                <a:latin typeface="Arial" panose="020B0604020202020204" pitchFamily="34" charset="0"/>
                <a:cs typeface="Arial" panose="020B0604020202020204" pitchFamily="34" charset="0"/>
                <a:sym typeface="Helvetica Light"/>
              </a:rPr>
              <a:t>: </a:t>
            </a:r>
            <a:r>
              <a:rPr lang="en-US" sz="2200" kern="0" dirty="0">
                <a:solidFill>
                  <a:srgbClr val="000000"/>
                </a:solidFill>
                <a:latin typeface="Arial" panose="020B0604020202020204" pitchFamily="34" charset="0"/>
                <a:cs typeface="Arial" panose="020B0604020202020204" pitchFamily="34" charset="0"/>
                <a:sym typeface="Helvetica Light"/>
              </a:rPr>
              <a:t>Improving the educational attainment of vulnerable youth, most importantly the graduation rates of youth in foster care</a:t>
            </a:r>
          </a:p>
          <a:p>
            <a:pPr marL="0" indent="0" defTabSz="292100" hangingPunct="0">
              <a:lnSpc>
                <a:spcPct val="100000"/>
              </a:lnSpc>
              <a:spcBef>
                <a:spcPts val="0"/>
              </a:spcBef>
              <a:buFont typeface="Arial"/>
              <a:buNone/>
            </a:pPr>
            <a:endParaRPr lang="en-US" sz="2200" kern="0" dirty="0">
              <a:solidFill>
                <a:srgbClr val="000000"/>
              </a:solidFill>
              <a:latin typeface="Arial" panose="020B0604020202020204" pitchFamily="34" charset="0"/>
              <a:cs typeface="Arial" panose="020B0604020202020204" pitchFamily="34" charset="0"/>
              <a:sym typeface="Helvetica Light"/>
            </a:endParaRPr>
          </a:p>
          <a:p>
            <a:pPr marL="0" indent="0" defTabSz="292100" hangingPunct="0">
              <a:lnSpc>
                <a:spcPct val="100000"/>
              </a:lnSpc>
              <a:spcBef>
                <a:spcPts val="0"/>
              </a:spcBef>
              <a:buFont typeface="Arial"/>
              <a:buNone/>
            </a:pPr>
            <a:r>
              <a:rPr lang="en-US" sz="2200" b="1" kern="0" dirty="0">
                <a:solidFill>
                  <a:srgbClr val="000000"/>
                </a:solidFill>
                <a:latin typeface="Arial" panose="020B0604020202020204" pitchFamily="34" charset="0"/>
                <a:cs typeface="Arial" panose="020B0604020202020204" pitchFamily="34" charset="0"/>
                <a:sym typeface="Helvetica Light"/>
              </a:rPr>
              <a:t>Trauma-Awareness</a:t>
            </a:r>
            <a:r>
              <a:rPr lang="en-US" sz="2200" kern="0" dirty="0">
                <a:solidFill>
                  <a:srgbClr val="000000"/>
                </a:solidFill>
                <a:latin typeface="Arial" panose="020B0604020202020204" pitchFamily="34" charset="0"/>
                <a:cs typeface="Arial" panose="020B0604020202020204" pitchFamily="34" charset="0"/>
                <a:sym typeface="Helvetica Light"/>
              </a:rPr>
              <a:t>: Increasing the awareness of trauma informed practices, the impact of trauma and how to mitigate its impact</a:t>
            </a:r>
          </a:p>
          <a:p>
            <a:pPr marL="0" indent="0" defTabSz="292100" hangingPunct="0">
              <a:lnSpc>
                <a:spcPct val="100000"/>
              </a:lnSpc>
              <a:spcBef>
                <a:spcPts val="0"/>
              </a:spcBef>
              <a:buFont typeface="Arial"/>
              <a:buNone/>
            </a:pPr>
            <a:endParaRPr lang="en-US" sz="2200" kern="0" dirty="0">
              <a:solidFill>
                <a:srgbClr val="000000"/>
              </a:solidFill>
              <a:latin typeface="Arial" panose="020B0604020202020204" pitchFamily="34" charset="0"/>
              <a:cs typeface="Arial" panose="020B0604020202020204" pitchFamily="34" charset="0"/>
              <a:sym typeface="Helvetica Light"/>
            </a:endParaRPr>
          </a:p>
          <a:p>
            <a:pPr marL="0" indent="0" defTabSz="292100" hangingPunct="0">
              <a:lnSpc>
                <a:spcPct val="100000"/>
              </a:lnSpc>
              <a:spcBef>
                <a:spcPts val="0"/>
              </a:spcBef>
              <a:buFont typeface="Arial"/>
              <a:buNone/>
            </a:pPr>
            <a:r>
              <a:rPr lang="en-US" sz="2200" b="1" kern="0" dirty="0">
                <a:solidFill>
                  <a:srgbClr val="000000"/>
                </a:solidFill>
                <a:latin typeface="Arial" panose="020B0604020202020204" pitchFamily="34" charset="0"/>
                <a:cs typeface="Arial" panose="020B0604020202020204" pitchFamily="34" charset="0"/>
                <a:sym typeface="Helvetica Light"/>
              </a:rPr>
              <a:t>Quality Caregiving</a:t>
            </a:r>
            <a:r>
              <a:rPr lang="en-US" sz="2200" kern="0" dirty="0">
                <a:solidFill>
                  <a:srgbClr val="000000"/>
                </a:solidFill>
                <a:latin typeface="Arial" panose="020B0604020202020204" pitchFamily="34" charset="0"/>
                <a:cs typeface="Arial" panose="020B0604020202020204" pitchFamily="34" charset="0"/>
                <a:sym typeface="Helvetica Light"/>
              </a:rPr>
              <a:t>: Improving the quality of caregiving across a continuum including, but not limited to, birth parents, kin caregivers, foster/adoptive parents and the larger caregiver community</a:t>
            </a:r>
          </a:p>
          <a:p>
            <a:pPr marL="0" indent="0" defTabSz="292100" hangingPunct="0">
              <a:lnSpc>
                <a:spcPct val="100000"/>
              </a:lnSpc>
              <a:spcBef>
                <a:spcPts val="0"/>
              </a:spcBef>
              <a:buFont typeface="Arial"/>
              <a:buNone/>
            </a:pPr>
            <a:endParaRPr lang="en-US" sz="2200" kern="0" dirty="0">
              <a:solidFill>
                <a:srgbClr val="000000"/>
              </a:solidFill>
              <a:latin typeface="Arial" panose="020B0604020202020204" pitchFamily="34" charset="0"/>
              <a:cs typeface="Arial" panose="020B0604020202020204" pitchFamily="34" charset="0"/>
              <a:sym typeface="Helvetica Light"/>
            </a:endParaRPr>
          </a:p>
          <a:p>
            <a:pPr marL="0" indent="0" defTabSz="292100" hangingPunct="0">
              <a:lnSpc>
                <a:spcPct val="100000"/>
              </a:lnSpc>
              <a:spcBef>
                <a:spcPts val="0"/>
              </a:spcBef>
              <a:buFont typeface="Arial"/>
              <a:buNone/>
            </a:pPr>
            <a:r>
              <a:rPr lang="en-US" sz="2200" b="1" kern="0" dirty="0">
                <a:solidFill>
                  <a:srgbClr val="000000"/>
                </a:solidFill>
                <a:latin typeface="Arial" panose="020B0604020202020204" pitchFamily="34" charset="0"/>
                <a:cs typeface="Arial" panose="020B0604020202020204" pitchFamily="34" charset="0"/>
                <a:sym typeface="Helvetica Light"/>
              </a:rPr>
              <a:t>Economic Self-Sufficiency</a:t>
            </a:r>
            <a:r>
              <a:rPr lang="en-US" sz="2200" kern="0" dirty="0">
                <a:solidFill>
                  <a:srgbClr val="000000"/>
                </a:solidFill>
                <a:latin typeface="Arial" panose="020B0604020202020204" pitchFamily="34" charset="0"/>
                <a:cs typeface="Arial" panose="020B0604020202020204" pitchFamily="34" charset="0"/>
                <a:sym typeface="Helvetica Light"/>
              </a:rPr>
              <a:t>: Strengthening and supporting individuals and families on their path toward independence</a:t>
            </a:r>
          </a:p>
          <a:p>
            <a:pPr marL="0" indent="0" defTabSz="292100" hangingPunct="0">
              <a:lnSpc>
                <a:spcPct val="120000"/>
              </a:lnSpc>
              <a:spcBef>
                <a:spcPts val="0"/>
              </a:spcBef>
              <a:buClr>
                <a:srgbClr val="4CAFD8"/>
              </a:buClr>
              <a:buSzPct val="125000"/>
              <a:buFont typeface="Arial"/>
              <a:buNone/>
            </a:pPr>
            <a:endParaRPr lang="en-US" sz="2200" kern="0" dirty="0">
              <a:solidFill>
                <a:srgbClr val="000000"/>
              </a:solidFill>
              <a:latin typeface="Arial" panose="020B0604020202020204" pitchFamily="34" charset="0"/>
              <a:cs typeface="Arial" panose="020B0604020202020204" pitchFamily="34" charset="0"/>
              <a:sym typeface="Helvetica Light"/>
            </a:endParaRPr>
          </a:p>
        </p:txBody>
      </p:sp>
      <p:pic>
        <p:nvPicPr>
          <p:cNvPr id="12" name="Picture 11">
            <a:extLst>
              <a:ext uri="{FF2B5EF4-FFF2-40B4-BE49-F238E27FC236}">
                <a16:creationId xmlns:a16="http://schemas.microsoft.com/office/drawing/2014/main" id="{A7860FF1-2A56-470C-8C36-B9D8470FE2CF}"/>
              </a:ext>
            </a:extLst>
          </p:cNvPr>
          <p:cNvPicPr>
            <a:picLocks noChangeAspect="1"/>
          </p:cNvPicPr>
          <p:nvPr/>
        </p:nvPicPr>
        <p:blipFill>
          <a:blip r:embed="rId5"/>
          <a:stretch>
            <a:fillRect/>
          </a:stretch>
        </p:blipFill>
        <p:spPr>
          <a:xfrm>
            <a:off x="463691" y="3014795"/>
            <a:ext cx="721185" cy="612573"/>
          </a:xfrm>
          <a:prstGeom prst="rect">
            <a:avLst/>
          </a:prstGeom>
        </p:spPr>
      </p:pic>
      <p:pic>
        <p:nvPicPr>
          <p:cNvPr id="13" name="Picture 12">
            <a:extLst>
              <a:ext uri="{FF2B5EF4-FFF2-40B4-BE49-F238E27FC236}">
                <a16:creationId xmlns:a16="http://schemas.microsoft.com/office/drawing/2014/main" id="{E731235F-1E98-4B51-81DE-ABA416B657BD}"/>
              </a:ext>
            </a:extLst>
          </p:cNvPr>
          <p:cNvPicPr>
            <a:picLocks noChangeAspect="1"/>
          </p:cNvPicPr>
          <p:nvPr/>
        </p:nvPicPr>
        <p:blipFill>
          <a:blip r:embed="rId6"/>
          <a:stretch>
            <a:fillRect/>
          </a:stretch>
        </p:blipFill>
        <p:spPr>
          <a:xfrm>
            <a:off x="542278" y="5218507"/>
            <a:ext cx="564010" cy="764605"/>
          </a:xfrm>
          <a:prstGeom prst="rect">
            <a:avLst/>
          </a:prstGeom>
        </p:spPr>
      </p:pic>
      <p:pic>
        <p:nvPicPr>
          <p:cNvPr id="14" name="Picture 13">
            <a:extLst>
              <a:ext uri="{FF2B5EF4-FFF2-40B4-BE49-F238E27FC236}">
                <a16:creationId xmlns:a16="http://schemas.microsoft.com/office/drawing/2014/main" id="{81BA5020-66D0-4879-86ED-3CF7E4940E72}"/>
              </a:ext>
            </a:extLst>
          </p:cNvPr>
          <p:cNvPicPr>
            <a:picLocks noChangeAspect="1"/>
          </p:cNvPicPr>
          <p:nvPr/>
        </p:nvPicPr>
        <p:blipFill>
          <a:blip r:embed="rId7"/>
          <a:stretch>
            <a:fillRect/>
          </a:stretch>
        </p:blipFill>
        <p:spPr>
          <a:xfrm>
            <a:off x="390870" y="3988994"/>
            <a:ext cx="809680" cy="702867"/>
          </a:xfrm>
          <a:prstGeom prst="rect">
            <a:avLst/>
          </a:prstGeom>
        </p:spPr>
      </p:pic>
      <p:pic>
        <p:nvPicPr>
          <p:cNvPr id="15" name="Picture 14">
            <a:extLst>
              <a:ext uri="{FF2B5EF4-FFF2-40B4-BE49-F238E27FC236}">
                <a16:creationId xmlns:a16="http://schemas.microsoft.com/office/drawing/2014/main" id="{7DE4183E-4E5F-4A3F-BA43-C262419FBA17}"/>
              </a:ext>
            </a:extLst>
          </p:cNvPr>
          <p:cNvPicPr>
            <a:picLocks noChangeAspect="1"/>
          </p:cNvPicPr>
          <p:nvPr/>
        </p:nvPicPr>
        <p:blipFill>
          <a:blip r:embed="rId8"/>
          <a:stretch>
            <a:fillRect/>
          </a:stretch>
        </p:blipFill>
        <p:spPr>
          <a:xfrm>
            <a:off x="390870" y="1985660"/>
            <a:ext cx="831096" cy="589918"/>
          </a:xfrm>
          <a:prstGeom prst="rect">
            <a:avLst/>
          </a:prstGeom>
        </p:spPr>
      </p:pic>
    </p:spTree>
    <p:extLst>
      <p:ext uri="{BB962C8B-B14F-4D97-AF65-F5344CB8AC3E}">
        <p14:creationId xmlns:p14="http://schemas.microsoft.com/office/powerpoint/2010/main" val="890875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50346946654D4FAD967C6F0414100B" ma:contentTypeVersion="6" ma:contentTypeDescription="Create a new document." ma:contentTypeScope="" ma:versionID="76ca4d807aa2d893860733bf885ce14e">
  <xsd:schema xmlns:xsd="http://www.w3.org/2001/XMLSchema" xmlns:xs="http://www.w3.org/2001/XMLSchema" xmlns:p="http://schemas.microsoft.com/office/2006/metadata/properties" xmlns:ns2="eba3022a-b23c-4b43-8c4f-807e1797393e" xmlns:ns3="92d73e46-e667-4c3e-acb2-d5da213573f7" targetNamespace="http://schemas.microsoft.com/office/2006/metadata/properties" ma:root="true" ma:fieldsID="ddc671c78d6cbdba8c781d800185be12" ns2:_="" ns3:_="">
    <xsd:import namespace="eba3022a-b23c-4b43-8c4f-807e1797393e"/>
    <xsd:import namespace="92d73e46-e667-4c3e-acb2-d5da213573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3022a-b23c-4b43-8c4f-807e179739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d73e46-e667-4c3e-acb2-d5da213573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7DACF-2DED-4A06-B187-7EE6694CA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3022a-b23c-4b43-8c4f-807e1797393e"/>
    <ds:schemaRef ds:uri="92d73e46-e667-4c3e-acb2-d5da213573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0F31FA-FB0B-4317-ABF3-491E0789F50F}">
  <ds:schemaRefs>
    <ds:schemaRef ds:uri="http://schemas.microsoft.com/sharepoint/v3/contenttype/forms"/>
  </ds:schemaRefs>
</ds:datastoreItem>
</file>

<file path=customXml/itemProps3.xml><?xml version="1.0" encoding="utf-8"?>
<ds:datastoreItem xmlns:ds="http://schemas.openxmlformats.org/officeDocument/2006/customXml" ds:itemID="{5D5A74F6-1FA5-40DD-B02C-2C4D69D5906E}">
  <ds:schemaRefs>
    <ds:schemaRef ds:uri="http://schemas.microsoft.com/office/2006/documentManagement/types"/>
    <ds:schemaRef ds:uri="http://schemas.microsoft.com/office/infopath/2007/PartnerControls"/>
    <ds:schemaRef ds:uri="eba3022a-b23c-4b43-8c4f-807e1797393e"/>
    <ds:schemaRef ds:uri="http://purl.org/dc/elements/1.1/"/>
    <ds:schemaRef ds:uri="http://schemas.microsoft.com/office/2006/metadata/properties"/>
    <ds:schemaRef ds:uri="92d73e46-e667-4c3e-acb2-d5da213573f7"/>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6069</TotalTime>
  <Words>2272</Words>
  <Application>Microsoft Office PowerPoint</Application>
  <PresentationFormat>Widescreen</PresentationFormat>
  <Paragraphs>165</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Candara</vt:lpstr>
      <vt:lpstr>Museo Sans 900</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Within the four Opportunities of Hope, emphasis are placed on supporting Big Ideas that promote Georgia’s Six Objectives for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Segars, Tahni</dc:creator>
  <cp:lastModifiedBy>Toodle, NuTrelle</cp:lastModifiedBy>
  <cp:revision>213</cp:revision>
  <cp:lastPrinted>2018-06-06T19:24:35Z</cp:lastPrinted>
  <dcterms:created xsi:type="dcterms:W3CDTF">2017-11-14T21:24:02Z</dcterms:created>
  <dcterms:modified xsi:type="dcterms:W3CDTF">2022-06-09T19:18:52Z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0x0101004350346946654D4FAD967C6F0414100B</vt:lpwstr>
  </property>
</Properties>
</file>