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22"/>
  </p:notesMasterIdLst>
  <p:sldIdLst>
    <p:sldId id="425" r:id="rId3"/>
    <p:sldId id="387" r:id="rId4"/>
    <p:sldId id="388" r:id="rId5"/>
    <p:sldId id="473" r:id="rId6"/>
    <p:sldId id="261" r:id="rId7"/>
    <p:sldId id="403" r:id="rId8"/>
    <p:sldId id="263" r:id="rId9"/>
    <p:sldId id="262" r:id="rId10"/>
    <p:sldId id="475" r:id="rId11"/>
    <p:sldId id="264" r:id="rId12"/>
    <p:sldId id="494" r:id="rId13"/>
    <p:sldId id="489" r:id="rId14"/>
    <p:sldId id="490" r:id="rId15"/>
    <p:sldId id="411" r:id="rId16"/>
    <p:sldId id="453" r:id="rId17"/>
    <p:sldId id="461" r:id="rId18"/>
    <p:sldId id="385" r:id="rId19"/>
    <p:sldId id="399" r:id="rId20"/>
    <p:sldId id="42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046"/>
    <a:srgbClr val="27B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9" autoAdjust="0"/>
    <p:restoredTop sz="99858" autoAdjust="0"/>
  </p:normalViewPr>
  <p:slideViewPr>
    <p:cSldViewPr snapToGrid="0">
      <p:cViewPr>
        <p:scale>
          <a:sx n="100" d="100"/>
          <a:sy n="100" d="100"/>
        </p:scale>
        <p:origin x="-12" y="432"/>
      </p:cViewPr>
      <p:guideLst>
        <p:guide orient="horz" pos="2160"/>
        <p:guide pos="3840"/>
      </p:guideLst>
    </p:cSldViewPr>
  </p:slideViewPr>
  <p:notesTextViewPr>
    <p:cViewPr>
      <p:scale>
        <a:sx n="1" d="1"/>
        <a:sy n="1" d="1"/>
      </p:scale>
      <p:origin x="0" y="0"/>
    </p:cViewPr>
  </p:notesTextViewPr>
  <p:notesViewPr>
    <p:cSldViewPr snapToGrid="0">
      <p:cViewPr varScale="1">
        <p:scale>
          <a:sx n="62" d="100"/>
          <a:sy n="62" d="100"/>
        </p:scale>
        <p:origin x="262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217C0-43BA-4408-850A-F9C08E2A014C}" type="datetimeFigureOut">
              <a:rPr lang="en-US" smtClean="0"/>
              <a:t>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DB1780-D2BC-42E4-A0ED-00B10A316E65}" type="slidenum">
              <a:rPr lang="en-US" smtClean="0"/>
              <a:t>‹#›</a:t>
            </a:fld>
            <a:endParaRPr lang="en-US"/>
          </a:p>
        </p:txBody>
      </p:sp>
    </p:spTree>
    <p:extLst>
      <p:ext uri="{BB962C8B-B14F-4D97-AF65-F5344CB8AC3E}">
        <p14:creationId xmlns:p14="http://schemas.microsoft.com/office/powerpoint/2010/main" val="102284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&amp; Introductions</a:t>
            </a:r>
          </a:p>
          <a:p>
            <a:endParaRPr lang="en-US" dirty="0"/>
          </a:p>
        </p:txBody>
      </p:sp>
      <p:sp>
        <p:nvSpPr>
          <p:cNvPr id="4" name="Slide Number Placeholder 3"/>
          <p:cNvSpPr>
            <a:spLocks noGrp="1"/>
          </p:cNvSpPr>
          <p:nvPr>
            <p:ph type="sldNum" sz="quarter" idx="10"/>
          </p:nvPr>
        </p:nvSpPr>
        <p:spPr/>
        <p:txBody>
          <a:bodyPr/>
          <a:lstStyle/>
          <a:p>
            <a:pPr marL="0" marR="0" lvl="0" indent="0" algn="r" defTabSz="477820" rtl="0" eaLnBrk="1" fontAlgn="auto" latinLnBrk="0" hangingPunct="1">
              <a:lnSpc>
                <a:spcPct val="100000"/>
              </a:lnSpc>
              <a:spcBef>
                <a:spcPts val="0"/>
              </a:spcBef>
              <a:spcAft>
                <a:spcPts val="0"/>
              </a:spcAft>
              <a:buClrTx/>
              <a:buSzTx/>
              <a:buFontTx/>
              <a:buNone/>
              <a:tabLst/>
              <a:defRPr/>
            </a:pPr>
            <a:fld id="{FD112AB8-5D19-A140-BACC-FE9784935D1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782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416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fe9a5045b_0_50: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1400" dirty="0"/>
              <a:t>State of Hope is different in that it utilizes a human-centered design approach to solve problems. This approach involves engaging the people you are designing for in the process.  Seeking their input for solutions that will meet their needs.</a:t>
            </a:r>
            <a:endParaRPr sz="1400" dirty="0"/>
          </a:p>
        </p:txBody>
      </p:sp>
      <p:sp>
        <p:nvSpPr>
          <p:cNvPr id="251" name="Google Shape;251;g3fe9a5045b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1524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fe9a5045b_0_58: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400" dirty="0"/>
              <a:t>Our big bet is that if we bring State of Hope to every community across GA, we will see these 4 major outcomes</a:t>
            </a:r>
          </a:p>
          <a:p>
            <a:pPr marL="0" lvl="0" indent="0">
              <a:spcBef>
                <a:spcPts val="0"/>
              </a:spcBef>
              <a:spcAft>
                <a:spcPts val="0"/>
              </a:spcAft>
              <a:buNone/>
            </a:pPr>
            <a:r>
              <a:rPr lang="en-US" sz="1400" dirty="0"/>
              <a:t>This is not where we are today.  This is a different state, and we believe SOH can help us get there.</a:t>
            </a:r>
          </a:p>
          <a:p>
            <a:pPr marL="0" lvl="0" indent="0">
              <a:spcBef>
                <a:spcPts val="0"/>
              </a:spcBef>
              <a:spcAft>
                <a:spcPts val="0"/>
              </a:spcAft>
              <a:buNone/>
            </a:pPr>
            <a:endParaRPr lang="en-US" sz="1400" dirty="0"/>
          </a:p>
          <a:p>
            <a:pPr marL="0" lvl="0" indent="0">
              <a:spcBef>
                <a:spcPts val="0"/>
              </a:spcBef>
              <a:spcAft>
                <a:spcPts val="0"/>
              </a:spcAft>
              <a:buNone/>
            </a:pPr>
            <a:r>
              <a:rPr lang="en-US" sz="1400" dirty="0"/>
              <a:t>Do we see this happening already? How will we know that this is happening?</a:t>
            </a:r>
            <a:endParaRPr sz="1400" dirty="0"/>
          </a:p>
          <a:p>
            <a:pPr marL="0" lvl="0" indent="0" rtl="0">
              <a:spcBef>
                <a:spcPts val="0"/>
              </a:spcBef>
              <a:spcAft>
                <a:spcPts val="0"/>
              </a:spcAft>
              <a:buNone/>
            </a:pPr>
            <a:r>
              <a:rPr lang="en-US" sz="1400" dirty="0"/>
              <a:t> </a:t>
            </a:r>
            <a:endParaRPr sz="1400" dirty="0"/>
          </a:p>
        </p:txBody>
      </p:sp>
      <p:sp>
        <p:nvSpPr>
          <p:cNvPr id="219" name="Google Shape;219;g3fe9a5045b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9671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164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State Hope application is online. You can access it through the SoH Toolkit on our site.</a:t>
            </a:r>
          </a:p>
        </p:txBody>
      </p:sp>
      <p:sp>
        <p:nvSpPr>
          <p:cNvPr id="4" name="Slide Number Placeholder 3"/>
          <p:cNvSpPr>
            <a:spLocks noGrp="1"/>
          </p:cNvSpPr>
          <p:nvPr>
            <p:ph type="sldNum" sz="quarter" idx="10"/>
          </p:nvPr>
        </p:nvSpPr>
        <p:spPr/>
        <p:txBody>
          <a:bodyPr/>
          <a:lstStyle/>
          <a:p>
            <a:pPr marL="0" marR="0" lvl="0" indent="0" algn="r" defTabSz="477820" rtl="0" eaLnBrk="1" fontAlgn="auto" latinLnBrk="0" hangingPunct="1">
              <a:lnSpc>
                <a:spcPct val="100000"/>
              </a:lnSpc>
              <a:spcBef>
                <a:spcPts val="0"/>
              </a:spcBef>
              <a:spcAft>
                <a:spcPts val="0"/>
              </a:spcAft>
              <a:buClrTx/>
              <a:buSzTx/>
              <a:buFontTx/>
              <a:buNone/>
              <a:tabLst/>
              <a:defRPr/>
            </a:pPr>
            <a:fld id="{FD112AB8-5D19-A140-BACC-FE9784935D1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7782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80292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SoH Toolkit provides a wealth of information and resources that can be used whether or not you apply to become a State of Hope site. It is interactive, just click on the item you want to view.  The toolkit also houses the SoH application.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208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Business Case is a tool designed to help promote State of Hope and inform business and community partners of the need for HOPE in Georgia.  It is accessible through the Toolkit and may be downloaded and printed.</a:t>
            </a:r>
          </a:p>
        </p:txBody>
      </p:sp>
      <p:sp>
        <p:nvSpPr>
          <p:cNvPr id="4" name="Slide Number Placeholder 3"/>
          <p:cNvSpPr>
            <a:spLocks noGrp="1"/>
          </p:cNvSpPr>
          <p:nvPr>
            <p:ph type="sldNum" sz="quarter" idx="10"/>
          </p:nvPr>
        </p:nvSpPr>
        <p:spPr/>
        <p:txBody>
          <a:bodyPr/>
          <a:lstStyle/>
          <a:p>
            <a:fld id="{D257EE98-8FFF-40A9-ADF9-706E73D1AF9C}" type="slidenum">
              <a:rPr lang="en-US" smtClean="0"/>
              <a:t>15</a:t>
            </a:fld>
            <a:endParaRPr lang="en-US" dirty="0"/>
          </a:p>
        </p:txBody>
      </p:sp>
    </p:spTree>
    <p:extLst>
      <p:ext uri="{BB962C8B-B14F-4D97-AF65-F5344CB8AC3E}">
        <p14:creationId xmlns:p14="http://schemas.microsoft.com/office/powerpoint/2010/main" val="198014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SoH Toolkit also has a FAQs section that can answer question you may have regarding State of Hope.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93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ways that you can be involved.</a:t>
            </a:r>
          </a:p>
          <a:p>
            <a:endParaRPr lang="en-US" dirty="0"/>
          </a:p>
          <a:p>
            <a:r>
              <a:rPr lang="en-US" sz="5400" b="1" dirty="0">
                <a:solidFill>
                  <a:srgbClr val="00B0F0"/>
                </a:solidFill>
                <a:latin typeface="Arial" panose="020B0604020202020204" pitchFamily="34" charset="0"/>
                <a:cs typeface="Arial" panose="020B0604020202020204" pitchFamily="34" charset="0"/>
              </a:rPr>
              <a:t>THE ASK</a:t>
            </a:r>
          </a:p>
          <a:p>
            <a:pPr marL="0" indent="0">
              <a:buFont typeface="Arial"/>
              <a:buNone/>
            </a:pPr>
            <a:endParaRPr lang="en-US"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Continue to educate yourself about State of Hope</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Be a resource for community members and organizations</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Share widely with your network, stakeholders, etc.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Serve on a Community Review Team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9058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55639" rtl="0" eaLnBrk="1" fontAlgn="auto" latinLnBrk="0" hangingPunct="1">
              <a:lnSpc>
                <a:spcPct val="100000"/>
              </a:lnSpc>
              <a:spcBef>
                <a:spcPts val="0"/>
              </a:spcBef>
              <a:spcAft>
                <a:spcPts val="0"/>
              </a:spcAft>
              <a:buClrTx/>
              <a:buSzTx/>
              <a:buFontTx/>
              <a:buNone/>
              <a:tabLst/>
              <a:defRPr/>
            </a:pPr>
            <a:r>
              <a:rPr lang="en-US" dirty="0"/>
              <a:t>Each and every one of us can be Hope Champion - spreading the message of Hope and being Hope-Givers in our respective communities. </a:t>
            </a:r>
            <a:r>
              <a:rPr lang="en-US" sz="1200" kern="1200" dirty="0">
                <a:solidFill>
                  <a:schemeClr val="tx1"/>
                </a:solidFill>
                <a:effectLst/>
                <a:latin typeface="+mn-lt"/>
                <a:ea typeface="+mn-ea"/>
                <a:cs typeface="+mn-cs"/>
              </a:rPr>
              <a:t>We invite everyone who cares about their community, believes they can make a difference, and wants families and children to thrive to apply to join this movement. </a:t>
            </a:r>
          </a:p>
          <a:p>
            <a:pPr defTabSz="955639">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45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Closing notes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983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Blueprint for Change was the Division of Family and Children Services’ internal reform effort as a result of Senate Bill 138.  While the Division will continue to focus on our internal three pillars, we are now on a journey toward a State of Hope, where communities will use their collective impact to wrap services around their most vulnerable members.</a:t>
            </a:r>
          </a:p>
          <a:p>
            <a:endParaRPr lang="en-US" dirty="0"/>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2</a:t>
            </a:fld>
            <a:endParaRPr lang="en-US" dirty="0"/>
          </a:p>
        </p:txBody>
      </p:sp>
    </p:spTree>
    <p:extLst>
      <p:ext uri="{BB962C8B-B14F-4D97-AF65-F5344CB8AC3E}">
        <p14:creationId xmlns:p14="http://schemas.microsoft.com/office/powerpoint/2010/main" val="1519617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As you see – the Blueprint for Change PLUS the State of Hope will equal – Safe Children, Strengthened Families and a Stronger Georgia.  That is the Division’s vision.</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3</a:t>
            </a:fld>
            <a:endParaRPr lang="en-US" dirty="0"/>
          </a:p>
        </p:txBody>
      </p:sp>
    </p:spTree>
    <p:extLst>
      <p:ext uri="{BB962C8B-B14F-4D97-AF65-F5344CB8AC3E}">
        <p14:creationId xmlns:p14="http://schemas.microsoft.com/office/powerpoint/2010/main" val="64780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5639">
              <a:defRPr/>
            </a:pPr>
            <a:r>
              <a:rPr lang="en-US" dirty="0"/>
              <a:t/>
            </a:r>
            <a:br>
              <a:rPr lang="en-US" dirty="0"/>
            </a:br>
            <a:r>
              <a:rPr lang="en-US" dirty="0"/>
              <a:t>Food insecurity, lack of medical care and poverty are all tremendous stressors that could lead to the Division of Family and Children Services’ involvement with families.  All of us working together can be Hope-Givers in our communities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560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fe9a5045b_0_9: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400" dirty="0"/>
              <a:t>In 2015, there were approx. 2.5m children under 18 in GA total -  20% have food uncertainty/ 89% of foster youth do NOT graduate from HS/#of youth in Foster care rose to over 15,000.</a:t>
            </a:r>
            <a:endParaRPr sz="1400" dirty="0"/>
          </a:p>
        </p:txBody>
      </p:sp>
      <p:sp>
        <p:nvSpPr>
          <p:cNvPr id="227" name="Google Shape;227;g3fe9a5045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898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exactly is a State of Hope? </a:t>
            </a:r>
            <a:r>
              <a:rPr lang="en-US" sz="1200" b="0" i="0" dirty="0">
                <a:solidFill>
                  <a:prstClr val="black"/>
                </a:solidFill>
                <a:latin typeface="Arial Narrow" panose="020B0606020202030204" pitchFamily="34" charset="0"/>
                <a:ea typeface="Times New Roman" panose="02020603050405020304" pitchFamily="18" charset="0"/>
                <a:cs typeface="Arial" panose="020B0604020202020204" pitchFamily="34" charset="0"/>
              </a:rPr>
              <a:t>The State of Hope is a movement throughout Georgia to create communities where children are safe, thriving, and full of hope. Our mission is to cultivate family-centered support systems by connecting, equipping, and nurturing diverse community collaborators. This is the vision and mission of State of Hope.</a:t>
            </a:r>
            <a:endParaRPr lang="en-US" b="0" i="0" dirty="0"/>
          </a:p>
          <a:p>
            <a:r>
              <a:rPr lang="en-US" dirty="0"/>
              <a:t>.  </a:t>
            </a:r>
          </a:p>
          <a:p>
            <a:endParaRPr lang="en-US" dirty="0"/>
          </a:p>
        </p:txBody>
      </p:sp>
      <p:sp>
        <p:nvSpPr>
          <p:cNvPr id="4" name="Slide Number Placeholder 3"/>
          <p:cNvSpPr>
            <a:spLocks noGrp="1"/>
          </p:cNvSpPr>
          <p:nvPr>
            <p:ph type="sldNum" sz="quarter" idx="10"/>
          </p:nvPr>
        </p:nvSpPr>
        <p:spPr/>
        <p:txBody>
          <a:bodyPr/>
          <a:lstStyle/>
          <a:p>
            <a:fld id="{D257EE98-8FFF-40A9-ADF9-706E73D1AF9C}" type="slidenum">
              <a:rPr lang="en-US" smtClean="0"/>
              <a:t>6</a:t>
            </a:fld>
            <a:endParaRPr lang="en-US" dirty="0"/>
          </a:p>
        </p:txBody>
      </p:sp>
    </p:spTree>
    <p:extLst>
      <p:ext uri="{BB962C8B-B14F-4D97-AF65-F5344CB8AC3E}">
        <p14:creationId xmlns:p14="http://schemas.microsoft.com/office/powerpoint/2010/main" val="412929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fe9a5045b_0_32: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400" dirty="0"/>
              <a:t>We believe that focusing  on these four priority areas will have the greatest impact and make a difference in the lives of families.</a:t>
            </a:r>
          </a:p>
        </p:txBody>
      </p:sp>
      <p:sp>
        <p:nvSpPr>
          <p:cNvPr id="243" name="Google Shape;243;g3fe9a5045b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6000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fe9a5045b_0_43: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sz="1400" dirty="0"/>
              <a:t>We believe our own communities to be the most powerful source to help make progress. </a:t>
            </a:r>
            <a:endParaRPr sz="1400" dirty="0"/>
          </a:p>
        </p:txBody>
      </p:sp>
      <p:sp>
        <p:nvSpPr>
          <p:cNvPr id="235" name="Google Shape;235;g3fe9a5045b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7498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is a small amount of seed funding, we want State of Hope not to be another grant-focused program , but to be considered a movement.  We want State of Hope sites across the state of Georgia &amp; we want them to be able to learn and grow in community with each other.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57EE98-8FFF-40A9-ADF9-706E73D1AF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19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82421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77655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67386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1 1" preserve="1">
  <p:cSld name="Section header 1 1">
    <p:bg>
      <p:bgPr>
        <a:solidFill>
          <a:srgbClr val="F5AEB8"/>
        </a:solid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15600" y="2867800"/>
            <a:ext cx="11360850" cy="1122450"/>
          </a:xfrm>
          <a:prstGeom prst="rect">
            <a:avLst/>
          </a:prstGeom>
        </p:spPr>
        <p:txBody>
          <a:bodyPr spcFirstLastPara="1" wrap="square" lIns="243800" tIns="243800" rIns="243800" bIns="243800" anchor="ctr" anchorCtr="0"/>
          <a:lstStyle>
            <a:lvl1pPr lvl="0" algn="ctr" rtl="0">
              <a:spcBef>
                <a:spcPts val="0"/>
              </a:spcBef>
              <a:spcAft>
                <a:spcPts val="0"/>
              </a:spcAft>
              <a:buClr>
                <a:srgbClr val="434343"/>
              </a:buClr>
              <a:buSzPts val="9600"/>
              <a:buNone/>
              <a:defRPr sz="4800">
                <a:solidFill>
                  <a:srgbClr val="434343"/>
                </a:solidFill>
              </a:defRPr>
            </a:lvl1pPr>
            <a:lvl2pPr lvl="1" algn="ctr" rtl="0">
              <a:spcBef>
                <a:spcPts val="0"/>
              </a:spcBef>
              <a:spcAft>
                <a:spcPts val="0"/>
              </a:spcAft>
              <a:buClr>
                <a:srgbClr val="434343"/>
              </a:buClr>
              <a:buSzPts val="9600"/>
              <a:buNone/>
              <a:defRPr sz="4800">
                <a:solidFill>
                  <a:srgbClr val="434343"/>
                </a:solidFill>
              </a:defRPr>
            </a:lvl2pPr>
            <a:lvl3pPr lvl="2" algn="ctr" rtl="0">
              <a:spcBef>
                <a:spcPts val="0"/>
              </a:spcBef>
              <a:spcAft>
                <a:spcPts val="0"/>
              </a:spcAft>
              <a:buClr>
                <a:srgbClr val="434343"/>
              </a:buClr>
              <a:buSzPts val="9600"/>
              <a:buNone/>
              <a:defRPr sz="4800">
                <a:solidFill>
                  <a:srgbClr val="434343"/>
                </a:solidFill>
              </a:defRPr>
            </a:lvl3pPr>
            <a:lvl4pPr lvl="3" algn="ctr" rtl="0">
              <a:spcBef>
                <a:spcPts val="0"/>
              </a:spcBef>
              <a:spcAft>
                <a:spcPts val="0"/>
              </a:spcAft>
              <a:buClr>
                <a:srgbClr val="434343"/>
              </a:buClr>
              <a:buSzPts val="9600"/>
              <a:buNone/>
              <a:defRPr sz="4800">
                <a:solidFill>
                  <a:srgbClr val="434343"/>
                </a:solidFill>
              </a:defRPr>
            </a:lvl4pPr>
            <a:lvl5pPr lvl="4" algn="ctr" rtl="0">
              <a:spcBef>
                <a:spcPts val="0"/>
              </a:spcBef>
              <a:spcAft>
                <a:spcPts val="0"/>
              </a:spcAft>
              <a:buClr>
                <a:srgbClr val="434343"/>
              </a:buClr>
              <a:buSzPts val="9600"/>
              <a:buNone/>
              <a:defRPr sz="4800">
                <a:solidFill>
                  <a:srgbClr val="434343"/>
                </a:solidFill>
              </a:defRPr>
            </a:lvl5pPr>
            <a:lvl6pPr lvl="5" algn="ctr" rtl="0">
              <a:spcBef>
                <a:spcPts val="0"/>
              </a:spcBef>
              <a:spcAft>
                <a:spcPts val="0"/>
              </a:spcAft>
              <a:buClr>
                <a:srgbClr val="434343"/>
              </a:buClr>
              <a:buSzPts val="9600"/>
              <a:buNone/>
              <a:defRPr sz="4800">
                <a:solidFill>
                  <a:srgbClr val="434343"/>
                </a:solidFill>
              </a:defRPr>
            </a:lvl6pPr>
            <a:lvl7pPr lvl="6" algn="ctr" rtl="0">
              <a:spcBef>
                <a:spcPts val="0"/>
              </a:spcBef>
              <a:spcAft>
                <a:spcPts val="0"/>
              </a:spcAft>
              <a:buClr>
                <a:srgbClr val="434343"/>
              </a:buClr>
              <a:buSzPts val="9600"/>
              <a:buNone/>
              <a:defRPr sz="4800">
                <a:solidFill>
                  <a:srgbClr val="434343"/>
                </a:solidFill>
              </a:defRPr>
            </a:lvl7pPr>
            <a:lvl8pPr lvl="7" algn="ctr" rtl="0">
              <a:spcBef>
                <a:spcPts val="0"/>
              </a:spcBef>
              <a:spcAft>
                <a:spcPts val="0"/>
              </a:spcAft>
              <a:buClr>
                <a:srgbClr val="434343"/>
              </a:buClr>
              <a:buSzPts val="9600"/>
              <a:buNone/>
              <a:defRPr sz="4800">
                <a:solidFill>
                  <a:srgbClr val="434343"/>
                </a:solidFill>
              </a:defRPr>
            </a:lvl8pPr>
            <a:lvl9pPr lvl="8" algn="ctr" rtl="0">
              <a:spcBef>
                <a:spcPts val="0"/>
              </a:spcBef>
              <a:spcAft>
                <a:spcPts val="0"/>
              </a:spcAft>
              <a:buClr>
                <a:srgbClr val="434343"/>
              </a:buClr>
              <a:buSzPts val="9600"/>
              <a:buNone/>
              <a:defRPr sz="4800">
                <a:solidFill>
                  <a:srgbClr val="434343"/>
                </a:solidFill>
              </a:defRPr>
            </a:lvl9pPr>
          </a:lstStyle>
          <a:p>
            <a:r>
              <a:rPr lang="en-US"/>
              <a:t>Click to edit Master title style</a:t>
            </a:r>
            <a:endParaRPr/>
          </a:p>
        </p:txBody>
      </p:sp>
      <p:sp>
        <p:nvSpPr>
          <p:cNvPr id="236" name="Shape 236"/>
          <p:cNvSpPr txBox="1">
            <a:spLocks noGrp="1"/>
          </p:cNvSpPr>
          <p:nvPr>
            <p:ph type="sldNum" idx="12"/>
          </p:nvPr>
        </p:nvSpPr>
        <p:spPr>
          <a:xfrm>
            <a:off x="11296611" y="6217623"/>
            <a:ext cx="731550" cy="524850"/>
          </a:xfrm>
          <a:prstGeom prst="rect">
            <a:avLst/>
          </a:prstGeom>
        </p:spPr>
        <p:txBody>
          <a:bodyPr spcFirstLastPara="1" wrap="square" lIns="243800" tIns="243800" rIns="243800" bIns="2438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74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preserve="1">
  <p:cSld name="Intro">
    <p:bg>
      <p:bgPr>
        <a:solidFill>
          <a:srgbClr val="3F5564"/>
        </a:solidFill>
        <a:effectLst/>
      </p:bgPr>
    </p:bg>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743314" y="1206954"/>
            <a:ext cx="10223550" cy="1719600"/>
          </a:xfrm>
          <a:prstGeom prst="rect">
            <a:avLst/>
          </a:prstGeom>
          <a:noFill/>
          <a:ln>
            <a:noFill/>
          </a:ln>
        </p:spPr>
        <p:txBody>
          <a:bodyPr spcFirstLastPara="1" wrap="square" lIns="91425" tIns="91425" rIns="91425" bIns="91425" anchor="t" anchorCtr="0"/>
          <a:lstStyle>
            <a:lvl1pPr marR="0" lvl="0" algn="l" rtl="0">
              <a:lnSpc>
                <a:spcPct val="90000"/>
              </a:lnSpc>
              <a:spcBef>
                <a:spcPts val="1300"/>
              </a:spcBef>
              <a:spcAft>
                <a:spcPts val="0"/>
              </a:spcAft>
              <a:buClr>
                <a:srgbClr val="F2694E"/>
              </a:buClr>
              <a:buSzPts val="7600"/>
              <a:buNone/>
              <a:defRPr sz="3800" i="0" u="none" strike="noStrike" cap="none">
                <a:solidFill>
                  <a:srgbClr val="F2694E"/>
                </a:solidFill>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r>
              <a:rPr lang="en-US"/>
              <a:t>Click to edit Master title style</a:t>
            </a:r>
            <a:endParaRPr/>
          </a:p>
        </p:txBody>
      </p:sp>
    </p:spTree>
    <p:extLst>
      <p:ext uri="{BB962C8B-B14F-4D97-AF65-F5344CB8AC3E}">
        <p14:creationId xmlns:p14="http://schemas.microsoft.com/office/powerpoint/2010/main" val="391250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hite Box + White Footer" preserve="1">
  <p:cSld name="White Box + White Footer">
    <p:bg>
      <p:bgPr>
        <a:solidFill>
          <a:srgbClr val="3F5564"/>
        </a:solidFill>
        <a:effectLst/>
      </p:bgPr>
    </p:bg>
    <p:spTree>
      <p:nvGrpSpPr>
        <p:cNvPr id="1" name="Shape 248"/>
        <p:cNvGrpSpPr/>
        <p:nvPr/>
      </p:nvGrpSpPr>
      <p:grpSpPr>
        <a:xfrm>
          <a:off x="0" y="0"/>
          <a:ext cx="0" cy="0"/>
          <a:chOff x="0" y="0"/>
          <a:chExt cx="0" cy="0"/>
        </a:xfrm>
      </p:grpSpPr>
      <p:sp>
        <p:nvSpPr>
          <p:cNvPr id="249" name="Shape 249"/>
          <p:cNvSpPr txBox="1">
            <a:spLocks noGrp="1"/>
          </p:cNvSpPr>
          <p:nvPr>
            <p:ph type="body" idx="1"/>
          </p:nvPr>
        </p:nvSpPr>
        <p:spPr>
          <a:xfrm>
            <a:off x="1220406" y="3651486"/>
            <a:ext cx="4189950" cy="1841100"/>
          </a:xfrm>
          <a:prstGeom prst="rect">
            <a:avLst/>
          </a:prstGeom>
          <a:noFill/>
          <a:ln>
            <a:noFill/>
          </a:ln>
        </p:spPr>
        <p:txBody>
          <a:bodyPr spcFirstLastPara="1" wrap="square" lIns="91425" tIns="91425" rIns="91425" bIns="91425" anchor="t" anchorCtr="0"/>
          <a:lstStyle>
            <a:lvl1pPr marL="228600" marR="0" lvl="0" indent="-114300" algn="l" rtl="0">
              <a:lnSpc>
                <a:spcPct val="110000"/>
              </a:lnSpc>
              <a:spcBef>
                <a:spcPts val="1000"/>
              </a:spcBef>
              <a:spcAft>
                <a:spcPts val="0"/>
              </a:spcAft>
              <a:buClr>
                <a:srgbClr val="FFFFFF"/>
              </a:buClr>
              <a:buSzPts val="2400"/>
              <a:buFont typeface="Arial"/>
              <a:buNone/>
              <a:defRPr sz="1200" b="0" i="0" u="none" strike="noStrike" cap="none">
                <a:solidFill>
                  <a:srgbClr val="FFFFFF"/>
                </a:solidFill>
                <a:latin typeface="Arial"/>
                <a:ea typeface="Arial"/>
                <a:cs typeface="Arial"/>
                <a:sym typeface="Arial"/>
              </a:defRPr>
            </a:lvl1pPr>
            <a:lvl2pPr marL="457200" marR="0" lvl="1" indent="-114300" algn="l" rtl="0">
              <a:lnSpc>
                <a:spcPct val="110000"/>
              </a:lnSpc>
              <a:spcBef>
                <a:spcPts val="1000"/>
              </a:spcBef>
              <a:spcAft>
                <a:spcPts val="0"/>
              </a:spcAft>
              <a:buClr>
                <a:srgbClr val="FFFFFF"/>
              </a:buClr>
              <a:buSzPts val="2400"/>
              <a:buFont typeface="Arial"/>
              <a:buNone/>
              <a:defRPr sz="1200" b="0" i="0" u="none" strike="noStrike" cap="none">
                <a:solidFill>
                  <a:srgbClr val="FFFFFF"/>
                </a:solidFill>
                <a:latin typeface="Arial"/>
                <a:ea typeface="Arial"/>
                <a:cs typeface="Arial"/>
                <a:sym typeface="Arial"/>
              </a:defRPr>
            </a:lvl2pPr>
            <a:lvl3pPr marL="685800" marR="0" lvl="2" indent="-114300" algn="l" rtl="0">
              <a:lnSpc>
                <a:spcPct val="110000"/>
              </a:lnSpc>
              <a:spcBef>
                <a:spcPts val="1000"/>
              </a:spcBef>
              <a:spcAft>
                <a:spcPts val="0"/>
              </a:spcAft>
              <a:buClr>
                <a:srgbClr val="FFFFFF"/>
              </a:buClr>
              <a:buSzPts val="2400"/>
              <a:buFont typeface="Arial"/>
              <a:buNone/>
              <a:defRPr sz="1200" b="0" i="0" u="none" strike="noStrike" cap="none">
                <a:solidFill>
                  <a:srgbClr val="FFFFFF"/>
                </a:solidFill>
                <a:latin typeface="Arial"/>
                <a:ea typeface="Arial"/>
                <a:cs typeface="Arial"/>
                <a:sym typeface="Arial"/>
              </a:defRPr>
            </a:lvl3pPr>
            <a:lvl4pPr marL="914400" marR="0" lvl="3" indent="-114300" algn="l" rtl="0">
              <a:lnSpc>
                <a:spcPct val="110000"/>
              </a:lnSpc>
              <a:spcBef>
                <a:spcPts val="1000"/>
              </a:spcBef>
              <a:spcAft>
                <a:spcPts val="0"/>
              </a:spcAft>
              <a:buClr>
                <a:srgbClr val="FFFFFF"/>
              </a:buClr>
              <a:buSzPts val="2400"/>
              <a:buFont typeface="Arial"/>
              <a:buNone/>
              <a:defRPr sz="1200" b="0" i="0" u="none" strike="noStrike" cap="none">
                <a:solidFill>
                  <a:srgbClr val="FFFFFF"/>
                </a:solidFill>
                <a:latin typeface="Arial"/>
                <a:ea typeface="Arial"/>
                <a:cs typeface="Arial"/>
                <a:sym typeface="Arial"/>
              </a:defRPr>
            </a:lvl4pPr>
            <a:lvl5pPr marL="1143000" marR="0" lvl="4" indent="-114300" algn="l" rtl="0">
              <a:lnSpc>
                <a:spcPct val="110000"/>
              </a:lnSpc>
              <a:spcBef>
                <a:spcPts val="1000"/>
              </a:spcBef>
              <a:spcAft>
                <a:spcPts val="0"/>
              </a:spcAft>
              <a:buClr>
                <a:srgbClr val="FFFFFF"/>
              </a:buClr>
              <a:buSzPts val="2400"/>
              <a:buFont typeface="Arial"/>
              <a:buNone/>
              <a:defRPr sz="1200" b="0" i="0" u="none" strike="noStrike" cap="none">
                <a:solidFill>
                  <a:srgbClr val="FFFFFF"/>
                </a:solidFill>
                <a:latin typeface="Arial"/>
                <a:ea typeface="Arial"/>
                <a:cs typeface="Arial"/>
                <a:sym typeface="Arial"/>
              </a:defRPr>
            </a:lvl5pPr>
            <a:lvl6pPr marL="1371600" marR="0" lvl="5" indent="-190500" algn="l" rtl="0">
              <a:lnSpc>
                <a:spcPct val="110000"/>
              </a:lnSpc>
              <a:spcBef>
                <a:spcPts val="2600"/>
              </a:spcBef>
              <a:spcAft>
                <a:spcPts val="0"/>
              </a:spcAft>
              <a:buClr>
                <a:srgbClr val="FFFFFF"/>
              </a:buClr>
              <a:buSzPts val="2400"/>
              <a:buFont typeface="Arial"/>
              <a:buChar char="•"/>
              <a:defRPr sz="1600" b="0" i="0" u="none" strike="noStrike" cap="none">
                <a:solidFill>
                  <a:srgbClr val="FFFFFF"/>
                </a:solidFill>
                <a:latin typeface="Arial"/>
                <a:ea typeface="Arial"/>
                <a:cs typeface="Arial"/>
                <a:sym typeface="Arial"/>
              </a:defRPr>
            </a:lvl6pPr>
            <a:lvl7pPr marL="1600200" marR="0" lvl="6" indent="-190500" algn="l" rtl="0">
              <a:lnSpc>
                <a:spcPct val="110000"/>
              </a:lnSpc>
              <a:spcBef>
                <a:spcPts val="2600"/>
              </a:spcBef>
              <a:spcAft>
                <a:spcPts val="0"/>
              </a:spcAft>
              <a:buClr>
                <a:srgbClr val="FFFFFF"/>
              </a:buClr>
              <a:buSzPts val="2400"/>
              <a:buFont typeface="Arial"/>
              <a:buChar char="•"/>
              <a:defRPr sz="1600" b="0" i="0" u="none" strike="noStrike" cap="none">
                <a:solidFill>
                  <a:srgbClr val="FFFFFF"/>
                </a:solidFill>
                <a:latin typeface="Arial"/>
                <a:ea typeface="Arial"/>
                <a:cs typeface="Arial"/>
                <a:sym typeface="Arial"/>
              </a:defRPr>
            </a:lvl7pPr>
            <a:lvl8pPr marL="1828800" marR="0" lvl="7" indent="-190500" algn="l" rtl="0">
              <a:lnSpc>
                <a:spcPct val="110000"/>
              </a:lnSpc>
              <a:spcBef>
                <a:spcPts val="2600"/>
              </a:spcBef>
              <a:spcAft>
                <a:spcPts val="0"/>
              </a:spcAft>
              <a:buClr>
                <a:srgbClr val="FFFFFF"/>
              </a:buClr>
              <a:buSzPts val="2400"/>
              <a:buFont typeface="Arial"/>
              <a:buChar char="•"/>
              <a:defRPr sz="1600" b="0" i="0" u="none" strike="noStrike" cap="none">
                <a:solidFill>
                  <a:srgbClr val="FFFFFF"/>
                </a:solidFill>
                <a:latin typeface="Arial"/>
                <a:ea typeface="Arial"/>
                <a:cs typeface="Arial"/>
                <a:sym typeface="Arial"/>
              </a:defRPr>
            </a:lvl8pPr>
            <a:lvl9pPr marL="2057400" marR="0" lvl="8" indent="-190500" algn="l" rtl="0">
              <a:lnSpc>
                <a:spcPct val="110000"/>
              </a:lnSpc>
              <a:spcBef>
                <a:spcPts val="2600"/>
              </a:spcBef>
              <a:spcAft>
                <a:spcPts val="0"/>
              </a:spcAft>
              <a:buClr>
                <a:srgbClr val="FFFFFF"/>
              </a:buClr>
              <a:buSzPts val="2400"/>
              <a:buFont typeface="Arial"/>
              <a:buChar char="•"/>
              <a:defRPr sz="1600" b="0" i="0" u="none" strike="noStrike" cap="none">
                <a:solidFill>
                  <a:srgbClr val="FFFFFF"/>
                </a:solidFill>
                <a:latin typeface="Arial"/>
                <a:ea typeface="Arial"/>
                <a:cs typeface="Arial"/>
                <a:sym typeface="Arial"/>
              </a:defRPr>
            </a:lvl9pPr>
          </a:lstStyle>
          <a:p>
            <a:pPr lvl="0"/>
            <a:r>
              <a:rPr lang="en-US"/>
              <a:t>Edit Master text styles</a:t>
            </a:r>
          </a:p>
        </p:txBody>
      </p:sp>
      <p:sp>
        <p:nvSpPr>
          <p:cNvPr id="250" name="Shape 250"/>
          <p:cNvSpPr txBox="1">
            <a:spLocks noGrp="1"/>
          </p:cNvSpPr>
          <p:nvPr>
            <p:ph type="title"/>
          </p:nvPr>
        </p:nvSpPr>
        <p:spPr>
          <a:xfrm>
            <a:off x="1188718" y="1778000"/>
            <a:ext cx="4223100" cy="146055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7000"/>
              <a:buFont typeface="Arial"/>
              <a:buNone/>
              <a:defRPr sz="3500" b="0" i="0" u="none" strike="noStrike" cap="none">
                <a:solidFill>
                  <a:srgbClr val="FFFFFF"/>
                </a:solidFill>
                <a:latin typeface="Arial"/>
                <a:ea typeface="Arial"/>
                <a:cs typeface="Arial"/>
                <a:sym typeface="Arial"/>
              </a:defRPr>
            </a:lvl9pPr>
          </a:lstStyle>
          <a:p>
            <a:r>
              <a:rPr lang="en-US"/>
              <a:t>Click to edit Master title style</a:t>
            </a:r>
            <a:endParaRPr/>
          </a:p>
        </p:txBody>
      </p:sp>
      <p:sp>
        <p:nvSpPr>
          <p:cNvPr id="253" name="Shape 253"/>
          <p:cNvSpPr txBox="1">
            <a:spLocks noGrp="1"/>
          </p:cNvSpPr>
          <p:nvPr>
            <p:ph type="sldNum" idx="12"/>
          </p:nvPr>
        </p:nvSpPr>
        <p:spPr>
          <a:xfrm>
            <a:off x="744643" y="6442710"/>
            <a:ext cx="165150" cy="149100"/>
          </a:xfrm>
          <a:prstGeom prst="rect">
            <a:avLst/>
          </a:prstGeom>
          <a:noFill/>
          <a:ln>
            <a:noFill/>
          </a:ln>
        </p:spPr>
        <p:txBody>
          <a:bodyPr spcFirstLastPara="1" wrap="square" lIns="50800" tIns="50800" rIns="50800" bIns="50800" anchor="b" anchorCtr="0">
            <a:noAutofit/>
          </a:bodyPr>
          <a:lstStyle>
            <a:lvl1pPr marL="0" marR="0" lvl="0"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1pPr>
            <a:lvl2pPr marL="0" marR="0" lvl="1"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2pPr>
            <a:lvl3pPr marL="0" marR="0" lvl="2"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3pPr>
            <a:lvl4pPr marL="0" marR="0" lvl="3"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4pPr>
            <a:lvl5pPr marL="0" marR="0" lvl="4"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5pPr>
            <a:lvl6pPr marL="0" marR="0" lvl="5"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6pPr>
            <a:lvl7pPr marL="0" marR="0" lvl="6"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7pPr>
            <a:lvl8pPr marL="0" marR="0" lvl="7"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8pPr>
            <a:lvl9pPr marL="0" marR="0" lvl="8"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9680034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Intro copy">
  <p:cSld name="Intro copy">
    <p:bg>
      <p:bgPr>
        <a:solidFill>
          <a:srgbClr val="FFFFFF"/>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743314" y="1206954"/>
            <a:ext cx="10223550" cy="1719600"/>
          </a:xfrm>
          <a:prstGeom prst="rect">
            <a:avLst/>
          </a:prstGeom>
          <a:noFill/>
          <a:ln>
            <a:noFill/>
          </a:ln>
        </p:spPr>
        <p:txBody>
          <a:bodyPr spcFirstLastPara="1" wrap="square" lIns="91425" tIns="91425" rIns="91425" bIns="91425" anchor="t" anchorCtr="0"/>
          <a:lstStyle>
            <a:lvl1pPr marR="0" lvl="0" algn="l" rtl="0">
              <a:lnSpc>
                <a:spcPct val="90000"/>
              </a:lnSpc>
              <a:spcBef>
                <a:spcPts val="1300"/>
              </a:spcBef>
              <a:spcAft>
                <a:spcPts val="0"/>
              </a:spcAft>
              <a:buClr>
                <a:srgbClr val="F2694E"/>
              </a:buClr>
              <a:buSzPts val="7600"/>
              <a:buNone/>
              <a:defRPr sz="3800" i="0" u="none" strike="noStrike" cap="none">
                <a:solidFill>
                  <a:srgbClr val="F2694E"/>
                </a:solidFill>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endParaRPr/>
          </a:p>
        </p:txBody>
      </p:sp>
      <p:pic>
        <p:nvPicPr>
          <p:cNvPr id="50" name="Google Shape;50;p9"/>
          <p:cNvPicPr preferRelativeResize="0"/>
          <p:nvPr/>
        </p:nvPicPr>
        <p:blipFill rotWithShape="1">
          <a:blip r:embed="rId2">
            <a:alphaModFix amt="50000"/>
          </a:blip>
          <a:srcRect/>
          <a:stretch/>
        </p:blipFill>
        <p:spPr>
          <a:xfrm>
            <a:off x="10993120" y="6455868"/>
            <a:ext cx="461773" cy="105677"/>
          </a:xfrm>
          <a:prstGeom prst="rect">
            <a:avLst/>
          </a:prstGeom>
          <a:noFill/>
          <a:ln>
            <a:noFill/>
          </a:ln>
        </p:spPr>
      </p:pic>
      <p:sp>
        <p:nvSpPr>
          <p:cNvPr id="51" name="Google Shape;51;p9"/>
          <p:cNvSpPr/>
          <p:nvPr/>
        </p:nvSpPr>
        <p:spPr>
          <a:xfrm>
            <a:off x="1017921" y="6484921"/>
            <a:ext cx="3623700" cy="2322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7F7F7F"/>
              </a:buClr>
              <a:buSzPts val="1400"/>
              <a:buFont typeface="Arial"/>
              <a:buNone/>
            </a:pPr>
            <a:r>
              <a:rPr lang="en-US" sz="700" b="0" i="0" u="none" strike="noStrike" cap="none">
                <a:solidFill>
                  <a:srgbClr val="7F7F7F"/>
                </a:solidFill>
                <a:latin typeface="Arial"/>
                <a:ea typeface="Arial"/>
                <a:cs typeface="Arial"/>
                <a:sym typeface="Arial"/>
              </a:rPr>
              <a:t>GEORGIA DFCS / </a:t>
            </a:r>
            <a:r>
              <a:rPr lang="en-US" sz="900">
                <a:solidFill>
                  <a:srgbClr val="7F7F7F"/>
                </a:solidFill>
              </a:rPr>
              <a:t>AUGUST 2018</a:t>
            </a:r>
            <a:endParaRPr sz="700" b="0" i="0" u="none" strike="noStrike" cap="none">
              <a:solidFill>
                <a:srgbClr val="7F7F7F"/>
              </a:solidFill>
              <a:latin typeface="Arial"/>
              <a:ea typeface="Arial"/>
              <a:cs typeface="Arial"/>
              <a:sym typeface="Arial"/>
            </a:endParaRPr>
          </a:p>
        </p:txBody>
      </p:sp>
      <p:sp>
        <p:nvSpPr>
          <p:cNvPr id="52" name="Google Shape;52;p9"/>
          <p:cNvSpPr txBox="1">
            <a:spLocks noGrp="1"/>
          </p:cNvSpPr>
          <p:nvPr>
            <p:ph type="sldNum" idx="12"/>
          </p:nvPr>
        </p:nvSpPr>
        <p:spPr>
          <a:xfrm>
            <a:off x="743042" y="6443218"/>
            <a:ext cx="164850" cy="149100"/>
          </a:xfrm>
          <a:prstGeom prst="rect">
            <a:avLst/>
          </a:prstGeom>
          <a:noFill/>
          <a:ln>
            <a:noFill/>
          </a:ln>
        </p:spPr>
        <p:txBody>
          <a:bodyPr spcFirstLastPara="1" wrap="square" lIns="50800" tIns="50800" rIns="50800" bIns="50800" anchor="b" anchorCtr="0">
            <a:noAutofit/>
          </a:bodyPr>
          <a:lstStyle>
            <a:lvl1pPr marL="0" marR="0" lvl="0"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1pPr>
            <a:lvl2pPr marL="0" marR="0" lvl="1"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2pPr>
            <a:lvl3pPr marL="0" marR="0" lvl="2"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3pPr>
            <a:lvl4pPr marL="0" marR="0" lvl="3"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4pPr>
            <a:lvl5pPr marL="0" marR="0" lvl="4"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5pPr>
            <a:lvl6pPr marL="0" marR="0" lvl="5"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6pPr>
            <a:lvl7pPr marL="0" marR="0" lvl="6"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7pPr>
            <a:lvl8pPr marL="0" marR="0" lvl="7"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8pPr>
            <a:lvl9pPr marL="0" marR="0" lvl="8" indent="0" algn="ctr" rtl="0">
              <a:lnSpc>
                <a:spcPct val="100000"/>
              </a:lnSpc>
              <a:spcBef>
                <a:spcPts val="0"/>
              </a:spcBef>
              <a:spcAft>
                <a:spcPts val="0"/>
              </a:spcAft>
              <a:buClr>
                <a:srgbClr val="FFFFFE"/>
              </a:buClr>
              <a:buSzPts val="1400"/>
              <a:buFont typeface="Arial"/>
              <a:buNone/>
              <a:defRPr sz="700" b="0" i="0" u="none" strike="noStrike" cap="none">
                <a:solidFill>
                  <a:srgbClr val="FFFFFE"/>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672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2E553E2-1135-4C0D-94CD-A836DAD76E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07A58128-6410-4366-8C86-324A55760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97447725-B9D7-41EE-A56A-3D5AAF274AF1}"/>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940771C7-3870-4D8F-B8F3-284AB7A36D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68143034-AA29-40B8-BC22-92459D07E9A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193237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25678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811843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409205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81B4F5-976D-4AD4-99F8-00A808870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2FDE17A-92D0-47C4-BC73-AD5DBFEA4E9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9516C59-EF55-4F5B-8BE1-88AED3B83560}"/>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78D26794-C808-4964-AD54-48C0252918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1C5CC296-A5E5-4DD5-8118-830EB93ABC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528677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8" name="Footer Placeholder 7">
            <a:extLst>
              <a:ext uri="{FF2B5EF4-FFF2-40B4-BE49-F238E27FC236}">
                <a16:creationId xmlns=""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763605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4" name="Footer Placeholder 3">
            <a:extLst>
              <a:ext uri="{FF2B5EF4-FFF2-40B4-BE49-F238E27FC236}">
                <a16:creationId xmlns=""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468193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3" name="Footer Placeholder 2">
            <a:extLst>
              <a:ext uri="{FF2B5EF4-FFF2-40B4-BE49-F238E27FC236}">
                <a16:creationId xmlns=""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57186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369459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605051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57AE71-C04E-4355-947D-16C2009113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46C3E6-550E-463E-A105-CABA77786F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58CF205-065E-4906-888D-4E0B4C3682E2}"/>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DFA97897-A9D0-4E91-8B90-FC77D7B1C0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EB056C38-3768-4107-8C94-AD85611E85F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282662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566B2F70-8944-44D5-8689-3645FEA9E9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2DC8CA6-EB42-4EF0-8BB7-3D53C6A4C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225DA3-4B05-45C6-9968-E40610028CFF}"/>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5E2898B0-54A1-4AB7-9B64-5E2A658408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8DF421EF-2076-4233-83EB-2501D8C29335}"/>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31037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836CD0-66C1-45E1-9A38-9241232A66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3EB00CB-6A6E-4B4E-B29C-42055B4138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66DCF8E2-CE9A-44F5-AFEE-C82D642228E9}"/>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BFC656E2-B0A5-4E1F-89E4-9227058560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AE8629DE-C126-4464-B995-EAC4E789BDE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638469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4523159-9E99-41C8-BD76-FFA89C30C9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01824D3-79A1-4D18-AD87-262F565B189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49EECF9-DC82-4791-87BD-CE1B1CA97C4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1972B338-E58B-4536-B853-DB0401B947CB}"/>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10F5C3A7-73D8-4FCE-9462-7435C670F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DD357E53-3826-4BFB-8A32-1DBD1404FEF9}"/>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15142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85CD34-858E-42FB-BF5C-278D83FCA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01969B98-B973-4ECA-A2F7-264C13463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64AD7913-2A08-4743-82B7-C538BEB9B33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6D9646CF-F16C-42F2-94A2-BB1CABA3F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ACF08CA-D709-4312-B064-3EF065B192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FC268892-94A3-4ADE-BE0F-53888173C726}"/>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8" name="Footer Placeholder 7">
            <a:extLst>
              <a:ext uri="{FF2B5EF4-FFF2-40B4-BE49-F238E27FC236}">
                <a16:creationId xmlns="" xmlns:a16="http://schemas.microsoft.com/office/drawing/2014/main" id="{0134B7B6-A12E-400E-BE1D-0EF1C4CD25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 xmlns:a16="http://schemas.microsoft.com/office/drawing/2014/main" id="{D32CE13B-2C40-4E98-919A-5814909A6FE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118830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C0F4AD-53DD-4A80-A0BD-C967DBED49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CD962480-798E-4F38-BCD1-E1CC6673B645}"/>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4" name="Footer Placeholder 3">
            <a:extLst>
              <a:ext uri="{FF2B5EF4-FFF2-40B4-BE49-F238E27FC236}">
                <a16:creationId xmlns="" xmlns:a16="http://schemas.microsoft.com/office/drawing/2014/main" id="{C66B82A5-2A87-4733-A106-BE0801F5FBB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 xmlns:a16="http://schemas.microsoft.com/office/drawing/2014/main" id="{49DB229F-5696-4FAC-B2E2-F5F6A110B0A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298258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502A8DEA-B4EC-4F16-9E4A-305FC871AA29}"/>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3" name="Footer Placeholder 2">
            <a:extLst>
              <a:ext uri="{FF2B5EF4-FFF2-40B4-BE49-F238E27FC236}">
                <a16:creationId xmlns="" xmlns:a16="http://schemas.microsoft.com/office/drawing/2014/main" id="{BA8C84F8-C6B4-40A9-ADEF-13AB925ECA1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 xmlns:a16="http://schemas.microsoft.com/office/drawing/2014/main" id="{D3A1C2D0-9BC6-49C1-8178-257B80CC782D}"/>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16059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8CEABB-26CF-4AB8-86FB-A11C350067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3AFE2C1-5F93-4554-B67B-4145D5D59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BE1D6C82-D332-42E6-A842-B8E8C81E1F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F97F0AC6-83A3-4E03-AC1C-56A632A15EB7}"/>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B0B69137-04BC-457E-9EB6-1D7C05C01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A2A0E354-7F9F-472E-9461-47587ED6AAD2}"/>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283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FEC1C4-BB41-4E75-B123-0971C351C7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ED6EDDAB-4BC6-44EE-998E-902D0C09C2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 xmlns:a16="http://schemas.microsoft.com/office/drawing/2014/main" id="{A98AD516-7F9D-4147-85D6-60840C5FF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19A42D1-EDA9-4D14-A0A4-E6B20B7C35CA}"/>
              </a:ext>
            </a:extLst>
          </p:cNvPr>
          <p:cNvSpPr>
            <a:spLocks noGrp="1"/>
          </p:cNvSpPr>
          <p:nvPr>
            <p:ph type="dt" sz="half" idx="10"/>
          </p:nvPr>
        </p:nvSpPr>
        <p:spPr/>
        <p:txBody>
          <a:bodyPr/>
          <a:lstStyle/>
          <a:p>
            <a:fld id="{1699495A-AC86-4DA0-9B95-04CF73B2BD92}" type="datetimeFigureOut">
              <a:rPr lang="en-US" smtClean="0"/>
              <a:t>2/2/2019</a:t>
            </a:fld>
            <a:endParaRPr lang="en-US" dirty="0"/>
          </a:p>
        </p:txBody>
      </p:sp>
      <p:sp>
        <p:nvSpPr>
          <p:cNvPr id="6" name="Footer Placeholder 5">
            <a:extLst>
              <a:ext uri="{FF2B5EF4-FFF2-40B4-BE49-F238E27FC236}">
                <a16:creationId xmlns="" xmlns:a16="http://schemas.microsoft.com/office/drawing/2014/main" id="{4C748C02-2963-4079-AA73-677988B3BC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 xmlns:a16="http://schemas.microsoft.com/office/drawing/2014/main" id="{F9114066-39EF-483B-B2F6-E5DA6AFF9E4C}"/>
              </a:ext>
            </a:extLst>
          </p:cNvPr>
          <p:cNvSpPr>
            <a:spLocks noGrp="1"/>
          </p:cNvSpPr>
          <p:nvPr>
            <p:ph type="sldNum" sz="quarter" idx="12"/>
          </p:nvPr>
        </p:nvSpPr>
        <p:spPr/>
        <p:txBody>
          <a:bodyPr/>
          <a:lstStyle/>
          <a:p>
            <a:fld id="{45362D63-6DE2-46E9-AE75-952879E173AD}" type="slidenum">
              <a:rPr lang="en-US" smtClean="0"/>
              <a:t>‹#›</a:t>
            </a:fld>
            <a:endParaRPr lang="en-US" dirty="0"/>
          </a:p>
        </p:txBody>
      </p:sp>
    </p:spTree>
    <p:extLst>
      <p:ext uri="{BB962C8B-B14F-4D97-AF65-F5344CB8AC3E}">
        <p14:creationId xmlns:p14="http://schemas.microsoft.com/office/powerpoint/2010/main" val="300008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jp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1603180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4F245A2-3FCE-413A-A757-40FA8A9A85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F1A8508F-F049-425E-8D3C-8261A2EF60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F5F5C52-2DAE-4BF6-951A-EECDBE2A4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99495A-AC86-4DA0-9B95-04CF73B2BD92}" type="datetimeFigureOut">
              <a:rPr lang="en-US" smtClean="0"/>
              <a:t>2/2/2019</a:t>
            </a:fld>
            <a:endParaRPr lang="en-US" dirty="0"/>
          </a:p>
        </p:txBody>
      </p:sp>
      <p:sp>
        <p:nvSpPr>
          <p:cNvPr id="5" name="Footer Placeholder 4">
            <a:extLst>
              <a:ext uri="{FF2B5EF4-FFF2-40B4-BE49-F238E27FC236}">
                <a16:creationId xmlns="" xmlns:a16="http://schemas.microsoft.com/office/drawing/2014/main" id="{BD2878EB-8F1C-414F-B263-68817DAE8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 xmlns:a16="http://schemas.microsoft.com/office/drawing/2014/main" id="{3ADCB3B8-8AE8-4457-9D7B-0F792B63C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362D63-6DE2-46E9-AE75-952879E173AD}" type="slidenum">
              <a:rPr lang="en-US" smtClean="0"/>
              <a:t>‹#›</a:t>
            </a:fld>
            <a:endParaRPr lang="en-US" dirty="0"/>
          </a:p>
        </p:txBody>
      </p:sp>
    </p:spTree>
    <p:extLst>
      <p:ext uri="{BB962C8B-B14F-4D97-AF65-F5344CB8AC3E}">
        <p14:creationId xmlns:p14="http://schemas.microsoft.com/office/powerpoint/2010/main" val="10593075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8.emf"/><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dfcs.georgia.gov/state-hope" TargetMode="External"/><Relationship Id="rId5" Type="http://schemas.openxmlformats.org/officeDocument/2006/relationships/image" Target="../media/image18.jp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8.emf"/><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emf"/><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8.emf"/><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2.xml"/><Relationship Id="rId6" Type="http://schemas.openxmlformats.org/officeDocument/2006/relationships/hyperlink" Target="mailto:StateofHope@dhs.ga.gov" TargetMode="External"/><Relationship Id="rId5" Type="http://schemas.openxmlformats.org/officeDocument/2006/relationships/hyperlink" Target="https://dfcs.georgia.gov/state-hope" TargetMode="External"/><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2.xml"/><Relationship Id="rId6" Type="http://schemas.openxmlformats.org/officeDocument/2006/relationships/image" Target="../media/image25.jpeg"/><Relationship Id="rId5" Type="http://schemas.openxmlformats.org/officeDocument/2006/relationships/image" Target="../media/image8.emf"/><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png"/><Relationship Id="rId7" Type="http://schemas.openxmlformats.org/officeDocument/2006/relationships/hyperlink" Target="mailto:StateofHope@dhs.ga.gov"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www.dfcs.georgia.gov/state-hope" TargetMode="External"/><Relationship Id="rId11"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6.png"/><Relationship Id="rId4" Type="http://schemas.openxmlformats.org/officeDocument/2006/relationships/image" Target="../media/image8.emf"/><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jpg"/><Relationship Id="rId5" Type="http://schemas.openxmlformats.org/officeDocument/2006/relationships/image" Target="../media/image8.emf"/><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tretch>
            <a:fillRect/>
          </a:stretch>
        </p:blipFill>
        <p:spPr>
          <a:xfrm>
            <a:off x="3129590" y="1161242"/>
            <a:ext cx="5599482" cy="3707891"/>
          </a:xfrm>
          <a:prstGeom prst="rect">
            <a:avLst/>
          </a:prstGeom>
        </p:spPr>
      </p:pic>
      <p:sp>
        <p:nvSpPr>
          <p:cNvPr id="18" name="Rectangle 17"/>
          <p:cNvSpPr/>
          <p:nvPr/>
        </p:nvSpPr>
        <p:spPr>
          <a:xfrm>
            <a:off x="9331102" y="2819400"/>
            <a:ext cx="1061509" cy="31810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charset="0"/>
                <a:ea typeface="Arial" charset="0"/>
                <a:cs typeface="Arial" charset="0"/>
              </a:rPr>
              <a:t>June 2018</a:t>
            </a:r>
          </a:p>
        </p:txBody>
      </p:sp>
      <p:cxnSp>
        <p:nvCxnSpPr>
          <p:cNvPr id="20" name="Straight Connector 19"/>
          <p:cNvCxnSpPr/>
          <p:nvPr/>
        </p:nvCxnSpPr>
        <p:spPr>
          <a:xfrm>
            <a:off x="0" y="4957895"/>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1710804" y="2856138"/>
            <a:ext cx="1418786" cy="318100"/>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white"/>
                </a:solidFill>
                <a:effectLst/>
                <a:uLnTx/>
                <a:uFillTx/>
                <a:latin typeface="Arial" charset="0"/>
                <a:ea typeface="Arial" charset="0"/>
                <a:cs typeface="Arial" charset="0"/>
              </a:rPr>
              <a:t>Virginia Pryor</a:t>
            </a:r>
          </a:p>
        </p:txBody>
      </p:sp>
      <p:sp>
        <p:nvSpPr>
          <p:cNvPr id="22" name="Rectangle 21"/>
          <p:cNvSpPr/>
          <p:nvPr/>
        </p:nvSpPr>
        <p:spPr>
          <a:xfrm>
            <a:off x="1642579" y="3063471"/>
            <a:ext cx="1555234" cy="543867"/>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prstClr val="white"/>
                </a:solidFill>
                <a:effectLst/>
                <a:uLnTx/>
                <a:uFillTx/>
                <a:latin typeface="Arial" charset="0"/>
                <a:ea typeface="Arial" charset="0"/>
                <a:cs typeface="Arial" charset="0"/>
              </a:rPr>
              <a:t>Division Director</a:t>
            </a:r>
          </a:p>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1467" b="1" i="0" u="none" strike="noStrike" kern="1200" cap="none" spc="0" normalizeH="0" baseline="0" noProof="0" dirty="0">
              <a:ln>
                <a:noFill/>
              </a:ln>
              <a:solidFill>
                <a:prstClr val="white"/>
              </a:solidFill>
              <a:effectLst/>
              <a:uLnTx/>
              <a:uFillTx/>
              <a:latin typeface="Museo Sans 900" charset="0"/>
              <a:ea typeface="Museo Sans 900" charset="0"/>
              <a:cs typeface="Museo Sans 900" charset="0"/>
            </a:endParaRPr>
          </a:p>
        </p:txBody>
      </p:sp>
      <p:pic>
        <p:nvPicPr>
          <p:cNvPr id="9" name="Content Placeholder 6">
            <a:extLst>
              <a:ext uri="{FF2B5EF4-FFF2-40B4-BE49-F238E27FC236}">
                <a16:creationId xmlns="" xmlns:a16="http://schemas.microsoft.com/office/drawing/2014/main" id="{3ECA65AC-1399-4485-A569-97CA7747CE11}"/>
              </a:ext>
            </a:extLst>
          </p:cNvPr>
          <p:cNvPicPr>
            <a:picLocks noChangeAspect="1"/>
          </p:cNvPicPr>
          <p:nvPr/>
        </p:nvPicPr>
        <p:blipFill>
          <a:blip r:embed="rId4"/>
          <a:stretch>
            <a:fillRect/>
          </a:stretch>
        </p:blipFill>
        <p:spPr>
          <a:xfrm>
            <a:off x="1354823" y="5294587"/>
            <a:ext cx="3085770" cy="1097822"/>
          </a:xfrm>
          <a:prstGeom prst="rect">
            <a:avLst/>
          </a:prstGeom>
        </p:spPr>
      </p:pic>
      <p:pic>
        <p:nvPicPr>
          <p:cNvPr id="12" name="Picture 11">
            <a:extLst>
              <a:ext uri="{FF2B5EF4-FFF2-40B4-BE49-F238E27FC236}">
                <a16:creationId xmlns="" xmlns:a16="http://schemas.microsoft.com/office/drawing/2014/main" id="{0822E17C-AC03-4B04-8D6D-64CCE7EA64A9}"/>
              </a:ext>
            </a:extLst>
          </p:cNvPr>
          <p:cNvPicPr>
            <a:picLocks noChangeAspect="1"/>
          </p:cNvPicPr>
          <p:nvPr/>
        </p:nvPicPr>
        <p:blipFill>
          <a:blip r:embed="rId5"/>
          <a:stretch>
            <a:fillRect/>
          </a:stretch>
        </p:blipFill>
        <p:spPr>
          <a:xfrm>
            <a:off x="5480552" y="5073199"/>
            <a:ext cx="1540599" cy="1540599"/>
          </a:xfrm>
          <a:prstGeom prst="rect">
            <a:avLst/>
          </a:prstGeom>
        </p:spPr>
      </p:pic>
      <p:pic>
        <p:nvPicPr>
          <p:cNvPr id="2" name="Picture 1">
            <a:extLst>
              <a:ext uri="{FF2B5EF4-FFF2-40B4-BE49-F238E27FC236}">
                <a16:creationId xmlns="" xmlns:a16="http://schemas.microsoft.com/office/drawing/2014/main" id="{C9D04488-9A56-45D4-804F-C040CB9B57A1}"/>
              </a:ext>
            </a:extLst>
          </p:cNvPr>
          <p:cNvPicPr>
            <a:picLocks noChangeAspect="1"/>
          </p:cNvPicPr>
          <p:nvPr/>
        </p:nvPicPr>
        <p:blipFill>
          <a:blip r:embed="rId6"/>
          <a:stretch>
            <a:fillRect/>
          </a:stretch>
        </p:blipFill>
        <p:spPr>
          <a:xfrm>
            <a:off x="8230272" y="5365131"/>
            <a:ext cx="2784073" cy="1027278"/>
          </a:xfrm>
          <a:prstGeom prst="rect">
            <a:avLst/>
          </a:prstGeom>
        </p:spPr>
      </p:pic>
      <p:pic>
        <p:nvPicPr>
          <p:cNvPr id="10" name="Picture 9" descr="ThinBlueHeader.png">
            <a:extLst>
              <a:ext uri="{FF2B5EF4-FFF2-40B4-BE49-F238E27FC236}">
                <a16:creationId xmlns="" xmlns:a16="http://schemas.microsoft.com/office/drawing/2014/main" id="{996AD70C-FC5C-4784-968B-77406528D3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11" name="Picture 10">
            <a:extLst>
              <a:ext uri="{FF2B5EF4-FFF2-40B4-BE49-F238E27FC236}">
                <a16:creationId xmlns="" xmlns:a16="http://schemas.microsoft.com/office/drawing/2014/main" id="{5E3E8113-548D-46C8-8581-01A669CF6912}"/>
              </a:ext>
            </a:extLst>
          </p:cNvPr>
          <p:cNvPicPr>
            <a:picLocks noChangeAspect="1"/>
          </p:cNvPicPr>
          <p:nvPr/>
        </p:nvPicPr>
        <p:blipFill>
          <a:blip r:embed="rId8"/>
          <a:stretch>
            <a:fillRect/>
          </a:stretch>
        </p:blipFill>
        <p:spPr>
          <a:xfrm>
            <a:off x="11339884" y="87409"/>
            <a:ext cx="638073" cy="641761"/>
          </a:xfrm>
          <a:prstGeom prst="rect">
            <a:avLst/>
          </a:prstGeom>
        </p:spPr>
      </p:pic>
      <p:cxnSp>
        <p:nvCxnSpPr>
          <p:cNvPr id="13" name="Straight Connector 12">
            <a:extLst>
              <a:ext uri="{FF2B5EF4-FFF2-40B4-BE49-F238E27FC236}">
                <a16:creationId xmlns="" xmlns:a16="http://schemas.microsoft.com/office/drawing/2014/main" id="{AF939361-FCB1-4815-A63E-4E40792A968F}"/>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 xmlns:a16="http://schemas.microsoft.com/office/drawing/2014/main" id="{B3874B49-662F-470E-8F61-AC3601E6E351}"/>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Tree>
    <p:extLst>
      <p:ext uri="{BB962C8B-B14F-4D97-AF65-F5344CB8AC3E}">
        <p14:creationId xmlns:p14="http://schemas.microsoft.com/office/powerpoint/2010/main" val="106505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5122" name="Picture 2" descr="E:\Arjun\01.02.2019\New Client\Untitled-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8955" y="1286140"/>
            <a:ext cx="5742872" cy="5047488"/>
          </a:xfrm>
          <a:prstGeom prst="rect">
            <a:avLst/>
          </a:prstGeom>
          <a:noFill/>
          <a:extLst>
            <a:ext uri="{909E8E84-426E-40DD-AFC4-6F175D3DCCD1}">
              <a14:hiddenFill xmlns:a14="http://schemas.microsoft.com/office/drawing/2010/main">
                <a:solidFill>
                  <a:srgbClr val="FFFFFF"/>
                </a:solidFill>
              </a14:hiddenFill>
            </a:ext>
          </a:extLst>
        </p:spPr>
      </p:pic>
      <p:pic>
        <p:nvPicPr>
          <p:cNvPr id="253" name="Google Shape;253;p41"/>
          <p:cNvPicPr preferRelativeResize="0"/>
          <p:nvPr/>
        </p:nvPicPr>
        <p:blipFill rotWithShape="1">
          <a:blip r:embed="rId4">
            <a:alphaModFix amt="50000"/>
          </a:blip>
          <a:srcRect/>
          <a:stretch/>
        </p:blipFill>
        <p:spPr>
          <a:xfrm>
            <a:off x="10993120" y="6455868"/>
            <a:ext cx="461773" cy="105677"/>
          </a:xfrm>
          <a:prstGeom prst="rect">
            <a:avLst/>
          </a:prstGeom>
          <a:noFill/>
          <a:ln>
            <a:noFill/>
          </a:ln>
        </p:spPr>
      </p:pic>
      <p:pic>
        <p:nvPicPr>
          <p:cNvPr id="6" name="Picture 5" descr="ThinBlueHeader.png">
            <a:extLst>
              <a:ext uri="{FF2B5EF4-FFF2-40B4-BE49-F238E27FC236}">
                <a16:creationId xmlns="" xmlns:a16="http://schemas.microsoft.com/office/drawing/2014/main" id="{7A8C9BD0-7BC1-4A88-B139-AC157FFE8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a:extLst>
              <a:ext uri="{FF2B5EF4-FFF2-40B4-BE49-F238E27FC236}">
                <a16:creationId xmlns="" xmlns:a16="http://schemas.microsoft.com/office/drawing/2014/main" id="{803899D9-43CF-4130-87A8-B4078384EBC3}"/>
              </a:ext>
            </a:extLst>
          </p:cNvPr>
          <p:cNvPicPr>
            <a:picLocks noChangeAspect="1"/>
          </p:cNvPicPr>
          <p:nvPr/>
        </p:nvPicPr>
        <p:blipFill>
          <a:blip r:embed="rId6"/>
          <a:stretch>
            <a:fillRect/>
          </a:stretch>
        </p:blipFill>
        <p:spPr>
          <a:xfrm>
            <a:off x="11339884" y="87409"/>
            <a:ext cx="638073" cy="641761"/>
          </a:xfrm>
          <a:prstGeom prst="rect">
            <a:avLst/>
          </a:prstGeom>
        </p:spPr>
      </p:pic>
      <p:cxnSp>
        <p:nvCxnSpPr>
          <p:cNvPr id="8" name="Straight Connector 7">
            <a:extLst>
              <a:ext uri="{FF2B5EF4-FFF2-40B4-BE49-F238E27FC236}">
                <a16:creationId xmlns="" xmlns:a16="http://schemas.microsoft.com/office/drawing/2014/main" id="{1B99B72E-090A-4919-8C58-C5361B7D151B}"/>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 xmlns:a16="http://schemas.microsoft.com/office/drawing/2014/main" id="{A8881A05-4035-4BD1-BF47-29A6C66ABF6D}"/>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0" name="TextBox 9"/>
          <p:cNvSpPr txBox="1"/>
          <p:nvPr/>
        </p:nvSpPr>
        <p:spPr>
          <a:xfrm>
            <a:off x="4342085" y="1999214"/>
            <a:ext cx="3809149" cy="3960058"/>
          </a:xfrm>
          <a:prstGeom prst="rect">
            <a:avLst/>
          </a:prstGeom>
          <a:noFill/>
        </p:spPr>
        <p:txBody>
          <a:bodyPr wrap="square" rtlCol="0">
            <a:spAutoFit/>
          </a:bodyPr>
          <a:lstStyle/>
          <a:p>
            <a:pPr algn="ctr"/>
            <a:r>
              <a:rPr lang="es-ES" sz="2800" b="1" dirty="0">
                <a:solidFill>
                  <a:schemeClr val="bg1"/>
                </a:solidFill>
              </a:rPr>
              <a:t>¿Qué hace a </a:t>
            </a:r>
            <a:r>
              <a:rPr lang="es-ES" sz="2800" b="1" dirty="0" err="1">
                <a:solidFill>
                  <a:schemeClr val="bg1"/>
                </a:solidFill>
              </a:rPr>
              <a:t>State</a:t>
            </a:r>
            <a:r>
              <a:rPr lang="es-ES" sz="2800" b="1" dirty="0">
                <a:solidFill>
                  <a:schemeClr val="bg1"/>
                </a:solidFill>
              </a:rPr>
              <a:t> </a:t>
            </a:r>
            <a:r>
              <a:rPr lang="es-ES" sz="2800" b="1" dirty="0" smtClean="0">
                <a:solidFill>
                  <a:schemeClr val="bg1"/>
                </a:solidFill>
              </a:rPr>
              <a:t/>
            </a:r>
            <a:br>
              <a:rPr lang="es-ES" sz="2800" b="1" dirty="0" smtClean="0">
                <a:solidFill>
                  <a:schemeClr val="bg1"/>
                </a:solidFill>
              </a:rPr>
            </a:br>
            <a:r>
              <a:rPr lang="es-ES" sz="2800" b="1" dirty="0" smtClean="0">
                <a:solidFill>
                  <a:schemeClr val="bg1"/>
                </a:solidFill>
              </a:rPr>
              <a:t>of </a:t>
            </a:r>
            <a:r>
              <a:rPr lang="es-ES" sz="2800" b="1" dirty="0">
                <a:solidFill>
                  <a:schemeClr val="bg1"/>
                </a:solidFill>
              </a:rPr>
              <a:t>Hope distinto? </a:t>
            </a:r>
            <a:endParaRPr lang="es-ES" sz="1400" b="1" dirty="0">
              <a:solidFill>
                <a:schemeClr val="bg1"/>
              </a:solidFill>
            </a:endParaRPr>
          </a:p>
          <a:p>
            <a:pPr algn="ctr">
              <a:spcBef>
                <a:spcPts val="1000"/>
              </a:spcBef>
            </a:pPr>
            <a:r>
              <a:rPr lang="es-ES" sz="1700" dirty="0" err="1">
                <a:solidFill>
                  <a:schemeClr val="bg1"/>
                </a:solidFill>
              </a:rPr>
              <a:t>State</a:t>
            </a:r>
            <a:r>
              <a:rPr lang="es-ES" sz="1700" dirty="0">
                <a:solidFill>
                  <a:schemeClr val="bg1"/>
                </a:solidFill>
              </a:rPr>
              <a:t> of Hope utiliza una estrategia creativa para la resolución de problemas.  Esta estrategia, conocida como el diseño basado en las personas, consiste en mantener a las personas para quienes se está diseñando en el centro del proceso.  </a:t>
            </a:r>
            <a:r>
              <a:rPr lang="es-ES" sz="1700" dirty="0" err="1">
                <a:solidFill>
                  <a:schemeClr val="bg1"/>
                </a:solidFill>
              </a:rPr>
              <a:t>State</a:t>
            </a:r>
            <a:r>
              <a:rPr lang="es-ES" sz="1700" dirty="0">
                <a:solidFill>
                  <a:schemeClr val="bg1"/>
                </a:solidFill>
              </a:rPr>
              <a:t> of Hope también incorpora las voces de los jóvenes y las comunidades al confeccionar las soluciones que cumplan sus necesidades </a:t>
            </a:r>
            <a:r>
              <a:rPr lang="es-ES" sz="1700" dirty="0" smtClean="0">
                <a:solidFill>
                  <a:schemeClr val="bg1"/>
                </a:solidFill>
              </a:rPr>
              <a:t/>
            </a:r>
            <a:br>
              <a:rPr lang="es-ES" sz="1700" dirty="0" smtClean="0">
                <a:solidFill>
                  <a:schemeClr val="bg1"/>
                </a:solidFill>
              </a:rPr>
            </a:br>
            <a:r>
              <a:rPr lang="es-ES" sz="1700" dirty="0" smtClean="0">
                <a:solidFill>
                  <a:schemeClr val="bg1"/>
                </a:solidFill>
              </a:rPr>
              <a:t>particulares</a:t>
            </a:r>
            <a:r>
              <a:rPr lang="es-ES" sz="1700" dirty="0">
                <a:solidFill>
                  <a:schemeClr val="bg1"/>
                </a:solidFill>
              </a:rPr>
              <a:t>.</a:t>
            </a:r>
            <a:endParaRPr lang="en-US" sz="1700" dirty="0">
              <a:solidFill>
                <a:schemeClr val="bg1"/>
              </a:solidFill>
            </a:endParaRPr>
          </a:p>
        </p:txBody>
      </p:sp>
    </p:spTree>
    <p:extLst>
      <p:ext uri="{BB962C8B-B14F-4D97-AF65-F5344CB8AC3E}">
        <p14:creationId xmlns:p14="http://schemas.microsoft.com/office/powerpoint/2010/main" val="399299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221" name="Google Shape;221;p37"/>
          <p:cNvPicPr preferRelativeResize="0"/>
          <p:nvPr/>
        </p:nvPicPr>
        <p:blipFill rotWithShape="1">
          <a:blip r:embed="rId3">
            <a:alphaModFix amt="50000"/>
          </a:blip>
          <a:srcRect/>
          <a:stretch/>
        </p:blipFill>
        <p:spPr>
          <a:xfrm>
            <a:off x="10993120" y="6455868"/>
            <a:ext cx="461773" cy="105677"/>
          </a:xfrm>
          <a:prstGeom prst="rect">
            <a:avLst/>
          </a:prstGeom>
          <a:noFill/>
          <a:ln>
            <a:noFill/>
          </a:ln>
        </p:spPr>
      </p:pic>
      <p:sp>
        <p:nvSpPr>
          <p:cNvPr id="223" name="Google Shape;223;p37"/>
          <p:cNvSpPr txBox="1">
            <a:spLocks noGrp="1"/>
          </p:cNvSpPr>
          <p:nvPr>
            <p:ph type="title"/>
          </p:nvPr>
        </p:nvSpPr>
        <p:spPr>
          <a:xfrm>
            <a:off x="516786" y="1043696"/>
            <a:ext cx="11658920" cy="1882858"/>
          </a:xfrm>
          <a:prstGeom prst="rect">
            <a:avLst/>
          </a:prstGeom>
          <a:noFill/>
          <a:ln>
            <a:noFill/>
          </a:ln>
        </p:spPr>
        <p:txBody>
          <a:bodyPr spcFirstLastPara="1" vert="horz" wrap="square" lIns="0" tIns="0" rIns="0" bIns="0" rtlCol="0" anchor="t" anchorCtr="0">
            <a:noAutofit/>
          </a:bodyPr>
          <a:lstStyle/>
          <a:p>
            <a:pPr>
              <a:buClr>
                <a:srgbClr val="000000"/>
              </a:buClr>
              <a:buSzPts val="1100"/>
            </a:pPr>
            <a:endParaRPr lang="en-US" dirty="0"/>
          </a:p>
          <a:p>
            <a:endParaRPr dirty="0"/>
          </a:p>
        </p:txBody>
      </p:sp>
      <p:sp>
        <p:nvSpPr>
          <p:cNvPr id="224" name="Google Shape;224;p37"/>
          <p:cNvSpPr txBox="1">
            <a:spLocks noGrp="1"/>
          </p:cNvSpPr>
          <p:nvPr>
            <p:ph type="title"/>
          </p:nvPr>
        </p:nvSpPr>
        <p:spPr>
          <a:xfrm>
            <a:off x="2020711" y="2370667"/>
            <a:ext cx="8365391" cy="3874837"/>
          </a:xfrm>
          <a:prstGeom prst="rect">
            <a:avLst/>
          </a:prstGeom>
        </p:spPr>
        <p:txBody>
          <a:bodyPr spcFirstLastPara="1" vert="horz" wrap="square" lIns="45713" tIns="45713" rIns="45713" bIns="45713" rtlCol="0" anchor="t" anchorCtr="0">
            <a:noAutofit/>
          </a:bodyPr>
          <a:lstStyle/>
          <a:p>
            <a:pPr marL="342900" indent="-342900">
              <a:lnSpc>
                <a:spcPct val="150000"/>
              </a:lnSpc>
              <a:buClr>
                <a:srgbClr val="3A3A3A"/>
              </a:buClr>
              <a:buSzPct val="100000"/>
              <a:buFont typeface="Wingdings" panose="05000000000000000000" pitchFamily="2" charset="2"/>
              <a:buChar char="Ø"/>
            </a:pPr>
            <a:r>
              <a:rPr lang="es-ES" sz="2500" dirty="0">
                <a:solidFill>
                  <a:srgbClr val="3A3A3A"/>
                </a:solidFill>
                <a:latin typeface="Poppins"/>
                <a:ea typeface="Poppins"/>
                <a:cs typeface="Poppins"/>
                <a:sym typeface="Poppins"/>
              </a:rPr>
              <a:t>Cambio radical del modo de pensar de la comunidad</a:t>
            </a:r>
            <a:endParaRPr sz="2500" dirty="0">
              <a:solidFill>
                <a:srgbClr val="3A3A3A"/>
              </a:solidFill>
              <a:latin typeface="Poppins"/>
              <a:ea typeface="Poppins"/>
              <a:cs typeface="Poppins"/>
              <a:sym typeface="Poppins"/>
            </a:endParaRPr>
          </a:p>
          <a:p>
            <a:pPr marL="342900" indent="-342900">
              <a:lnSpc>
                <a:spcPct val="150000"/>
              </a:lnSpc>
              <a:spcBef>
                <a:spcPts val="0"/>
              </a:spcBef>
              <a:buClr>
                <a:srgbClr val="3A3A3A"/>
              </a:buClr>
              <a:buSzPct val="100000"/>
              <a:buFont typeface="Wingdings" panose="05000000000000000000" pitchFamily="2" charset="2"/>
              <a:buChar char="Ø"/>
            </a:pPr>
            <a:r>
              <a:rPr lang="es-ES" sz="2500" dirty="0">
                <a:solidFill>
                  <a:srgbClr val="3A3A3A"/>
                </a:solidFill>
                <a:latin typeface="Poppins"/>
                <a:ea typeface="Poppins"/>
                <a:cs typeface="Poppins"/>
                <a:sym typeface="Poppins"/>
              </a:rPr>
              <a:t>Una gama de recursos más completa y accesible</a:t>
            </a:r>
            <a:endParaRPr sz="2500" dirty="0">
              <a:solidFill>
                <a:srgbClr val="3A3A3A"/>
              </a:solidFill>
              <a:latin typeface="Poppins"/>
              <a:ea typeface="Poppins"/>
              <a:cs typeface="Poppins"/>
              <a:sym typeface="Poppins"/>
            </a:endParaRPr>
          </a:p>
          <a:p>
            <a:pPr marL="342900" indent="-342900">
              <a:lnSpc>
                <a:spcPct val="150000"/>
              </a:lnSpc>
              <a:spcBef>
                <a:spcPts val="0"/>
              </a:spcBef>
              <a:buClr>
                <a:srgbClr val="3A3A3A"/>
              </a:buClr>
              <a:buSzPct val="100000"/>
              <a:buFont typeface="Wingdings" panose="05000000000000000000" pitchFamily="2" charset="2"/>
              <a:buChar char="Ø"/>
            </a:pPr>
            <a:r>
              <a:rPr lang="es-ES" sz="2500" dirty="0">
                <a:solidFill>
                  <a:srgbClr val="3A3A3A"/>
                </a:solidFill>
                <a:latin typeface="Poppins"/>
                <a:ea typeface="Poppins"/>
                <a:cs typeface="Poppins"/>
                <a:sym typeface="Poppins"/>
              </a:rPr>
              <a:t>Mejoramiento de la colaboración comunitaria</a:t>
            </a:r>
            <a:endParaRPr sz="2500" dirty="0">
              <a:solidFill>
                <a:srgbClr val="3A3A3A"/>
              </a:solidFill>
              <a:latin typeface="Poppins"/>
              <a:ea typeface="Poppins"/>
              <a:cs typeface="Poppins"/>
              <a:sym typeface="Poppins"/>
            </a:endParaRPr>
          </a:p>
          <a:p>
            <a:pPr marL="342900" indent="-342900">
              <a:lnSpc>
                <a:spcPct val="150000"/>
              </a:lnSpc>
              <a:spcBef>
                <a:spcPts val="0"/>
              </a:spcBef>
              <a:buClr>
                <a:srgbClr val="3A3A3A"/>
              </a:buClr>
              <a:buSzPct val="100000"/>
              <a:buFont typeface="Wingdings" panose="05000000000000000000" pitchFamily="2" charset="2"/>
              <a:buChar char="Ø"/>
            </a:pPr>
            <a:r>
              <a:rPr lang="es-ES" sz="2500" dirty="0">
                <a:solidFill>
                  <a:srgbClr val="3A3A3A"/>
                </a:solidFill>
                <a:latin typeface="Poppins"/>
                <a:ea typeface="Poppins"/>
                <a:cs typeface="Poppins"/>
                <a:sym typeface="Poppins"/>
              </a:rPr>
              <a:t>Mejoramiento de los puntos de información comunitaria</a:t>
            </a:r>
            <a:endParaRPr sz="2500" dirty="0">
              <a:solidFill>
                <a:srgbClr val="3A3A3A"/>
              </a:solidFill>
              <a:latin typeface="Poppins"/>
              <a:ea typeface="Poppins"/>
              <a:cs typeface="Poppins"/>
              <a:sym typeface="Poppins"/>
            </a:endParaRPr>
          </a:p>
          <a:p>
            <a:pPr marL="228600">
              <a:lnSpc>
                <a:spcPct val="150000"/>
              </a:lnSpc>
            </a:pPr>
            <a:endParaRPr sz="2500" dirty="0">
              <a:solidFill>
                <a:srgbClr val="3A3A3A"/>
              </a:solidFill>
              <a:latin typeface="Poppins"/>
              <a:ea typeface="Poppins"/>
              <a:cs typeface="Poppins"/>
              <a:sym typeface="Poppins"/>
            </a:endParaRPr>
          </a:p>
        </p:txBody>
      </p:sp>
      <p:sp>
        <p:nvSpPr>
          <p:cNvPr id="6" name="Rectangle 5">
            <a:extLst>
              <a:ext uri="{FF2B5EF4-FFF2-40B4-BE49-F238E27FC236}">
                <a16:creationId xmlns="" xmlns:a16="http://schemas.microsoft.com/office/drawing/2014/main" id="{A7BC4B8B-3DB0-49A3-91F0-37AE1063A43C}"/>
              </a:ext>
            </a:extLst>
          </p:cNvPr>
          <p:cNvSpPr/>
          <p:nvPr/>
        </p:nvSpPr>
        <p:spPr>
          <a:xfrm>
            <a:off x="151215" y="1422437"/>
            <a:ext cx="12114675" cy="1200329"/>
          </a:xfrm>
          <a:prstGeom prst="rect">
            <a:avLst/>
          </a:prstGeom>
        </p:spPr>
        <p:txBody>
          <a:bodyPr wrap="square">
            <a:spAutoFit/>
          </a:bodyPr>
          <a:lstStyle/>
          <a:p>
            <a:pPr lvl="0" defTabSz="609585">
              <a:defRPr/>
            </a:pPr>
            <a:r>
              <a:rPr lang="es-ES" sz="3600" b="1" dirty="0">
                <a:latin typeface="Museo Sans 700" panose="02000000000000000000" pitchFamily="50" charset="0"/>
                <a:ea typeface="Museo Sans 900" charset="0"/>
                <a:cs typeface="Museo Sans 900" charset="0"/>
              </a:rPr>
              <a:t>¿Cómo serán las comunidades diferentes a causa </a:t>
            </a:r>
            <a:r>
              <a:rPr lang="es-ES" sz="3600" b="1" dirty="0" smtClean="0">
                <a:latin typeface="Museo Sans 700" panose="02000000000000000000" pitchFamily="50" charset="0"/>
                <a:ea typeface="Museo Sans 900" charset="0"/>
                <a:cs typeface="Museo Sans 900" charset="0"/>
              </a:rPr>
              <a:t/>
            </a:r>
            <a:br>
              <a:rPr lang="es-ES" sz="3600" b="1" dirty="0" smtClean="0">
                <a:latin typeface="Museo Sans 700" panose="02000000000000000000" pitchFamily="50" charset="0"/>
                <a:ea typeface="Museo Sans 900" charset="0"/>
                <a:cs typeface="Museo Sans 900" charset="0"/>
              </a:rPr>
            </a:br>
            <a:r>
              <a:rPr lang="es-ES" sz="3600" b="1" dirty="0" smtClean="0">
                <a:latin typeface="Museo Sans 700" panose="02000000000000000000" pitchFamily="50" charset="0"/>
                <a:ea typeface="Museo Sans 900" charset="0"/>
                <a:cs typeface="Museo Sans 900" charset="0"/>
              </a:rPr>
              <a:t>del </a:t>
            </a:r>
            <a:r>
              <a:rPr lang="es-ES" sz="3600" b="1" dirty="0">
                <a:latin typeface="Museo Sans 700" panose="02000000000000000000" pitchFamily="50" charset="0"/>
                <a:ea typeface="Museo Sans 900" charset="0"/>
                <a:cs typeface="Museo Sans 900" charset="0"/>
              </a:rPr>
              <a:t>estado de esperanza?</a:t>
            </a:r>
            <a:endParaRPr kumimoji="0" lang="en-US" sz="3600" b="1" i="0" u="none" strike="noStrike" kern="1200" cap="none" spc="0" normalizeH="0" baseline="0" noProof="0" dirty="0">
              <a:ln>
                <a:noFill/>
              </a:ln>
              <a:effectLst/>
              <a:uLnTx/>
              <a:uFillTx/>
              <a:latin typeface="Museo Sans 700" panose="02000000000000000000" pitchFamily="50" charset="0"/>
              <a:ea typeface="Museo Sans 900" charset="0"/>
              <a:cs typeface="Museo Sans 900" charset="0"/>
            </a:endParaRPr>
          </a:p>
        </p:txBody>
      </p:sp>
      <p:pic>
        <p:nvPicPr>
          <p:cNvPr id="7" name="Picture 6" descr="ThinBlueHeader.png">
            <a:extLst>
              <a:ext uri="{FF2B5EF4-FFF2-40B4-BE49-F238E27FC236}">
                <a16:creationId xmlns="" xmlns:a16="http://schemas.microsoft.com/office/drawing/2014/main" id="{231F628C-70EB-47C7-83DC-A26AAB4214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8" name="Picture 7">
            <a:extLst>
              <a:ext uri="{FF2B5EF4-FFF2-40B4-BE49-F238E27FC236}">
                <a16:creationId xmlns="" xmlns:a16="http://schemas.microsoft.com/office/drawing/2014/main" id="{C70DE5B6-2FD1-47F0-A1D5-858DA01F8603}"/>
              </a:ext>
            </a:extLst>
          </p:cNvPr>
          <p:cNvPicPr>
            <a:picLocks noChangeAspect="1"/>
          </p:cNvPicPr>
          <p:nvPr/>
        </p:nvPicPr>
        <p:blipFill>
          <a:blip r:embed="rId5"/>
          <a:stretch>
            <a:fillRect/>
          </a:stretch>
        </p:blipFill>
        <p:spPr>
          <a:xfrm>
            <a:off x="11339884" y="87409"/>
            <a:ext cx="638073" cy="641761"/>
          </a:xfrm>
          <a:prstGeom prst="rect">
            <a:avLst/>
          </a:prstGeom>
        </p:spPr>
      </p:pic>
      <p:cxnSp>
        <p:nvCxnSpPr>
          <p:cNvPr id="9" name="Straight Connector 8">
            <a:extLst>
              <a:ext uri="{FF2B5EF4-FFF2-40B4-BE49-F238E27FC236}">
                <a16:creationId xmlns="" xmlns:a16="http://schemas.microsoft.com/office/drawing/2014/main" id="{4DB853FE-F071-49BA-9B0B-94495F272E08}"/>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 xmlns:a16="http://schemas.microsoft.com/office/drawing/2014/main" id="{3C7DFBAB-F7C0-48D6-B9CE-1AE2FBFAF748}"/>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pic>
        <p:nvPicPr>
          <p:cNvPr id="11" name="Picture 10">
            <a:extLst>
              <a:ext uri="{FF2B5EF4-FFF2-40B4-BE49-F238E27FC236}">
                <a16:creationId xmlns="" xmlns:a16="http://schemas.microsoft.com/office/drawing/2014/main" id="{B7705580-2F1D-41F3-A50B-EB83B37DF9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971" y="6269031"/>
            <a:ext cx="1971207" cy="519397"/>
          </a:xfrm>
          <a:prstGeom prst="rect">
            <a:avLst/>
          </a:prstGeom>
        </p:spPr>
      </p:pic>
    </p:spTree>
    <p:extLst>
      <p:ext uri="{BB962C8B-B14F-4D97-AF65-F5344CB8AC3E}">
        <p14:creationId xmlns:p14="http://schemas.microsoft.com/office/powerpoint/2010/main" val="3161732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4" y="6269031"/>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 xmlns:a16="http://schemas.microsoft.com/office/drawing/2014/main" id="{15DF5FCF-90E6-4948-BAEB-2A71B36B5456}"/>
              </a:ext>
            </a:extLst>
          </p:cNvPr>
          <p:cNvSpPr txBox="1">
            <a:spLocks/>
          </p:cNvSpPr>
          <p:nvPr/>
        </p:nvSpPr>
        <p:spPr>
          <a:xfrm>
            <a:off x="720441" y="1186145"/>
            <a:ext cx="10751117" cy="57545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defRPr/>
            </a:pPr>
            <a:r>
              <a:rPr lang="en-US" sz="2800" dirty="0">
                <a:solidFill>
                  <a:srgbClr val="232B38"/>
                </a:solidFill>
                <a:latin typeface="Museo Sans 900" panose="02000000000000000000" pitchFamily="50" charset="0"/>
              </a:rPr>
              <a:t>STATE OF HOPE:  </a:t>
            </a:r>
            <a:r>
              <a:rPr lang="en-US" sz="2800" dirty="0">
                <a:solidFill>
                  <a:srgbClr val="00B0F0"/>
                </a:solidFill>
                <a:latin typeface="Museo Sans 900" panose="02000000000000000000" pitchFamily="50" charset="0"/>
              </a:rPr>
              <a:t>CRONOGRAMA PARA EL 2019</a:t>
            </a:r>
            <a:endParaRPr kumimoji="0" lang="en-US" sz="2800" b="0" i="0" u="none" strike="noStrike" kern="1200" cap="none" spc="0" normalizeH="0" baseline="0" noProof="0" dirty="0">
              <a:ln>
                <a:noFill/>
              </a:ln>
              <a:solidFill>
                <a:srgbClr val="00B0F0"/>
              </a:solidFill>
              <a:effectLst/>
              <a:uLnTx/>
              <a:uFillTx/>
              <a:latin typeface="Museo Sans 700" panose="02000000000000000000" pitchFamily="50" charset="0"/>
              <a:ea typeface="+mj-ea"/>
              <a:cs typeface="+mj-cs"/>
            </a:endParaRPr>
          </a:p>
        </p:txBody>
      </p:sp>
      <p:sp>
        <p:nvSpPr>
          <p:cNvPr id="15" name="TextBox 14">
            <a:extLst>
              <a:ext uri="{FF2B5EF4-FFF2-40B4-BE49-F238E27FC236}">
                <a16:creationId xmlns=""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graphicFrame>
        <p:nvGraphicFramePr>
          <p:cNvPr id="2" name="Table 1">
            <a:extLst>
              <a:ext uri="{FF2B5EF4-FFF2-40B4-BE49-F238E27FC236}">
                <a16:creationId xmlns="" xmlns:a16="http://schemas.microsoft.com/office/drawing/2014/main" id="{8372EC7F-1EE5-4932-9E1B-D19AD5BC4C4C}"/>
              </a:ext>
            </a:extLst>
          </p:cNvPr>
          <p:cNvGraphicFramePr>
            <a:graphicFrameLocks noGrp="1"/>
          </p:cNvGraphicFramePr>
          <p:nvPr>
            <p:extLst>
              <p:ext uri="{D42A27DB-BD31-4B8C-83A1-F6EECF244321}">
                <p14:modId xmlns:p14="http://schemas.microsoft.com/office/powerpoint/2010/main" val="2560058898"/>
              </p:ext>
            </p:extLst>
          </p:nvPr>
        </p:nvGraphicFramePr>
        <p:xfrm>
          <a:off x="1305779" y="2018445"/>
          <a:ext cx="9794611" cy="3910332"/>
        </p:xfrm>
        <a:graphic>
          <a:graphicData uri="http://schemas.openxmlformats.org/drawingml/2006/table">
            <a:tbl>
              <a:tblPr firstRow="1" bandRow="1">
                <a:tableStyleId>{FABFCF23-3B69-468F-B69F-88F6DE6A72F2}</a:tableStyleId>
              </a:tblPr>
              <a:tblGrid>
                <a:gridCol w="3528567">
                  <a:extLst>
                    <a:ext uri="{9D8B030D-6E8A-4147-A177-3AD203B41FA5}">
                      <a16:colId xmlns="" xmlns:a16="http://schemas.microsoft.com/office/drawing/2014/main" val="1632918435"/>
                    </a:ext>
                  </a:extLst>
                </a:gridCol>
                <a:gridCol w="6266044">
                  <a:extLst>
                    <a:ext uri="{9D8B030D-6E8A-4147-A177-3AD203B41FA5}">
                      <a16:colId xmlns="" xmlns:a16="http://schemas.microsoft.com/office/drawing/2014/main" val="1355844689"/>
                    </a:ext>
                  </a:extLst>
                </a:gridCol>
              </a:tblGrid>
              <a:tr h="386881">
                <a:tc>
                  <a:txBody>
                    <a:bodyPr/>
                    <a:lstStyle/>
                    <a:p>
                      <a:pPr algn="ctr"/>
                      <a:r>
                        <a:rPr lang="en-US" dirty="0"/>
                        <a:t>2019 </a:t>
                      </a:r>
                    </a:p>
                  </a:txBody>
                  <a:tcPr/>
                </a:tc>
                <a:tc>
                  <a:txBody>
                    <a:bodyPr/>
                    <a:lstStyle/>
                    <a:p>
                      <a:pPr algn="ctr"/>
                      <a:r>
                        <a:rPr lang="en-US" dirty="0"/>
                        <a:t>Activity</a:t>
                      </a:r>
                    </a:p>
                  </a:txBody>
                  <a:tcPr/>
                </a:tc>
                <a:extLst>
                  <a:ext uri="{0D108BD9-81ED-4DB2-BD59-A6C34878D82A}">
                    <a16:rowId xmlns="" xmlns:a16="http://schemas.microsoft.com/office/drawing/2014/main" val="369452094"/>
                  </a:ext>
                </a:extLst>
              </a:tr>
              <a:tr h="692417">
                <a:tc>
                  <a:txBody>
                    <a:bodyPr/>
                    <a:lstStyle/>
                    <a:p>
                      <a:pPr algn="ctr"/>
                      <a:r>
                        <a:rPr lang="en-US" sz="1600" dirty="0" err="1" smtClean="0"/>
                        <a:t>Enero</a:t>
                      </a:r>
                      <a:endParaRPr lang="en-US" sz="1600" dirty="0">
                        <a:latin typeface="Arial" panose="020B0604020202020204" pitchFamily="34" charset="0"/>
                        <a:cs typeface="Arial" panose="020B0604020202020204" pitchFamily="34" charset="0"/>
                      </a:endParaRP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s-ES" sz="1600" dirty="0" smtClean="0"/>
                        <a:t>La distribución del Kit de Herramientas de </a:t>
                      </a:r>
                      <a:r>
                        <a:rPr lang="es-ES" sz="1600" dirty="0" err="1" smtClean="0"/>
                        <a:t>State</a:t>
                      </a:r>
                      <a:r>
                        <a:rPr lang="es-ES" sz="1600" dirty="0" smtClean="0"/>
                        <a:t> of Hope (“Hope Kit”) inicia el proceso de postulación</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035892495"/>
                  </a:ext>
                </a:extLst>
              </a:tr>
              <a:tr h="614860">
                <a:tc>
                  <a:txBody>
                    <a:bodyPr/>
                    <a:lstStyle/>
                    <a:p>
                      <a:pPr algn="ctr"/>
                      <a:r>
                        <a:rPr lang="en-US" sz="1600" dirty="0" err="1" smtClean="0"/>
                        <a:t>Febrero-marzo</a:t>
                      </a:r>
                      <a:endParaRPr lang="en-US" sz="1600" dirty="0"/>
                    </a:p>
                  </a:txBody>
                  <a:tcPr/>
                </a:tc>
                <a:tc>
                  <a:txBody>
                    <a:bodyPr/>
                    <a:lstStyle/>
                    <a:p>
                      <a:r>
                        <a:rPr lang="es-ES" sz="1600" dirty="0" smtClean="0"/>
                        <a:t>Los innovadores presentarán sus historias (solicitud) a través de aplicación en línea</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964340793"/>
                  </a:ext>
                </a:extLst>
              </a:tr>
              <a:tr h="641656">
                <a:tc>
                  <a:txBody>
                    <a:bodyPr/>
                    <a:lstStyle/>
                    <a:p>
                      <a:pPr algn="ctr"/>
                      <a:r>
                        <a:rPr lang="en-US" sz="1600" dirty="0" err="1" smtClean="0"/>
                        <a:t>Abril</a:t>
                      </a:r>
                      <a:endParaRPr lang="en-US" sz="1600" dirty="0">
                        <a:latin typeface="Arial" panose="020B0604020202020204" pitchFamily="34" charset="0"/>
                        <a:cs typeface="Arial" panose="020B0604020202020204" pitchFamily="34" charset="0"/>
                      </a:endParaRPr>
                    </a:p>
                  </a:txBody>
                  <a:tcPr/>
                </a:tc>
                <a:tc>
                  <a:txBody>
                    <a:bodyPr/>
                    <a:lstStyle/>
                    <a:p>
                      <a:r>
                        <a:rPr lang="es-ES" sz="1600" dirty="0" smtClean="0"/>
                        <a:t>Los Jefes de Revisión Comunitaria se agruparán en equipos para seleccionar y priorizar las ideas y proyectos locales</a:t>
                      </a:r>
                      <a:r>
                        <a:rPr lang="en-US" sz="1600" dirty="0" smtClean="0"/>
                        <a:t> </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825269845"/>
                  </a:ext>
                </a:extLst>
              </a:tr>
              <a:tr h="366661">
                <a:tc>
                  <a:txBody>
                    <a:bodyPr/>
                    <a:lstStyle/>
                    <a:p>
                      <a:pPr algn="ctr"/>
                      <a:r>
                        <a:rPr lang="en-US" sz="1600" dirty="0" err="1" smtClean="0"/>
                        <a:t>Abril</a:t>
                      </a:r>
                      <a:r>
                        <a:rPr lang="en-US" sz="1600" dirty="0" smtClean="0"/>
                        <a:t>-mayo</a:t>
                      </a:r>
                      <a:endParaRPr lang="en-US" sz="1600" dirty="0">
                        <a:latin typeface="Arial" panose="020B0604020202020204" pitchFamily="34" charset="0"/>
                        <a:cs typeface="Arial" panose="020B0604020202020204" pitchFamily="34" charset="0"/>
                      </a:endParaRPr>
                    </a:p>
                  </a:txBody>
                  <a:tcPr/>
                </a:tc>
                <a:tc>
                  <a:txBody>
                    <a:bodyPr/>
                    <a:lstStyle/>
                    <a:p>
                      <a:r>
                        <a:rPr lang="es-ES" sz="1600" dirty="0" smtClean="0"/>
                        <a:t>El equipo a nivel estatal hará selecciones finales</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4065758195"/>
                  </a:ext>
                </a:extLst>
              </a:tr>
              <a:tr h="474535">
                <a:tc>
                  <a:txBody>
                    <a:bodyPr/>
                    <a:lstStyle/>
                    <a:p>
                      <a:pPr algn="ctr"/>
                      <a:r>
                        <a:rPr lang="en-US" sz="1600" dirty="0" smtClean="0"/>
                        <a:t>Mayo</a:t>
                      </a:r>
                      <a:endParaRPr lang="en-US" sz="1600" dirty="0">
                        <a:latin typeface="Arial" panose="020B0604020202020204" pitchFamily="34" charset="0"/>
                        <a:cs typeface="Arial" panose="020B0604020202020204" pitchFamily="34" charset="0"/>
                      </a:endParaRPr>
                    </a:p>
                  </a:txBody>
                  <a:tcPr/>
                </a:tc>
                <a:tc>
                  <a:txBody>
                    <a:bodyPr/>
                    <a:lstStyle/>
                    <a:p>
                      <a:r>
                        <a:rPr lang="es-ES" sz="1600" dirty="0" smtClean="0"/>
                        <a:t>Los anuncios de la selección se comunicarán a todos los postulantes</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2010675716"/>
                  </a:ext>
                </a:extLst>
              </a:tr>
              <a:tr h="366661">
                <a:tc>
                  <a:txBody>
                    <a:bodyPr/>
                    <a:lstStyle/>
                    <a:p>
                      <a:pPr algn="ctr"/>
                      <a:r>
                        <a:rPr lang="en-US" sz="1600" dirty="0" smtClean="0"/>
                        <a:t>Primavera 2019</a:t>
                      </a:r>
                      <a:endParaRPr lang="en-US" sz="1600" dirty="0">
                        <a:latin typeface="Arial" panose="020B0604020202020204" pitchFamily="34" charset="0"/>
                        <a:cs typeface="Arial" panose="020B0604020202020204" pitchFamily="34" charset="0"/>
                      </a:endParaRPr>
                    </a:p>
                  </a:txBody>
                  <a:tcPr/>
                </a:tc>
                <a:tc>
                  <a:txBody>
                    <a:bodyPr/>
                    <a:lstStyle/>
                    <a:p>
                      <a:r>
                        <a:rPr lang="es-ES" sz="1600" dirty="0" smtClean="0"/>
                        <a:t>Reunión con los centros principales para avanzar con los proyectos</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3965806812"/>
                  </a:ext>
                </a:extLst>
              </a:tr>
              <a:tr h="366661">
                <a:tc>
                  <a:txBody>
                    <a:bodyPr/>
                    <a:lstStyle/>
                    <a:p>
                      <a:pPr algn="ctr"/>
                      <a:r>
                        <a:rPr lang="en-US" sz="1600" dirty="0" smtClean="0"/>
                        <a:t>1 de </a:t>
                      </a:r>
                      <a:r>
                        <a:rPr lang="en-US" sz="1600" dirty="0" err="1" smtClean="0"/>
                        <a:t>julio</a:t>
                      </a:r>
                      <a:r>
                        <a:rPr lang="en-US" sz="1600" dirty="0" smtClean="0"/>
                        <a:t> </a:t>
                      </a:r>
                      <a:endParaRPr lang="en-US" sz="1600" dirty="0">
                        <a:latin typeface="Arial" panose="020B0604020202020204" pitchFamily="34" charset="0"/>
                        <a:cs typeface="Arial" panose="020B0604020202020204" pitchFamily="34" charset="0"/>
                      </a:endParaRPr>
                    </a:p>
                  </a:txBody>
                  <a:tcPr/>
                </a:tc>
                <a:tc>
                  <a:txBody>
                    <a:bodyPr/>
                    <a:lstStyle/>
                    <a:p>
                      <a:r>
                        <a:rPr lang="en-US" sz="1600" dirty="0" smtClean="0"/>
                        <a:t>Probable 3</a:t>
                      </a:r>
                      <a:r>
                        <a:rPr lang="en-US" sz="1600" baseline="30000" dirty="0" smtClean="0"/>
                        <a:t>a</a:t>
                      </a:r>
                      <a:r>
                        <a:rPr lang="en-US" sz="1600" dirty="0" smtClean="0"/>
                        <a:t>  </a:t>
                      </a:r>
                      <a:r>
                        <a:rPr lang="en-US" sz="1600" dirty="0" err="1" smtClean="0"/>
                        <a:t>ronda</a:t>
                      </a:r>
                      <a:r>
                        <a:rPr lang="en-US" sz="1600" dirty="0" smtClean="0"/>
                        <a:t> de </a:t>
                      </a:r>
                      <a:r>
                        <a:rPr lang="en-US" sz="1600" dirty="0" err="1" smtClean="0"/>
                        <a:t>postulaciones</a:t>
                      </a: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606401169"/>
                  </a:ext>
                </a:extLst>
              </a:tr>
            </a:tbl>
          </a:graphicData>
        </a:graphic>
      </p:graphicFrame>
    </p:spTree>
    <p:extLst>
      <p:ext uri="{BB962C8B-B14F-4D97-AF65-F5344CB8AC3E}">
        <p14:creationId xmlns:p14="http://schemas.microsoft.com/office/powerpoint/2010/main" val="185187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331102" y="2819400"/>
            <a:ext cx="1061509" cy="318100"/>
          </a:xfrm>
          <a:prstGeom prst="rect">
            <a:avLst/>
          </a:prstGeom>
        </p:spPr>
        <p:txBody>
          <a:bodyPr wrap="non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dirty="0">
                <a:ln>
                  <a:noFill/>
                </a:ln>
                <a:solidFill>
                  <a:srgbClr val="FFFFFF"/>
                </a:solidFill>
                <a:effectLst/>
                <a:uLnTx/>
                <a:uFillTx/>
                <a:latin typeface="Arial" charset="0"/>
                <a:ea typeface="Arial" charset="0"/>
                <a:cs typeface="Arial" charset="0"/>
              </a:rPr>
              <a:t>June 2018</a:t>
            </a:r>
          </a:p>
        </p:txBody>
      </p:sp>
      <p:sp>
        <p:nvSpPr>
          <p:cNvPr id="21" name="Rectangle 20"/>
          <p:cNvSpPr/>
          <p:nvPr/>
        </p:nvSpPr>
        <p:spPr>
          <a:xfrm>
            <a:off x="1710804" y="2856138"/>
            <a:ext cx="1418786" cy="318100"/>
          </a:xfrm>
          <a:prstGeom prst="rect">
            <a:avLst/>
          </a:prstGeom>
        </p:spPr>
        <p:txBody>
          <a:bodyPr wrap="none">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dirty="0">
                <a:ln>
                  <a:noFill/>
                </a:ln>
                <a:solidFill>
                  <a:prstClr val="white"/>
                </a:solidFill>
                <a:effectLst/>
                <a:uLnTx/>
                <a:uFillTx/>
                <a:latin typeface="Arial" charset="0"/>
                <a:ea typeface="Arial" charset="0"/>
                <a:cs typeface="Arial" charset="0"/>
              </a:rPr>
              <a:t>Virginia Pryor</a:t>
            </a:r>
          </a:p>
        </p:txBody>
      </p:sp>
      <p:sp>
        <p:nvSpPr>
          <p:cNvPr id="22" name="Rectangle 21"/>
          <p:cNvSpPr/>
          <p:nvPr/>
        </p:nvSpPr>
        <p:spPr>
          <a:xfrm>
            <a:off x="880524" y="1233936"/>
            <a:ext cx="10690579" cy="4154984"/>
          </a:xfrm>
          <a:prstGeom prst="rect">
            <a:avLst/>
          </a:prstGeom>
        </p:spPr>
        <p:txBody>
          <a:bodyPr wrap="square">
            <a:spAutoFit/>
          </a:bodyPr>
          <a:lstStyle/>
          <a:p>
            <a:pPr lvl="0" algn="ctr" defTabSz="609585">
              <a:defRPr/>
            </a:pPr>
            <a:r>
              <a:rPr kumimoji="0" lang="en-US" sz="88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rPr>
              <a:t>State of Hope </a:t>
            </a:r>
            <a:r>
              <a:rPr lang="es-ES" sz="8800" b="1" dirty="0">
                <a:solidFill>
                  <a:srgbClr val="4472C4">
                    <a:lumMod val="50000"/>
                  </a:srgbClr>
                </a:solidFill>
                <a:latin typeface="Museo Sans 700" panose="02000000000000000000" pitchFamily="50" charset="0"/>
                <a:ea typeface="Museo Sans 900" charset="0"/>
                <a:cs typeface="Museo Sans 900" charset="0"/>
              </a:rPr>
              <a:t>Descripción general de la solicitud</a:t>
            </a:r>
            <a:endParaRPr kumimoji="0" lang="en-US" sz="88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endParaRPr>
          </a:p>
        </p:txBody>
      </p:sp>
      <p:pic>
        <p:nvPicPr>
          <p:cNvPr id="10" name="Picture 9" descr="ThinBlueHeader.png">
            <a:extLst>
              <a:ext uri="{FF2B5EF4-FFF2-40B4-BE49-F238E27FC236}">
                <a16:creationId xmlns="" xmlns:a16="http://schemas.microsoft.com/office/drawing/2014/main" id="{996AD70C-FC5C-4784-968B-77406528D3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11" name="Picture 10">
            <a:extLst>
              <a:ext uri="{FF2B5EF4-FFF2-40B4-BE49-F238E27FC236}">
                <a16:creationId xmlns="" xmlns:a16="http://schemas.microsoft.com/office/drawing/2014/main" id="{5E3E8113-548D-46C8-8581-01A669CF6912}"/>
              </a:ext>
            </a:extLst>
          </p:cNvPr>
          <p:cNvPicPr>
            <a:picLocks noChangeAspect="1"/>
          </p:cNvPicPr>
          <p:nvPr/>
        </p:nvPicPr>
        <p:blipFill>
          <a:blip r:embed="rId4"/>
          <a:stretch>
            <a:fillRect/>
          </a:stretch>
        </p:blipFill>
        <p:spPr>
          <a:xfrm>
            <a:off x="11339884" y="87409"/>
            <a:ext cx="638073" cy="641761"/>
          </a:xfrm>
          <a:prstGeom prst="rect">
            <a:avLst/>
          </a:prstGeom>
        </p:spPr>
      </p:pic>
      <p:cxnSp>
        <p:nvCxnSpPr>
          <p:cNvPr id="13" name="Straight Connector 12">
            <a:extLst>
              <a:ext uri="{FF2B5EF4-FFF2-40B4-BE49-F238E27FC236}">
                <a16:creationId xmlns="" xmlns:a16="http://schemas.microsoft.com/office/drawing/2014/main" id="{AF939361-FCB1-4815-A63E-4E40792A968F}"/>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 xmlns:a16="http://schemas.microsoft.com/office/drawing/2014/main" id="{B3874B49-662F-470E-8F61-AC3601E6E351}"/>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pic>
        <p:nvPicPr>
          <p:cNvPr id="4" name="Picture 3">
            <a:extLst>
              <a:ext uri="{FF2B5EF4-FFF2-40B4-BE49-F238E27FC236}">
                <a16:creationId xmlns="" xmlns:a16="http://schemas.microsoft.com/office/drawing/2014/main" id="{798EE077-2D08-4FB2-B686-F063550002B4}"/>
              </a:ext>
            </a:extLst>
          </p:cNvPr>
          <p:cNvPicPr>
            <a:picLocks noChangeAspect="1"/>
          </p:cNvPicPr>
          <p:nvPr/>
        </p:nvPicPr>
        <p:blipFill>
          <a:blip r:embed="rId5"/>
          <a:stretch>
            <a:fillRect/>
          </a:stretch>
        </p:blipFill>
        <p:spPr>
          <a:xfrm>
            <a:off x="861936" y="4658473"/>
            <a:ext cx="1697736" cy="1697736"/>
          </a:xfrm>
          <a:prstGeom prst="rect">
            <a:avLst/>
          </a:prstGeom>
        </p:spPr>
      </p:pic>
      <p:sp>
        <p:nvSpPr>
          <p:cNvPr id="12" name="Shape 764">
            <a:extLst>
              <a:ext uri="{FF2B5EF4-FFF2-40B4-BE49-F238E27FC236}">
                <a16:creationId xmlns="" xmlns:a16="http://schemas.microsoft.com/office/drawing/2014/main" id="{4CDC9398-05BE-4C6F-B527-B0A1087459DC}"/>
              </a:ext>
            </a:extLst>
          </p:cNvPr>
          <p:cNvSpPr txBox="1">
            <a:spLocks/>
          </p:cNvSpPr>
          <p:nvPr/>
        </p:nvSpPr>
        <p:spPr>
          <a:xfrm>
            <a:off x="706552" y="5624064"/>
            <a:ext cx="10778895" cy="2017477"/>
          </a:xfrm>
          <a:prstGeom prst="rect">
            <a:avLst/>
          </a:prstGeom>
          <a:noFill/>
          <a:ln>
            <a:noFill/>
          </a:ln>
        </p:spPr>
        <p:txBody>
          <a:bodyPr spcFirstLastPara="1" vert="horz" wrap="square" lIns="0" tIns="0" rIns="0" bIns="0" rtlCol="0" anchor="t" anchorCtr="0">
            <a:noAutofit/>
          </a:bodyPr>
          <a:lstStyle>
            <a:lvl1pPr marR="0" lvl="0" algn="l" defTabSz="914400" rtl="0" eaLnBrk="1" latinLnBrk="0" hangingPunct="1">
              <a:lnSpc>
                <a:spcPct val="90000"/>
              </a:lnSpc>
              <a:spcBef>
                <a:spcPts val="1300"/>
              </a:spcBef>
              <a:spcAft>
                <a:spcPts val="0"/>
              </a:spcAft>
              <a:buClr>
                <a:srgbClr val="F2694E"/>
              </a:buClr>
              <a:buSzPts val="7600"/>
              <a:buNone/>
              <a:defRPr sz="3800" i="0" u="none" strike="noStrike" kern="1200" cap="none">
                <a:solidFill>
                  <a:srgbClr val="F2694E"/>
                </a:solidFill>
                <a:latin typeface="+mj-lt"/>
                <a:ea typeface="+mj-ea"/>
                <a:cs typeface="+mj-cs"/>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pPr marL="0" marR="0" lvl="0" indent="0" algn="ctr" defTabSz="914400" rtl="0" eaLnBrk="1" fontAlgn="auto" latinLnBrk="0" hangingPunct="1">
              <a:lnSpc>
                <a:spcPct val="90000"/>
              </a:lnSpc>
              <a:spcBef>
                <a:spcPts val="1300"/>
              </a:spcBef>
              <a:spcAft>
                <a:spcPts val="0"/>
              </a:spcAft>
              <a:buClr>
                <a:srgbClr val="F2694E"/>
              </a:buClr>
              <a:buSzPts val="7600"/>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Domine"/>
                <a:cs typeface="Arial" panose="020B0604020202020204" pitchFamily="34" charset="0"/>
                <a:sym typeface="Domine"/>
                <a:hlinkClick r:id="rId6"/>
              </a:rPr>
              <a:t>https://dfcs.georgia.gov/state-hope</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Domine"/>
                <a:cs typeface="Arial" panose="020B0604020202020204" pitchFamily="34" charset="0"/>
                <a:sym typeface="Domine"/>
              </a:rPr>
              <a:t> </a:t>
            </a:r>
            <a:endParaRPr kumimoji="0" lang="en-US" sz="2800" b="0" i="0" u="none" strike="noStrike" kern="1200" cap="none" spc="0" normalizeH="0" baseline="0" noProof="0" dirty="0">
              <a:ln>
                <a:noFill/>
              </a:ln>
              <a:solidFill>
                <a:prstClr val="black"/>
              </a:solidFill>
              <a:effectLst/>
              <a:highlight>
                <a:srgbClr val="A5A5A5"/>
              </a:highlight>
              <a:uLnTx/>
              <a:uFillTx/>
              <a:latin typeface="Arial" panose="020B0604020202020204" pitchFamily="34" charset="0"/>
              <a:ea typeface="Domine"/>
              <a:cs typeface="Arial" panose="020B0604020202020204" pitchFamily="34" charset="0"/>
              <a:sym typeface="Domine"/>
            </a:endParaRPr>
          </a:p>
        </p:txBody>
      </p:sp>
    </p:spTree>
    <p:extLst>
      <p:ext uri="{BB962C8B-B14F-4D97-AF65-F5344CB8AC3E}">
        <p14:creationId xmlns:p14="http://schemas.microsoft.com/office/powerpoint/2010/main" val="381783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83" y="6301865"/>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Rectangle 8">
            <a:extLst>
              <a:ext uri="{FF2B5EF4-FFF2-40B4-BE49-F238E27FC236}">
                <a16:creationId xmlns="" xmlns:a16="http://schemas.microsoft.com/office/drawing/2014/main" id="{567A778C-D2F6-43B4-9A2E-A9DE43424A31}"/>
              </a:ext>
            </a:extLst>
          </p:cNvPr>
          <p:cNvSpPr/>
          <p:nvPr/>
        </p:nvSpPr>
        <p:spPr>
          <a:xfrm rot="16200000">
            <a:off x="-1482790" y="3270079"/>
            <a:ext cx="5158976" cy="830997"/>
          </a:xfrm>
          <a:prstGeom prst="rect">
            <a:avLst/>
          </a:prstGeom>
          <a:noFill/>
        </p:spPr>
        <p:txBody>
          <a:bodyPr wrap="none" lIns="91440" tIns="45720" rIns="91440" bIns="45720">
            <a:spAutoFit/>
          </a:bodyPr>
          <a:lstStyle/>
          <a:p>
            <a:pPr lvl="0" algn="ctr">
              <a:defRPr/>
            </a:pPr>
            <a:r>
              <a:rPr lang="en-US" sz="4800" dirty="0" err="1">
                <a:ln w="0"/>
                <a:solidFill>
                  <a:srgbClr val="660066"/>
                </a:solidFill>
                <a:effectLst>
                  <a:outerShdw blurRad="38100" dist="25400" dir="5400000" algn="ctr" rotWithShape="0">
                    <a:srgbClr val="6E747A">
                      <a:alpha val="43000"/>
                    </a:srgbClr>
                  </a:outerShdw>
                </a:effectLst>
              </a:rPr>
              <a:t>Tabla</a:t>
            </a:r>
            <a:r>
              <a:rPr lang="en-US" sz="4800" dirty="0">
                <a:ln w="0"/>
                <a:solidFill>
                  <a:srgbClr val="660066"/>
                </a:solidFill>
                <a:effectLst>
                  <a:outerShdw blurRad="38100" dist="25400" dir="5400000" algn="ctr" rotWithShape="0">
                    <a:srgbClr val="6E747A">
                      <a:alpha val="43000"/>
                    </a:srgbClr>
                  </a:outerShdw>
                </a:effectLst>
              </a:rPr>
              <a:t> de </a:t>
            </a:r>
            <a:r>
              <a:rPr lang="en-US" sz="4800" dirty="0" err="1">
                <a:ln w="0"/>
                <a:solidFill>
                  <a:srgbClr val="660066"/>
                </a:solidFill>
                <a:effectLst>
                  <a:outerShdw blurRad="38100" dist="25400" dir="5400000" algn="ctr" rotWithShape="0">
                    <a:srgbClr val="6E747A">
                      <a:alpha val="43000"/>
                    </a:srgbClr>
                  </a:outerShdw>
                </a:effectLst>
              </a:rPr>
              <a:t>contenidos</a:t>
            </a:r>
            <a:endParaRPr kumimoji="0" lang="en-US" sz="4800" b="0" i="0" u="none" strike="noStrike" kern="1200" cap="none" spc="0" normalizeH="0" baseline="0" noProof="0" dirty="0">
              <a:ln w="0"/>
              <a:solidFill>
                <a:srgbClr val="660066"/>
              </a:solidFill>
              <a:effectLst>
                <a:outerShdw blurRad="38100" dist="25400" dir="5400000" algn="ctr" rotWithShape="0">
                  <a:srgbClr val="6E747A">
                    <a:alpha val="43000"/>
                  </a:srgbClr>
                </a:outerShdw>
              </a:effectLst>
              <a:uLnTx/>
              <a:uFillTx/>
              <a:latin typeface="Calibri" panose="020F0502020204030204"/>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5254" y="974232"/>
            <a:ext cx="4377549" cy="5707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5657" y="981218"/>
            <a:ext cx="4415415" cy="5700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199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LinlaxAccounts\Documents\My Received Files\LOC-Dinesh\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433" y="940560"/>
            <a:ext cx="4356594" cy="56692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inBlueHead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83" y="6301865"/>
            <a:ext cx="1439865" cy="379393"/>
          </a:xfrm>
          <a:prstGeom prst="rect">
            <a:avLst/>
          </a:prstGeom>
        </p:spPr>
      </p:pic>
      <p:pic>
        <p:nvPicPr>
          <p:cNvPr id="7" name="Picture 6"/>
          <p:cNvPicPr>
            <a:picLocks noChangeAspect="1"/>
          </p:cNvPicPr>
          <p:nvPr/>
        </p:nvPicPr>
        <p:blipFill>
          <a:blip r:embed="rId6"/>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2" name="Rectangle 11">
            <a:extLst>
              <a:ext uri="{FF2B5EF4-FFF2-40B4-BE49-F238E27FC236}">
                <a16:creationId xmlns="" xmlns:a16="http://schemas.microsoft.com/office/drawing/2014/main" id="{B51F8165-3E18-4B68-BF96-DA3B1D1B017E}"/>
              </a:ext>
            </a:extLst>
          </p:cNvPr>
          <p:cNvSpPr/>
          <p:nvPr/>
        </p:nvSpPr>
        <p:spPr>
          <a:xfrm rot="16200000">
            <a:off x="-1396392" y="3223913"/>
            <a:ext cx="4986173" cy="923330"/>
          </a:xfrm>
          <a:prstGeom prst="rect">
            <a:avLst/>
          </a:prstGeom>
          <a:noFill/>
        </p:spPr>
        <p:txBody>
          <a:bodyPr wrap="none" lIns="91440" tIns="45720" rIns="91440" bIns="45720">
            <a:spAutoFit/>
          </a:bodyPr>
          <a:lstStyle/>
          <a:p>
            <a:pPr algn="ctr"/>
            <a:r>
              <a:rPr lang="en-US" sz="5400" dirty="0" err="1">
                <a:ln w="0"/>
                <a:solidFill>
                  <a:srgbClr val="660066"/>
                </a:solidFill>
                <a:effectLst>
                  <a:outerShdw blurRad="38100" dist="25400" dir="5400000" algn="ctr" rotWithShape="0">
                    <a:srgbClr val="6E747A">
                      <a:alpha val="43000"/>
                    </a:srgbClr>
                  </a:outerShdw>
                </a:effectLst>
              </a:rPr>
              <a:t>Caso</a:t>
            </a:r>
            <a:r>
              <a:rPr lang="en-US" sz="5400" dirty="0">
                <a:ln w="0"/>
                <a:solidFill>
                  <a:srgbClr val="660066"/>
                </a:solidFill>
                <a:effectLst>
                  <a:outerShdw blurRad="38100" dist="25400" dir="5400000" algn="ctr" rotWithShape="0">
                    <a:srgbClr val="6E747A">
                      <a:alpha val="43000"/>
                    </a:srgbClr>
                  </a:outerShdw>
                </a:effectLst>
              </a:rPr>
              <a:t> de </a:t>
            </a:r>
            <a:r>
              <a:rPr lang="en-US" sz="5400" dirty="0" err="1">
                <a:ln w="0"/>
                <a:solidFill>
                  <a:srgbClr val="660066"/>
                </a:solidFill>
                <a:effectLst>
                  <a:outerShdw blurRad="38100" dist="25400" dir="5400000" algn="ctr" rotWithShape="0">
                    <a:srgbClr val="6E747A">
                      <a:alpha val="43000"/>
                    </a:srgbClr>
                  </a:outerShdw>
                </a:effectLst>
              </a:rPr>
              <a:t>empresa</a:t>
            </a:r>
            <a:endParaRPr lang="en-US" sz="5400" b="0" cap="none" spc="0" dirty="0">
              <a:ln w="0"/>
              <a:solidFill>
                <a:srgbClr val="660066"/>
              </a:solidFill>
              <a:effectLst>
                <a:outerShdw blurRad="38100" dist="25400" dir="5400000" algn="ctr" rotWithShape="0">
                  <a:srgbClr val="6E747A">
                    <a:alpha val="43000"/>
                  </a:srgbClr>
                </a:outerShdw>
              </a:effectLst>
            </a:endParaRPr>
          </a:p>
        </p:txBody>
      </p:sp>
      <p:sp>
        <p:nvSpPr>
          <p:cNvPr id="10" name="TextBox 9"/>
          <p:cNvSpPr txBox="1"/>
          <p:nvPr/>
        </p:nvSpPr>
        <p:spPr>
          <a:xfrm>
            <a:off x="6812447" y="3847972"/>
            <a:ext cx="4239376" cy="707886"/>
          </a:xfrm>
          <a:prstGeom prst="rect">
            <a:avLst/>
          </a:prstGeom>
          <a:noFill/>
        </p:spPr>
        <p:txBody>
          <a:bodyPr wrap="square" rtlCol="0">
            <a:spAutoFit/>
          </a:bodyPr>
          <a:lstStyle/>
          <a:p>
            <a:pPr algn="ctr"/>
            <a:r>
              <a:rPr lang="es-ES" sz="2000" b="1" dirty="0">
                <a:solidFill>
                  <a:schemeClr val="bg1"/>
                </a:solidFill>
              </a:rPr>
              <a:t>Argumentando el motivo para construir el </a:t>
            </a:r>
            <a:r>
              <a:rPr lang="es-ES" sz="2000" b="1" dirty="0" err="1">
                <a:solidFill>
                  <a:schemeClr val="bg1"/>
                </a:solidFill>
              </a:rPr>
              <a:t>State</a:t>
            </a:r>
            <a:r>
              <a:rPr lang="es-ES" sz="2000" b="1" dirty="0">
                <a:solidFill>
                  <a:schemeClr val="bg1"/>
                </a:solidFill>
              </a:rPr>
              <a:t> of HOPE en Georgia</a:t>
            </a:r>
            <a:endParaRPr lang="es-ES" sz="1100" b="1" dirty="0">
              <a:solidFill>
                <a:schemeClr val="bg1"/>
              </a:solidFill>
            </a:endParaRPr>
          </a:p>
        </p:txBody>
      </p:sp>
      <p:sp>
        <p:nvSpPr>
          <p:cNvPr id="13" name="TextBox 12"/>
          <p:cNvSpPr txBox="1"/>
          <p:nvPr/>
        </p:nvSpPr>
        <p:spPr>
          <a:xfrm>
            <a:off x="6864030" y="4685680"/>
            <a:ext cx="4239376" cy="523220"/>
          </a:xfrm>
          <a:prstGeom prst="rect">
            <a:avLst/>
          </a:prstGeom>
          <a:noFill/>
        </p:spPr>
        <p:txBody>
          <a:bodyPr wrap="square" rtlCol="0">
            <a:spAutoFit/>
          </a:bodyPr>
          <a:lstStyle/>
          <a:p>
            <a:pPr algn="ctr"/>
            <a:r>
              <a:rPr lang="es-ES" sz="2800" b="1" dirty="0">
                <a:solidFill>
                  <a:schemeClr val="bg1"/>
                </a:solidFill>
              </a:rPr>
              <a:t>Junio de 2018</a:t>
            </a:r>
            <a:endParaRPr lang="es-ES" sz="1400" b="1" dirty="0">
              <a:solidFill>
                <a:schemeClr val="bg1"/>
              </a:solidFill>
            </a:endParaRPr>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9469" y="931416"/>
            <a:ext cx="4386831" cy="56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856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583" y="6301865"/>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9" name="Rectangle 8">
            <a:extLst>
              <a:ext uri="{FF2B5EF4-FFF2-40B4-BE49-F238E27FC236}">
                <a16:creationId xmlns="" xmlns:a16="http://schemas.microsoft.com/office/drawing/2014/main" id="{A6AECCC6-4D71-428E-A704-7B482B40554F}"/>
              </a:ext>
            </a:extLst>
          </p:cNvPr>
          <p:cNvSpPr/>
          <p:nvPr/>
        </p:nvSpPr>
        <p:spPr>
          <a:xfrm rot="16200000">
            <a:off x="-1601279" y="2865055"/>
            <a:ext cx="5569025" cy="1446550"/>
          </a:xfrm>
          <a:prstGeom prst="rect">
            <a:avLst/>
          </a:prstGeom>
          <a:noFill/>
        </p:spPr>
        <p:txBody>
          <a:bodyPr wrap="none" lIns="91440" tIns="45720" rIns="91440" bIns="45720">
            <a:spAutoFit/>
          </a:bodyPr>
          <a:lstStyle/>
          <a:p>
            <a:pPr lvl="0" algn="ctr">
              <a:defRPr/>
            </a:pPr>
            <a:r>
              <a:rPr lang="en-US" sz="4400" dirty="0" err="1">
                <a:ln w="0"/>
                <a:solidFill>
                  <a:srgbClr val="660066"/>
                </a:solidFill>
                <a:effectLst>
                  <a:outerShdw blurRad="38100" dist="25400" dir="5400000" algn="ctr" rotWithShape="0">
                    <a:srgbClr val="6E747A">
                      <a:alpha val="43000"/>
                    </a:srgbClr>
                  </a:outerShdw>
                </a:effectLst>
              </a:rPr>
              <a:t>Preguntas</a:t>
            </a:r>
            <a:r>
              <a:rPr lang="en-US" sz="4400" dirty="0">
                <a:ln w="0"/>
                <a:solidFill>
                  <a:srgbClr val="660066"/>
                </a:solidFill>
                <a:effectLst>
                  <a:outerShdw blurRad="38100" dist="25400" dir="5400000" algn="ctr" rotWithShape="0">
                    <a:srgbClr val="6E747A">
                      <a:alpha val="43000"/>
                    </a:srgbClr>
                  </a:outerShdw>
                </a:effectLst>
              </a:rPr>
              <a:t> </a:t>
            </a:r>
            <a:r>
              <a:rPr lang="en-US" sz="4400" dirty="0" smtClean="0">
                <a:ln w="0"/>
                <a:solidFill>
                  <a:srgbClr val="660066"/>
                </a:solidFill>
                <a:effectLst>
                  <a:outerShdw blurRad="38100" dist="25400" dir="5400000" algn="ctr" rotWithShape="0">
                    <a:srgbClr val="6E747A">
                      <a:alpha val="43000"/>
                    </a:srgbClr>
                  </a:outerShdw>
                </a:effectLst>
              </a:rPr>
              <a:t>y </a:t>
            </a:r>
            <a:r>
              <a:rPr lang="en-US" sz="4400" dirty="0" err="1">
                <a:ln w="0"/>
                <a:solidFill>
                  <a:srgbClr val="660066"/>
                </a:solidFill>
                <a:effectLst>
                  <a:outerShdw blurRad="38100" dist="25400" dir="5400000" algn="ctr" rotWithShape="0">
                    <a:srgbClr val="6E747A">
                      <a:alpha val="43000"/>
                    </a:srgbClr>
                  </a:outerShdw>
                </a:effectLst>
              </a:rPr>
              <a:t>respuestas</a:t>
            </a:r>
            <a:r>
              <a:rPr lang="en-US" sz="4400" dirty="0">
                <a:ln w="0"/>
                <a:solidFill>
                  <a:srgbClr val="660066"/>
                </a:solidFill>
                <a:effectLst>
                  <a:outerShdw blurRad="38100" dist="25400" dir="5400000" algn="ctr" rotWithShape="0">
                    <a:srgbClr val="6E747A">
                      <a:alpha val="43000"/>
                    </a:srgbClr>
                  </a:outerShdw>
                </a:effectLst>
              </a:rPr>
              <a:t> </a:t>
            </a:r>
            <a:r>
              <a:rPr lang="en-US" sz="4400" dirty="0" smtClean="0">
                <a:ln w="0"/>
                <a:solidFill>
                  <a:srgbClr val="660066"/>
                </a:solidFill>
                <a:effectLst>
                  <a:outerShdw blurRad="38100" dist="25400" dir="5400000" algn="ctr" rotWithShape="0">
                    <a:srgbClr val="6E747A">
                      <a:alpha val="43000"/>
                    </a:srgbClr>
                  </a:outerShdw>
                </a:effectLst>
              </a:rPr>
              <a:t/>
            </a:r>
            <a:br>
              <a:rPr lang="en-US" sz="4400" dirty="0" smtClean="0">
                <a:ln w="0"/>
                <a:solidFill>
                  <a:srgbClr val="660066"/>
                </a:solidFill>
                <a:effectLst>
                  <a:outerShdw blurRad="38100" dist="25400" dir="5400000" algn="ctr" rotWithShape="0">
                    <a:srgbClr val="6E747A">
                      <a:alpha val="43000"/>
                    </a:srgbClr>
                  </a:outerShdw>
                </a:effectLst>
              </a:rPr>
            </a:br>
            <a:r>
              <a:rPr lang="en-US" sz="4400" dirty="0" err="1" smtClean="0">
                <a:ln w="0"/>
                <a:solidFill>
                  <a:srgbClr val="660066"/>
                </a:solidFill>
                <a:effectLst>
                  <a:outerShdw blurRad="38100" dist="25400" dir="5400000" algn="ctr" rotWithShape="0">
                    <a:srgbClr val="6E747A">
                      <a:alpha val="43000"/>
                    </a:srgbClr>
                  </a:outerShdw>
                </a:effectLst>
              </a:rPr>
              <a:t>frecuentes</a:t>
            </a:r>
            <a:endParaRPr kumimoji="0" lang="en-US" sz="4400" b="0" i="0" u="none" strike="noStrike" kern="1200" cap="none" spc="0" normalizeH="0" baseline="0" noProof="0" dirty="0">
              <a:ln w="0"/>
              <a:solidFill>
                <a:srgbClr val="660066"/>
              </a:solidFill>
              <a:effectLst>
                <a:outerShdw blurRad="38100" dist="25400" dir="5400000" algn="ctr" rotWithShape="0">
                  <a:srgbClr val="6E747A">
                    <a:alpha val="43000"/>
                  </a:srgbClr>
                </a:outerShdw>
              </a:effectLst>
              <a:uLnTx/>
              <a:uFillTx/>
              <a:latin typeface="Calibri" panose="020F0502020204030204"/>
            </a:endParaRPr>
          </a:p>
        </p:txBody>
      </p:sp>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1696" y="999008"/>
            <a:ext cx="4386831" cy="56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1402" y="1013467"/>
            <a:ext cx="4386830" cy="567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859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4" name="TextBox 13">
            <a:extLst>
              <a:ext uri="{FF2B5EF4-FFF2-40B4-BE49-F238E27FC236}">
                <a16:creationId xmlns="" xmlns:a16="http://schemas.microsoft.com/office/drawing/2014/main" id="{428AA1DF-F391-41FC-8958-1A544A02E352}"/>
              </a:ext>
            </a:extLst>
          </p:cNvPr>
          <p:cNvSpPr txBox="1"/>
          <p:nvPr/>
        </p:nvSpPr>
        <p:spPr>
          <a:xfrm>
            <a:off x="151215" y="1524036"/>
            <a:ext cx="11826742" cy="5386090"/>
          </a:xfrm>
          <a:prstGeom prst="rect">
            <a:avLst/>
          </a:prstGeom>
          <a:noFill/>
        </p:spPr>
        <p:txBody>
          <a:bodyPr wrap="square" rtlCol="0">
            <a:spAutoFit/>
          </a:bodyPr>
          <a:lstStyle/>
          <a:p>
            <a:pPr marL="285750" lvl="0" indent="-285750">
              <a:buFont typeface="Arial" panose="020B0604020202020204" pitchFamily="34" charset="0"/>
              <a:buChar char="•"/>
              <a:defRPr/>
            </a:pPr>
            <a:r>
              <a:rPr lang="es-ES" sz="2400" dirty="0">
                <a:solidFill>
                  <a:prstClr val="black"/>
                </a:solidFill>
                <a:latin typeface="Arial" panose="020B0604020202020204" pitchFamily="34" charset="0"/>
                <a:cs typeface="Arial" panose="020B0604020202020204" pitchFamily="34" charset="0"/>
              </a:rPr>
              <a:t>Conozca más acerca de </a:t>
            </a:r>
            <a:r>
              <a:rPr lang="es-ES" sz="2400" dirty="0" err="1">
                <a:solidFill>
                  <a:prstClr val="black"/>
                </a:solidFill>
                <a:latin typeface="Arial" panose="020B0604020202020204" pitchFamily="34" charset="0"/>
                <a:cs typeface="Arial" panose="020B0604020202020204" pitchFamily="34" charset="0"/>
              </a:rPr>
              <a:t>State</a:t>
            </a:r>
            <a:r>
              <a:rPr lang="es-ES" sz="2400" dirty="0">
                <a:solidFill>
                  <a:prstClr val="black"/>
                </a:solidFill>
                <a:latin typeface="Arial" panose="020B0604020202020204" pitchFamily="34" charset="0"/>
                <a:cs typeface="Arial" panose="020B0604020202020204" pitchFamily="34" charset="0"/>
              </a:rPr>
              <a:t> of Hope. Revise la información en el sitio web:</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https://dfcs.georgia.gov/state-hope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r>
              <a:rPr lang="es-ES" sz="2400" dirty="0">
                <a:solidFill>
                  <a:prstClr val="black"/>
                </a:solidFill>
                <a:latin typeface="Arial" panose="020B0604020202020204" pitchFamily="34" charset="0"/>
                <a:cs typeface="Arial" panose="020B0604020202020204" pitchFamily="34" charset="0"/>
              </a:rPr>
              <a:t>Comuníquese con al menos un socio o miembro de la comunidad (líder comunitario, miembro de la iglesia, amigo, colaborador de </a:t>
            </a:r>
            <a:r>
              <a:rPr lang="es-ES" sz="2400" dirty="0" err="1">
                <a:solidFill>
                  <a:prstClr val="black"/>
                </a:solidFill>
                <a:latin typeface="Arial" panose="020B0604020202020204" pitchFamily="34" charset="0"/>
                <a:cs typeface="Arial" panose="020B0604020202020204" pitchFamily="34" charset="0"/>
              </a:rPr>
              <a:t>Family</a:t>
            </a:r>
            <a:r>
              <a:rPr lang="es-ES" sz="2400" dirty="0">
                <a:solidFill>
                  <a:prstClr val="black"/>
                </a:solidFill>
                <a:latin typeface="Arial" panose="020B0604020202020204" pitchFamily="34" charset="0"/>
                <a:cs typeface="Arial" panose="020B0604020202020204" pitchFamily="34" charset="0"/>
              </a:rPr>
              <a:t> </a:t>
            </a:r>
            <a:r>
              <a:rPr lang="es-ES" sz="2400" dirty="0" err="1">
                <a:solidFill>
                  <a:prstClr val="black"/>
                </a:solidFill>
                <a:latin typeface="Arial" panose="020B0604020202020204" pitchFamily="34" charset="0"/>
                <a:cs typeface="Arial" panose="020B0604020202020204" pitchFamily="34" charset="0"/>
              </a:rPr>
              <a:t>Connection</a:t>
            </a:r>
            <a:r>
              <a:rPr lang="es-ES" sz="2400" dirty="0">
                <a:solidFill>
                  <a:prstClr val="black"/>
                </a:solidFill>
                <a:latin typeface="Arial" panose="020B0604020202020204" pitchFamily="34" charset="0"/>
                <a:cs typeface="Arial" panose="020B0604020202020204" pitchFamily="34" charset="0"/>
              </a:rPr>
              <a:t>) para hablar sobre </a:t>
            </a:r>
            <a:r>
              <a:rPr lang="es-ES" sz="2400" dirty="0" err="1">
                <a:solidFill>
                  <a:prstClr val="black"/>
                </a:solidFill>
                <a:latin typeface="Arial" panose="020B0604020202020204" pitchFamily="34" charset="0"/>
                <a:cs typeface="Arial" panose="020B0604020202020204" pitchFamily="34" charset="0"/>
              </a:rPr>
              <a:t>State</a:t>
            </a:r>
            <a:r>
              <a:rPr lang="es-ES" sz="2400" dirty="0">
                <a:solidFill>
                  <a:prstClr val="black"/>
                </a:solidFill>
                <a:latin typeface="Arial" panose="020B0604020202020204" pitchFamily="34" charset="0"/>
                <a:cs typeface="Arial" panose="020B0604020202020204" pitchFamily="34" charset="0"/>
              </a:rPr>
              <a:t> of Hope, la solicitud y para discutir las posibles oportunidades.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r>
              <a:rPr lang="es-ES" sz="2400" dirty="0">
                <a:solidFill>
                  <a:prstClr val="black"/>
                </a:solidFill>
                <a:latin typeface="Arial" panose="020B0604020202020204" pitchFamily="34" charset="0"/>
                <a:cs typeface="Arial" panose="020B0604020202020204" pitchFamily="34" charset="0"/>
              </a:rPr>
              <a:t>Comparta el Hope </a:t>
            </a:r>
            <a:r>
              <a:rPr lang="es-ES" sz="2400" dirty="0" err="1">
                <a:solidFill>
                  <a:prstClr val="black"/>
                </a:solidFill>
                <a:latin typeface="Arial" panose="020B0604020202020204" pitchFamily="34" charset="0"/>
                <a:cs typeface="Arial" panose="020B0604020202020204" pitchFamily="34" charset="0"/>
              </a:rPr>
              <a:t>Tool</a:t>
            </a:r>
            <a:r>
              <a:rPr lang="es-ES" sz="2400" dirty="0">
                <a:solidFill>
                  <a:prstClr val="black"/>
                </a:solidFill>
                <a:latin typeface="Arial" panose="020B0604020202020204" pitchFamily="34" charset="0"/>
                <a:cs typeface="Arial" panose="020B0604020202020204" pitchFamily="34" charset="0"/>
              </a:rPr>
              <a:t> Kit ampliamente desplegado en la parte superior </a:t>
            </a:r>
            <a:r>
              <a:rPr lang="es-ES" sz="2400" dirty="0" smtClean="0">
                <a:solidFill>
                  <a:prstClr val="black"/>
                </a:solidFill>
                <a:latin typeface="Arial" panose="020B0604020202020204" pitchFamily="34" charset="0"/>
                <a:cs typeface="Arial" panose="020B0604020202020204" pitchFamily="34" charset="0"/>
              </a:rPr>
              <a:t/>
            </a:r>
            <a:br>
              <a:rPr lang="es-ES" sz="2400" dirty="0" smtClean="0">
                <a:solidFill>
                  <a:prstClr val="black"/>
                </a:solidFill>
                <a:latin typeface="Arial" panose="020B0604020202020204" pitchFamily="34" charset="0"/>
                <a:cs typeface="Arial" panose="020B0604020202020204" pitchFamily="34" charset="0"/>
              </a:rPr>
            </a:br>
            <a:r>
              <a:rPr lang="es-ES" sz="2400" dirty="0" smtClean="0">
                <a:solidFill>
                  <a:prstClr val="black"/>
                </a:solidFill>
                <a:latin typeface="Arial" panose="020B0604020202020204" pitchFamily="34" charset="0"/>
                <a:cs typeface="Arial" panose="020B0604020202020204" pitchFamily="34" charset="0"/>
              </a:rPr>
              <a:t>de </a:t>
            </a:r>
            <a:r>
              <a:rPr lang="es-ES" sz="2400" dirty="0">
                <a:solidFill>
                  <a:prstClr val="black"/>
                </a:solidFill>
                <a:latin typeface="Arial" panose="020B0604020202020204" pitchFamily="34" charset="0"/>
                <a:cs typeface="Arial" panose="020B0604020202020204" pitchFamily="34" charset="0"/>
              </a:rPr>
              <a:t>la página web.</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r>
              <a:rPr lang="es-ES" sz="2400" dirty="0">
                <a:solidFill>
                  <a:prstClr val="black"/>
                </a:solidFill>
                <a:latin typeface="Arial" panose="020B0604020202020204" pitchFamily="34" charset="0"/>
                <a:cs typeface="Arial" panose="020B0604020202020204" pitchFamily="34" charset="0"/>
              </a:rPr>
              <a:t>Sea un voluntario para servir en un equipo comunitario regional de revisión -</a:t>
            </a:r>
            <a:r>
              <a:rPr lang="en-US" sz="2400" dirty="0" smtClean="0">
                <a:solidFill>
                  <a:prstClr val="black"/>
                </a:solidFill>
                <a:latin typeface="Arial" panose="020B0604020202020204" pitchFamily="34" charset="0"/>
                <a:cs typeface="Arial" panose="020B0604020202020204" pitchFamily="34" charset="0"/>
                <a:hlinkClick r:id="rId6"/>
              </a:rPr>
              <a:t> </a:t>
            </a:r>
            <a:r>
              <a:rPr lang="en-US" sz="2400" dirty="0">
                <a:solidFill>
                  <a:prstClr val="black"/>
                </a:solidFill>
                <a:latin typeface="Arial" panose="020B0604020202020204" pitchFamily="34" charset="0"/>
                <a:cs typeface="Arial" panose="020B0604020202020204" pitchFamily="34" charset="0"/>
                <a:hlinkClick r:id="rId6"/>
              </a:rPr>
              <a:t>StateofHope@dhs.ga.gov</a:t>
            </a:r>
            <a:r>
              <a:rPr lang="en-US" sz="2400" dirty="0">
                <a:solidFill>
                  <a:prstClr val="black"/>
                </a:solidFill>
                <a:latin typeface="Arial" panose="020B0604020202020204" pitchFamily="34" charset="0"/>
                <a:cs typeface="Arial" panose="020B0604020202020204" pitchFamily="34" charset="0"/>
              </a:rPr>
              <a:t> </a:t>
            </a:r>
          </a:p>
          <a:p>
            <a:pPr marR="0" lvl="0" algn="l" defTabSz="914400" rtl="0" eaLnBrk="1" fontAlgn="auto" latinLnBrk="0" hangingPunct="1">
              <a:lnSpc>
                <a:spcPct val="100000"/>
              </a:lnSpc>
              <a:spcBef>
                <a:spcPts val="0"/>
              </a:spcBef>
              <a:spcAft>
                <a:spcPts val="0"/>
              </a:spcAft>
              <a:buClrTx/>
              <a:buSzTx/>
              <a:tabLst/>
              <a:defRPr/>
            </a:pPr>
            <a:endPar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lvl="0" indent="-285750">
              <a:buFont typeface="Arial" panose="020B0604020202020204" pitchFamily="34" charset="0"/>
              <a:buChar char="•"/>
              <a:defRPr/>
            </a:pPr>
            <a:r>
              <a:rPr lang="es-ES" sz="2400" dirty="0">
                <a:solidFill>
                  <a:prstClr val="black"/>
                </a:solidFill>
                <a:latin typeface="Arial" panose="020B0604020202020204" pitchFamily="34" charset="0"/>
                <a:cs typeface="Arial" panose="020B0604020202020204" pitchFamily="34" charset="0"/>
              </a:rPr>
              <a:t>Envíe un correo electrónico a </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hlinkClick r:id="rId6"/>
              </a:rPr>
              <a:t>StateofHope@dhs.ga.gov</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s-ES" sz="2400" dirty="0">
                <a:solidFill>
                  <a:prstClr val="black"/>
                </a:solidFill>
                <a:latin typeface="Arial" panose="020B0604020202020204" pitchFamily="34" charset="0"/>
                <a:cs typeface="Arial" panose="020B0604020202020204" pitchFamily="34" charset="0"/>
              </a:rPr>
              <a:t>si tiene alguna pregunta </a:t>
            </a:r>
            <a:r>
              <a:rPr lang="es-ES" sz="2400" dirty="0" smtClean="0">
                <a:solidFill>
                  <a:prstClr val="black"/>
                </a:solidFill>
                <a:latin typeface="Arial" panose="020B0604020202020204" pitchFamily="34" charset="0"/>
                <a:cs typeface="Arial" panose="020B0604020202020204" pitchFamily="34" charset="0"/>
              </a:rPr>
              <a:t/>
            </a:r>
            <a:br>
              <a:rPr lang="es-ES" sz="2400" dirty="0" smtClean="0">
                <a:solidFill>
                  <a:prstClr val="black"/>
                </a:solidFill>
                <a:latin typeface="Arial" panose="020B0604020202020204" pitchFamily="34" charset="0"/>
                <a:cs typeface="Arial" panose="020B0604020202020204" pitchFamily="34" charset="0"/>
              </a:rPr>
            </a:br>
            <a:r>
              <a:rPr lang="es-ES" sz="2400" dirty="0" smtClean="0">
                <a:solidFill>
                  <a:prstClr val="black"/>
                </a:solidFill>
                <a:latin typeface="Arial" panose="020B0604020202020204" pitchFamily="34" charset="0"/>
                <a:cs typeface="Arial" panose="020B0604020202020204" pitchFamily="34" charset="0"/>
              </a:rPr>
              <a:t>o </a:t>
            </a:r>
            <a:r>
              <a:rPr lang="es-ES" sz="2400" dirty="0">
                <a:solidFill>
                  <a:prstClr val="black"/>
                </a:solidFill>
                <a:latin typeface="Arial" panose="020B0604020202020204" pitchFamily="34" charset="0"/>
                <a:cs typeface="Arial" panose="020B0604020202020204" pitchFamily="34" charset="0"/>
              </a:rPr>
              <a:t>idea que quiera compartir con nosotros.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Title 1">
            <a:extLst>
              <a:ext uri="{FF2B5EF4-FFF2-40B4-BE49-F238E27FC236}">
                <a16:creationId xmlns="" xmlns:a16="http://schemas.microsoft.com/office/drawing/2014/main" id="{2EC28D67-F8D8-4176-8752-83EAB584D3DA}"/>
              </a:ext>
            </a:extLst>
          </p:cNvPr>
          <p:cNvSpPr txBox="1">
            <a:spLocks/>
          </p:cNvSpPr>
          <p:nvPr/>
        </p:nvSpPr>
        <p:spPr>
          <a:xfrm>
            <a:off x="637954" y="1008991"/>
            <a:ext cx="10515600" cy="397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US" sz="3200" b="1" dirty="0" smtClean="0">
                <a:solidFill>
                  <a:srgbClr val="003046"/>
                </a:solidFill>
                <a:latin typeface="Arial" panose="020B0604020202020204" pitchFamily="34" charset="0"/>
                <a:cs typeface="Arial" panose="020B0604020202020204" pitchFamily="34" charset="0"/>
              </a:rPr>
              <a:t>¿</a:t>
            </a:r>
            <a:r>
              <a:rPr lang="en-US" sz="3200" b="1" dirty="0">
                <a:solidFill>
                  <a:srgbClr val="003046"/>
                </a:solidFill>
                <a:latin typeface="Arial" panose="020B0604020202020204" pitchFamily="34" charset="0"/>
                <a:cs typeface="Arial" panose="020B0604020202020204" pitchFamily="34" charset="0"/>
              </a:rPr>
              <a:t>CÓMO SE PUEDE </a:t>
            </a:r>
            <a:r>
              <a:rPr lang="en-US" sz="3200" b="1" dirty="0">
                <a:solidFill>
                  <a:srgbClr val="00B0F0"/>
                </a:solidFill>
                <a:latin typeface="Arial" panose="020B0604020202020204" pitchFamily="34" charset="0"/>
                <a:cs typeface="Arial" panose="020B0604020202020204" pitchFamily="34" charset="0"/>
              </a:rPr>
              <a:t>PARTICIPAR?</a:t>
            </a:r>
            <a:endParaRPr kumimoji="0" 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30254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382"/>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72" y="6166584"/>
            <a:ext cx="1531512" cy="403541"/>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 xmlns:a16="http://schemas.microsoft.com/office/drawing/2014/main" id="{71C2842E-6ECF-4C86-9276-619771BA2A09}"/>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0" name="Content Placeholder 2">
            <a:extLst>
              <a:ext uri="{FF2B5EF4-FFF2-40B4-BE49-F238E27FC236}">
                <a16:creationId xmlns="" xmlns:a16="http://schemas.microsoft.com/office/drawing/2014/main" id="{5828EE58-72E8-448D-A046-06DB48F682E8}"/>
              </a:ext>
            </a:extLst>
          </p:cNvPr>
          <p:cNvSpPr txBox="1">
            <a:spLocks/>
          </p:cNvSpPr>
          <p:nvPr/>
        </p:nvSpPr>
        <p:spPr>
          <a:xfrm>
            <a:off x="1586284" y="2917146"/>
            <a:ext cx="9334500" cy="37592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292100" rtl="0" eaLnBrk="1" fontAlgn="auto" latinLnBrk="0" hangingPunct="0">
              <a:lnSpc>
                <a:spcPct val="120000"/>
              </a:lnSpc>
              <a:spcBef>
                <a:spcPts val="0"/>
              </a:spcBef>
              <a:spcAft>
                <a:spcPts val="0"/>
              </a:spcAft>
              <a:buClr>
                <a:srgbClr val="4CAFD8"/>
              </a:buClr>
              <a:buSzPct val="125000"/>
              <a:buFont typeface="Arial" panose="020B0604020202020204" pitchFamily="34" charset="0"/>
              <a:buNone/>
              <a:tabLst/>
              <a:defRPr/>
            </a:pPr>
            <a:endParaRPr kumimoji="0" lang="en-US" sz="3200" b="0" i="1" u="none" strike="noStrike" kern="0" cap="none" spc="0" normalizeH="0" baseline="0" noProof="0" dirty="0">
              <a:ln>
                <a:noFill/>
              </a:ln>
              <a:solidFill>
                <a:srgbClr val="000000"/>
              </a:solidFill>
              <a:effectLst/>
              <a:uLnTx/>
              <a:uFillTx/>
              <a:latin typeface="Candara" panose="020E0502030303020204" pitchFamily="34" charset="0"/>
              <a:ea typeface="+mn-ea"/>
              <a:cs typeface="Arial" panose="020B0604020202020204" pitchFamily="34" charset="0"/>
              <a:sym typeface="Helvetica Light"/>
            </a:endParaRPr>
          </a:p>
          <a:p>
            <a:pPr marL="0" marR="0" lvl="0" indent="0" algn="ctr" defTabSz="292100" rtl="0" eaLnBrk="1" fontAlgn="auto" latinLnBrk="0" hangingPunct="0">
              <a:lnSpc>
                <a:spcPct val="120000"/>
              </a:lnSpc>
              <a:spcBef>
                <a:spcPts val="0"/>
              </a:spcBef>
              <a:spcAft>
                <a:spcPts val="0"/>
              </a:spcAft>
              <a:buClr>
                <a:srgbClr val="4CAFD8"/>
              </a:buClr>
              <a:buSzPct val="125000"/>
              <a:buFont typeface="Arial" panose="020B0604020202020204" pitchFamily="34" charset="0"/>
              <a:buNone/>
              <a:tabLst/>
              <a:defRPr/>
            </a:pPr>
            <a:endParaRPr kumimoji="0" lang="en-US" sz="3200" b="0" i="0" u="none" strike="noStrike" kern="0" cap="none" spc="0" normalizeH="0" baseline="0" noProof="0" dirty="0">
              <a:ln>
                <a:noFill/>
              </a:ln>
              <a:solidFill>
                <a:srgbClr val="000000"/>
              </a:solidFill>
              <a:effectLst/>
              <a:uLnTx/>
              <a:uFillTx/>
              <a:latin typeface="Candara" panose="020E0502030303020204" pitchFamily="34" charset="0"/>
              <a:ea typeface="+mn-ea"/>
              <a:cs typeface="Museo Sans 300"/>
              <a:sym typeface="Helvetica Light"/>
            </a:endParaRPr>
          </a:p>
        </p:txBody>
      </p:sp>
      <p:sp>
        <p:nvSpPr>
          <p:cNvPr id="9" name="Content Placeholder 2">
            <a:extLst>
              <a:ext uri="{FF2B5EF4-FFF2-40B4-BE49-F238E27FC236}">
                <a16:creationId xmlns="" xmlns:a16="http://schemas.microsoft.com/office/drawing/2014/main" id="{C602BB5C-6EFA-41B0-A4A7-35DF8F60DB49}"/>
              </a:ext>
            </a:extLst>
          </p:cNvPr>
          <p:cNvSpPr txBox="1">
            <a:spLocks/>
          </p:cNvSpPr>
          <p:nvPr/>
        </p:nvSpPr>
        <p:spPr>
          <a:xfrm>
            <a:off x="343876" y="2793026"/>
            <a:ext cx="4634524" cy="3080282"/>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s-ES" sz="4800" b="1"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a:t>
            </a:r>
            <a:r>
              <a:rPr kumimoji="0" lang="en-US" sz="4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lang="es-ES" sz="3500" dirty="0" smtClean="0">
                <a:solidFill>
                  <a:prstClr val="black"/>
                </a:solidFill>
                <a:latin typeface="Arial" panose="020B0604020202020204" pitchFamily="34" charset="0"/>
                <a:cs typeface="Arial" panose="020B0604020202020204" pitchFamily="34" charset="0"/>
              </a:rPr>
              <a:t>Una </a:t>
            </a:r>
            <a:r>
              <a:rPr lang="es-ES" sz="3500" dirty="0">
                <a:solidFill>
                  <a:prstClr val="black"/>
                </a:solidFill>
                <a:latin typeface="Arial" panose="020B0604020202020204" pitchFamily="34" charset="0"/>
                <a:cs typeface="Arial" panose="020B0604020202020204" pitchFamily="34" charset="0"/>
              </a:rPr>
              <a:t>vez que elijas </a:t>
            </a:r>
            <a:r>
              <a:rPr lang="es-ES" sz="3500" dirty="0" smtClean="0">
                <a:solidFill>
                  <a:prstClr val="black"/>
                </a:solidFill>
                <a:latin typeface="Arial" panose="020B0604020202020204" pitchFamily="34" charset="0"/>
                <a:cs typeface="Arial" panose="020B0604020202020204" pitchFamily="34" charset="0"/>
              </a:rPr>
              <a:t/>
            </a:r>
            <a:br>
              <a:rPr lang="es-ES" sz="3500" dirty="0" smtClean="0">
                <a:solidFill>
                  <a:prstClr val="black"/>
                </a:solidFill>
                <a:latin typeface="Arial" panose="020B0604020202020204" pitchFamily="34" charset="0"/>
                <a:cs typeface="Arial" panose="020B0604020202020204" pitchFamily="34" charset="0"/>
              </a:rPr>
            </a:br>
            <a:r>
              <a:rPr lang="es-ES" sz="3500" dirty="0" smtClean="0">
                <a:solidFill>
                  <a:prstClr val="black"/>
                </a:solidFill>
                <a:latin typeface="Arial" panose="020B0604020202020204" pitchFamily="34" charset="0"/>
                <a:cs typeface="Arial" panose="020B0604020202020204" pitchFamily="34" charset="0"/>
              </a:rPr>
              <a:t>la </a:t>
            </a:r>
            <a:r>
              <a:rPr lang="es-ES" sz="3500" dirty="0">
                <a:solidFill>
                  <a:prstClr val="black"/>
                </a:solidFill>
                <a:latin typeface="Arial" panose="020B0604020202020204" pitchFamily="34" charset="0"/>
                <a:cs typeface="Arial" panose="020B0604020202020204" pitchFamily="34" charset="0"/>
              </a:rPr>
              <a:t>esperanza </a:t>
            </a: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hope</a:t>
            </a:r>
            <a:r>
              <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lvl="0" indent="0" algn="ctr">
              <a:buNone/>
              <a:defRPr/>
            </a:pPr>
            <a:r>
              <a:rPr lang="en-US" sz="3500" dirty="0" err="1">
                <a:solidFill>
                  <a:prstClr val="black"/>
                </a:solidFill>
                <a:latin typeface="Arial" panose="020B0604020202020204" pitchFamily="34" charset="0"/>
                <a:cs typeface="Arial" panose="020B0604020202020204" pitchFamily="34" charset="0"/>
              </a:rPr>
              <a:t>cualquier</a:t>
            </a:r>
            <a:r>
              <a:rPr lang="en-US" sz="3500" dirty="0">
                <a:solidFill>
                  <a:prstClr val="black"/>
                </a:solidFill>
                <a:latin typeface="Arial" panose="020B0604020202020204" pitchFamily="34" charset="0"/>
                <a:cs typeface="Arial" panose="020B0604020202020204" pitchFamily="34" charset="0"/>
              </a:rPr>
              <a:t> </a:t>
            </a:r>
            <a:r>
              <a:rPr lang="en-US" sz="3500" dirty="0" err="1">
                <a:solidFill>
                  <a:prstClr val="black"/>
                </a:solidFill>
                <a:latin typeface="Arial" panose="020B0604020202020204" pitchFamily="34" charset="0"/>
                <a:cs typeface="Arial" panose="020B0604020202020204" pitchFamily="34" charset="0"/>
              </a:rPr>
              <a:t>cosa</a:t>
            </a:r>
            <a:r>
              <a:rPr lang="en-US" sz="3500" dirty="0">
                <a:solidFill>
                  <a:prstClr val="black"/>
                </a:solidFill>
                <a:latin typeface="Arial" panose="020B0604020202020204" pitchFamily="34" charset="0"/>
                <a:cs typeface="Arial" panose="020B0604020202020204" pitchFamily="34" charset="0"/>
              </a:rPr>
              <a:t> </a:t>
            </a:r>
            <a:r>
              <a:rPr lang="en-US" sz="3500" dirty="0" err="1">
                <a:solidFill>
                  <a:prstClr val="black"/>
                </a:solidFill>
                <a:latin typeface="Arial" panose="020B0604020202020204" pitchFamily="34" charset="0"/>
                <a:cs typeface="Arial" panose="020B0604020202020204" pitchFamily="34" charset="0"/>
              </a:rPr>
              <a:t>es</a:t>
            </a:r>
            <a:r>
              <a:rPr lang="en-US" sz="3500" dirty="0">
                <a:solidFill>
                  <a:prstClr val="black"/>
                </a:solidFill>
                <a:latin typeface="Arial" panose="020B0604020202020204" pitchFamily="34" charset="0"/>
                <a:cs typeface="Arial" panose="020B0604020202020204" pitchFamily="34" charset="0"/>
              </a:rPr>
              <a:t> </a:t>
            </a:r>
            <a:r>
              <a:rPr lang="en-US" sz="3500" dirty="0" err="1" smtClean="0">
                <a:solidFill>
                  <a:prstClr val="black"/>
                </a:solidFill>
                <a:latin typeface="Arial" panose="020B0604020202020204" pitchFamily="34" charset="0"/>
                <a:cs typeface="Arial" panose="020B0604020202020204" pitchFamily="34" charset="0"/>
              </a:rPr>
              <a:t>posible</a:t>
            </a:r>
            <a:r>
              <a:rPr lang="es-ES" sz="3500" dirty="0" smtClean="0">
                <a:solidFill>
                  <a:prstClr val="black"/>
                </a:solidFill>
                <a:latin typeface="Arial" panose="020B0604020202020204" pitchFamily="34" charset="0"/>
                <a:cs typeface="Arial" panose="020B0604020202020204" pitchFamily="34" charset="0"/>
              </a:rPr>
              <a:t> </a:t>
            </a:r>
            <a:r>
              <a:rPr lang="es-ES" sz="3500" dirty="0">
                <a:solidFill>
                  <a:prstClr val="black"/>
                </a:solidFill>
                <a:latin typeface="Arial" panose="020B0604020202020204" pitchFamily="34" charset="0"/>
                <a:cs typeface="Arial" panose="020B0604020202020204" pitchFamily="34" charset="0"/>
              </a:rPr>
              <a:t>”.</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ctr">
              <a:buNone/>
              <a:defRPr/>
            </a:pPr>
            <a:r>
              <a:rPr lang="en-US" sz="3500" dirty="0">
                <a:solidFill>
                  <a:prstClr val="black"/>
                </a:solidFill>
                <a:latin typeface="Arial" panose="020B0604020202020204" pitchFamily="34" charset="0"/>
                <a:cs typeface="Arial" panose="020B0604020202020204" pitchFamily="34" charset="0"/>
              </a:rPr>
              <a:t>Christopher Reeve</a:t>
            </a:r>
            <a:endParaRPr kumimoji="0" lang="en-US" sz="3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 xmlns:a16="http://schemas.microsoft.com/office/drawing/2014/main" id="{9D3B914B-F9C2-4749-903D-3F3DF7075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3867" y="2546867"/>
            <a:ext cx="6435053" cy="3619717"/>
          </a:xfrm>
          <a:prstGeom prst="rect">
            <a:avLst/>
          </a:prstGeom>
        </p:spPr>
      </p:pic>
      <p:sp>
        <p:nvSpPr>
          <p:cNvPr id="2" name="TextBox 1">
            <a:extLst>
              <a:ext uri="{FF2B5EF4-FFF2-40B4-BE49-F238E27FC236}">
                <a16:creationId xmlns="" xmlns:a16="http://schemas.microsoft.com/office/drawing/2014/main" id="{B4F1CC83-CA87-4DFF-BE1E-CA65B0597D3C}"/>
              </a:ext>
            </a:extLst>
          </p:cNvPr>
          <p:cNvSpPr txBox="1"/>
          <p:nvPr/>
        </p:nvSpPr>
        <p:spPr>
          <a:xfrm>
            <a:off x="3736622" y="1121047"/>
            <a:ext cx="5447324" cy="707886"/>
          </a:xfrm>
          <a:prstGeom prst="rect">
            <a:avLst/>
          </a:prstGeom>
          <a:noFill/>
        </p:spPr>
        <p:txBody>
          <a:bodyPr wrap="square" rtlCol="0">
            <a:spAutoFit/>
          </a:bodyPr>
          <a:lstStyle/>
          <a:p>
            <a:r>
              <a:rPr lang="en-US" sz="4000" dirty="0" err="1"/>
              <a:t>Preguntas</a:t>
            </a:r>
            <a:r>
              <a:rPr lang="en-US" sz="4000" dirty="0"/>
              <a:t> y </a:t>
            </a:r>
            <a:r>
              <a:rPr lang="en-US" sz="4000" dirty="0" err="1"/>
              <a:t>respuestas</a:t>
            </a:r>
            <a:endParaRPr lang="en-US" sz="4000" dirty="0"/>
          </a:p>
        </p:txBody>
      </p:sp>
    </p:spTree>
    <p:extLst>
      <p:ext uri="{BB962C8B-B14F-4D97-AF65-F5344CB8AC3E}">
        <p14:creationId xmlns:p14="http://schemas.microsoft.com/office/powerpoint/2010/main" val="574823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3048347" y="3149332"/>
            <a:ext cx="5340720" cy="338554"/>
          </a:xfrm>
          <a:prstGeom prst="rect">
            <a:avLst/>
          </a:prstGeom>
          <a:noFill/>
        </p:spPr>
        <p:txBody>
          <a:bodyPr wrap="square" rtlCol="0">
            <a:spAutoFit/>
          </a:bodyPr>
          <a:lstStyle/>
          <a:p>
            <a:pPr algn="ctr"/>
            <a:r>
              <a:rPr lang="en-US" sz="1600" b="1" spc="170" dirty="0">
                <a:solidFill>
                  <a:srgbClr val="003046"/>
                </a:solidFill>
                <a:cs typeface="Arial" pitchFamily="34" charset="0"/>
              </a:rPr>
              <a:t>BLUEPRINT FOR </a:t>
            </a:r>
            <a:r>
              <a:rPr lang="en-US" sz="1600" b="1" spc="170" dirty="0" smtClean="0">
                <a:solidFill>
                  <a:srgbClr val="003046"/>
                </a:solidFill>
                <a:cs typeface="Arial" pitchFamily="34" charset="0"/>
              </a:rPr>
              <a:t>CHANGE       A  STATE </a:t>
            </a:r>
            <a:r>
              <a:rPr lang="en-US" sz="1600" b="1" spc="170" dirty="0">
                <a:solidFill>
                  <a:srgbClr val="003046"/>
                </a:solidFill>
                <a:cs typeface="Arial" pitchFamily="34" charset="0"/>
              </a:rPr>
              <a:t>OF </a:t>
            </a:r>
            <a:r>
              <a:rPr lang="en-US" sz="1600" b="1" spc="170" dirty="0" smtClean="0">
                <a:solidFill>
                  <a:srgbClr val="003046"/>
                </a:solidFill>
                <a:cs typeface="Arial" pitchFamily="34" charset="0"/>
              </a:rPr>
              <a:t>HOPE</a:t>
            </a:r>
            <a:endParaRPr lang="en-US" sz="1600" b="1" spc="170" dirty="0">
              <a:solidFill>
                <a:srgbClr val="003046"/>
              </a:solidFill>
              <a:cs typeface="Arial" pitchFamily="34" charset="0"/>
            </a:endParaRPr>
          </a:p>
        </p:txBody>
      </p:sp>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pic>
        <p:nvPicPr>
          <p:cNvPr id="11" name="Picture 10">
            <a:extLst>
              <a:ext uri="{FF2B5EF4-FFF2-40B4-BE49-F238E27FC236}">
                <a16:creationId xmlns="" xmlns:a16="http://schemas.microsoft.com/office/drawing/2014/main" id="{BFAF07F4-B736-4342-95EB-9F0CCEFB02C2}"/>
              </a:ext>
            </a:extLst>
          </p:cNvPr>
          <p:cNvPicPr>
            <a:picLocks noChangeAspect="1"/>
          </p:cNvPicPr>
          <p:nvPr/>
        </p:nvPicPr>
        <p:blipFill>
          <a:blip r:embed="rId5"/>
          <a:stretch>
            <a:fillRect/>
          </a:stretch>
        </p:blipFill>
        <p:spPr>
          <a:xfrm>
            <a:off x="4289885" y="1408656"/>
            <a:ext cx="3523765" cy="1842755"/>
          </a:xfrm>
          <a:prstGeom prst="rect">
            <a:avLst/>
          </a:prstGeom>
        </p:spPr>
      </p:pic>
      <p:sp>
        <p:nvSpPr>
          <p:cNvPr id="2" name="TextBox 1">
            <a:extLst>
              <a:ext uri="{FF2B5EF4-FFF2-40B4-BE49-F238E27FC236}">
                <a16:creationId xmlns="" xmlns:a16="http://schemas.microsoft.com/office/drawing/2014/main" id="{93DACC5F-B502-4C8C-80C6-CD0A80E8E732}"/>
              </a:ext>
            </a:extLst>
          </p:cNvPr>
          <p:cNvSpPr txBox="1"/>
          <p:nvPr/>
        </p:nvSpPr>
        <p:spPr>
          <a:xfrm>
            <a:off x="2362653" y="4330252"/>
            <a:ext cx="7673025" cy="830997"/>
          </a:xfrm>
          <a:prstGeom prst="rect">
            <a:avLst/>
          </a:prstGeom>
          <a:noFill/>
        </p:spPr>
        <p:txBody>
          <a:bodyPr wrap="square" rtlCol="0">
            <a:spAutoFit/>
          </a:bodyPr>
          <a:lstStyle/>
          <a:p>
            <a:pPr lvl="0">
              <a:defRPr/>
            </a:pPr>
            <a:r>
              <a:rPr lang="en-US" sz="2400" dirty="0" smtClean="0">
                <a:solidFill>
                  <a:prstClr val="black"/>
                </a:solidFill>
                <a:latin typeface="Arial" panose="020B0604020202020204" pitchFamily="34" charset="0"/>
                <a:cs typeface="Arial" panose="020B0604020202020204" pitchFamily="34" charset="0"/>
              </a:rPr>
              <a:t>SITIO WEB:</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www.dfcs.georgia.gov/state-hope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lvl="0">
              <a:defRPr/>
            </a:pPr>
            <a:r>
              <a:rPr lang="en-US" sz="2400" dirty="0" smtClean="0">
                <a:solidFill>
                  <a:prstClr val="black"/>
                </a:solidFill>
                <a:latin typeface="Arial" panose="020B0604020202020204" pitchFamily="34" charset="0"/>
                <a:cs typeface="Arial" panose="020B0604020202020204" pitchFamily="34" charset="0"/>
              </a:rPr>
              <a:t>PREGUNTAS: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StateofHope@dhs.ga.gov</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cxnSp>
        <p:nvCxnSpPr>
          <p:cNvPr id="12" name="Straight Connector 11">
            <a:extLst>
              <a:ext uri="{FF2B5EF4-FFF2-40B4-BE49-F238E27FC236}">
                <a16:creationId xmlns="" xmlns:a16="http://schemas.microsoft.com/office/drawing/2014/main" id="{1B54A2FC-0BF8-4386-AEBB-959984A3A23A}"/>
              </a:ext>
            </a:extLst>
          </p:cNvPr>
          <p:cNvCxnSpPr/>
          <p:nvPr/>
        </p:nvCxnSpPr>
        <p:spPr>
          <a:xfrm>
            <a:off x="0" y="5545872"/>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pic>
        <p:nvPicPr>
          <p:cNvPr id="13" name="Content Placeholder 6">
            <a:extLst>
              <a:ext uri="{FF2B5EF4-FFF2-40B4-BE49-F238E27FC236}">
                <a16:creationId xmlns="" xmlns:a16="http://schemas.microsoft.com/office/drawing/2014/main" id="{5755D0B6-6248-4313-BFC9-430A71FE5298}"/>
              </a:ext>
            </a:extLst>
          </p:cNvPr>
          <p:cNvPicPr>
            <a:picLocks noChangeAspect="1"/>
          </p:cNvPicPr>
          <p:nvPr/>
        </p:nvPicPr>
        <p:blipFill>
          <a:blip r:embed="rId8"/>
          <a:stretch>
            <a:fillRect/>
          </a:stretch>
        </p:blipFill>
        <p:spPr>
          <a:xfrm>
            <a:off x="1354823" y="5715275"/>
            <a:ext cx="2435639" cy="866525"/>
          </a:xfrm>
          <a:prstGeom prst="rect">
            <a:avLst/>
          </a:prstGeom>
        </p:spPr>
      </p:pic>
      <p:pic>
        <p:nvPicPr>
          <p:cNvPr id="14" name="Picture 13">
            <a:extLst>
              <a:ext uri="{FF2B5EF4-FFF2-40B4-BE49-F238E27FC236}">
                <a16:creationId xmlns="" xmlns:a16="http://schemas.microsoft.com/office/drawing/2014/main" id="{5EA14860-6B33-42A1-9FFF-07453BC7C0C1}"/>
              </a:ext>
            </a:extLst>
          </p:cNvPr>
          <p:cNvPicPr>
            <a:picLocks noChangeAspect="1"/>
          </p:cNvPicPr>
          <p:nvPr/>
        </p:nvPicPr>
        <p:blipFill>
          <a:blip r:embed="rId9"/>
          <a:stretch>
            <a:fillRect/>
          </a:stretch>
        </p:blipFill>
        <p:spPr>
          <a:xfrm>
            <a:off x="5480553" y="5648480"/>
            <a:ext cx="1154710" cy="1154710"/>
          </a:xfrm>
          <a:prstGeom prst="rect">
            <a:avLst/>
          </a:prstGeom>
        </p:spPr>
      </p:pic>
      <p:pic>
        <p:nvPicPr>
          <p:cNvPr id="15" name="Picture 14">
            <a:extLst>
              <a:ext uri="{FF2B5EF4-FFF2-40B4-BE49-F238E27FC236}">
                <a16:creationId xmlns="" xmlns:a16="http://schemas.microsoft.com/office/drawing/2014/main" id="{35CA9E9A-A495-44EC-9787-F8036F961B58}"/>
              </a:ext>
            </a:extLst>
          </p:cNvPr>
          <p:cNvPicPr>
            <a:picLocks noChangeAspect="1"/>
          </p:cNvPicPr>
          <p:nvPr/>
        </p:nvPicPr>
        <p:blipFill>
          <a:blip r:embed="rId10"/>
          <a:stretch>
            <a:fillRect/>
          </a:stretch>
        </p:blipFill>
        <p:spPr>
          <a:xfrm>
            <a:off x="8230273" y="5768831"/>
            <a:ext cx="2203266" cy="812970"/>
          </a:xfrm>
          <a:prstGeom prst="rect">
            <a:avLst/>
          </a:prstGeom>
        </p:spPr>
      </p:pic>
      <p:pic>
        <p:nvPicPr>
          <p:cNvPr id="16" name="Picture 15">
            <a:extLst>
              <a:ext uri="{FF2B5EF4-FFF2-40B4-BE49-F238E27FC236}">
                <a16:creationId xmlns="" xmlns:a16="http://schemas.microsoft.com/office/drawing/2014/main" id="{7CD35B64-134E-4C3C-84AB-7915AC741763}"/>
              </a:ext>
            </a:extLst>
          </p:cNvPr>
          <p:cNvPicPr>
            <a:picLocks noChangeAspect="1"/>
          </p:cNvPicPr>
          <p:nvPr/>
        </p:nvPicPr>
        <p:blipFill rotWithShape="1">
          <a:blip r:embed="rId11"/>
          <a:srcRect l="52099" r="44875" b="50000"/>
          <a:stretch/>
        </p:blipFill>
        <p:spPr>
          <a:xfrm>
            <a:off x="5950919" y="3247538"/>
            <a:ext cx="215900" cy="205940"/>
          </a:xfrm>
          <a:prstGeom prst="rect">
            <a:avLst/>
          </a:prstGeom>
        </p:spPr>
      </p:pic>
      <p:pic>
        <p:nvPicPr>
          <p:cNvPr id="17" name="Picture 16">
            <a:extLst>
              <a:ext uri="{FF2B5EF4-FFF2-40B4-BE49-F238E27FC236}">
                <a16:creationId xmlns="" xmlns:a16="http://schemas.microsoft.com/office/drawing/2014/main" id="{7CD35B64-134E-4C3C-84AB-7915AC741763}"/>
              </a:ext>
            </a:extLst>
          </p:cNvPr>
          <p:cNvPicPr>
            <a:picLocks noChangeAspect="1"/>
          </p:cNvPicPr>
          <p:nvPr/>
        </p:nvPicPr>
        <p:blipFill rotWithShape="1">
          <a:blip r:embed="rId11"/>
          <a:srcRect l="80882" r="16484" b="62002"/>
          <a:stretch/>
        </p:blipFill>
        <p:spPr>
          <a:xfrm>
            <a:off x="8253283" y="3243255"/>
            <a:ext cx="187906" cy="156510"/>
          </a:xfrm>
          <a:prstGeom prst="rect">
            <a:avLst/>
          </a:prstGeom>
        </p:spPr>
      </p:pic>
      <p:sp>
        <p:nvSpPr>
          <p:cNvPr id="19" name="TextBox 18"/>
          <p:cNvSpPr txBox="1"/>
          <p:nvPr/>
        </p:nvSpPr>
        <p:spPr>
          <a:xfrm>
            <a:off x="2280558" y="3410945"/>
            <a:ext cx="2009327" cy="338554"/>
          </a:xfrm>
          <a:prstGeom prst="rect">
            <a:avLst/>
          </a:prstGeom>
          <a:noFill/>
        </p:spPr>
        <p:txBody>
          <a:bodyPr wrap="square" rtlCol="0">
            <a:spAutoFit/>
          </a:bodyPr>
          <a:lstStyle/>
          <a:p>
            <a:r>
              <a:rPr lang="en-US" sz="1600" b="1" spc="170" dirty="0">
                <a:solidFill>
                  <a:srgbClr val="003046"/>
                </a:solidFill>
              </a:rPr>
              <a:t>NIÑOS SEGUROS.</a:t>
            </a:r>
          </a:p>
        </p:txBody>
      </p:sp>
      <p:sp>
        <p:nvSpPr>
          <p:cNvPr id="20" name="TextBox 19"/>
          <p:cNvSpPr txBox="1"/>
          <p:nvPr/>
        </p:nvSpPr>
        <p:spPr>
          <a:xfrm>
            <a:off x="4198646" y="3425452"/>
            <a:ext cx="2967700" cy="338554"/>
          </a:xfrm>
          <a:prstGeom prst="rect">
            <a:avLst/>
          </a:prstGeom>
          <a:noFill/>
        </p:spPr>
        <p:txBody>
          <a:bodyPr wrap="square" rtlCol="0">
            <a:spAutoFit/>
          </a:bodyPr>
          <a:lstStyle/>
          <a:p>
            <a:r>
              <a:rPr lang="es-ES" sz="1600" b="1" spc="170" dirty="0" smtClean="0">
                <a:solidFill>
                  <a:srgbClr val="003046"/>
                </a:solidFill>
              </a:rPr>
              <a:t>FAMILIAS FORTALECIDAS</a:t>
            </a:r>
            <a:r>
              <a:rPr lang="es-ES" sz="1600" b="1" spc="170" dirty="0">
                <a:solidFill>
                  <a:srgbClr val="003046"/>
                </a:solidFill>
              </a:rPr>
              <a:t>.</a:t>
            </a:r>
            <a:endParaRPr lang="en-US" sz="1600" b="1" spc="170" dirty="0">
              <a:solidFill>
                <a:srgbClr val="003046"/>
              </a:solidFill>
            </a:endParaRPr>
          </a:p>
        </p:txBody>
      </p:sp>
      <p:sp>
        <p:nvSpPr>
          <p:cNvPr id="21" name="TextBox 20"/>
          <p:cNvSpPr txBox="1"/>
          <p:nvPr/>
        </p:nvSpPr>
        <p:spPr>
          <a:xfrm>
            <a:off x="7197743" y="3425452"/>
            <a:ext cx="2806036" cy="338554"/>
          </a:xfrm>
          <a:prstGeom prst="rect">
            <a:avLst/>
          </a:prstGeom>
          <a:noFill/>
        </p:spPr>
        <p:txBody>
          <a:bodyPr wrap="square" rtlCol="0">
            <a:spAutoFit/>
          </a:bodyPr>
          <a:lstStyle/>
          <a:p>
            <a:r>
              <a:rPr lang="es-ES" sz="1600" b="1" spc="170" dirty="0">
                <a:solidFill>
                  <a:srgbClr val="003046"/>
                </a:solidFill>
              </a:rPr>
              <a:t>GEORGIA MÁS FUERTE</a:t>
            </a:r>
            <a:endParaRPr lang="en-US" sz="1600" b="1" spc="170" dirty="0">
              <a:solidFill>
                <a:srgbClr val="003046"/>
              </a:solidFill>
            </a:endParaRPr>
          </a:p>
        </p:txBody>
      </p:sp>
    </p:spTree>
    <p:extLst>
      <p:ext uri="{BB962C8B-B14F-4D97-AF65-F5344CB8AC3E}">
        <p14:creationId xmlns:p14="http://schemas.microsoft.com/office/powerpoint/2010/main" val="294478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7" name="Picture 6"/>
          <p:cNvPicPr>
            <a:picLocks noChangeAspect="1"/>
          </p:cNvPicPr>
          <p:nvPr/>
        </p:nvPicPr>
        <p:blipFill>
          <a:blip r:embed="rId4"/>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pic>
        <p:nvPicPr>
          <p:cNvPr id="10" name="Picture 9">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11011" t="86494" r="74122" b="4962"/>
          <a:stretch/>
        </p:blipFill>
        <p:spPr>
          <a:xfrm>
            <a:off x="1813695" y="5820078"/>
            <a:ext cx="1501422" cy="485423"/>
          </a:xfrm>
          <a:prstGeom prst="rect">
            <a:avLst/>
          </a:prstGeom>
        </p:spPr>
      </p:pic>
      <p:pic>
        <p:nvPicPr>
          <p:cNvPr id="12" name="Picture 11">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179" t="14407" r="17550" b="76452"/>
          <a:stretch/>
        </p:blipFill>
        <p:spPr>
          <a:xfrm>
            <a:off x="4459111" y="1715911"/>
            <a:ext cx="4572000" cy="519290"/>
          </a:xfrm>
          <a:prstGeom prst="rect">
            <a:avLst/>
          </a:prstGeom>
        </p:spPr>
      </p:pic>
      <p:pic>
        <p:nvPicPr>
          <p:cNvPr id="13" name="Picture 12">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4462463" y="3251200"/>
            <a:ext cx="143404" cy="175419"/>
          </a:xfrm>
          <a:prstGeom prst="rect">
            <a:avLst/>
          </a:prstGeom>
        </p:spPr>
      </p:pic>
      <p:pic>
        <p:nvPicPr>
          <p:cNvPr id="15" name="Picture 14">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4467490" y="3998912"/>
            <a:ext cx="143404" cy="175419"/>
          </a:xfrm>
          <a:prstGeom prst="rect">
            <a:avLst/>
          </a:prstGeom>
        </p:spPr>
      </p:pic>
      <p:pic>
        <p:nvPicPr>
          <p:cNvPr id="16" name="Picture 15">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4467490" y="4479925"/>
            <a:ext cx="143404" cy="175419"/>
          </a:xfrm>
          <a:prstGeom prst="rect">
            <a:avLst/>
          </a:prstGeom>
        </p:spPr>
      </p:pic>
      <p:pic>
        <p:nvPicPr>
          <p:cNvPr id="17" name="Picture 16">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4459111" y="4922837"/>
            <a:ext cx="143404" cy="175419"/>
          </a:xfrm>
          <a:prstGeom prst="rect">
            <a:avLst/>
          </a:prstGeom>
        </p:spPr>
      </p:pic>
      <p:pic>
        <p:nvPicPr>
          <p:cNvPr id="18" name="Picture 17">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4468107" y="5532437"/>
            <a:ext cx="143404" cy="175419"/>
          </a:xfrm>
          <a:prstGeom prst="rect">
            <a:avLst/>
          </a:prstGeom>
        </p:spPr>
      </p:pic>
      <p:pic>
        <p:nvPicPr>
          <p:cNvPr id="19" name="Picture 18">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6487407" y="3257218"/>
            <a:ext cx="143404" cy="175419"/>
          </a:xfrm>
          <a:prstGeom prst="rect">
            <a:avLst/>
          </a:prstGeom>
        </p:spPr>
      </p:pic>
      <p:pic>
        <p:nvPicPr>
          <p:cNvPr id="20" name="Picture 19">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6486878" y="4174078"/>
            <a:ext cx="143404" cy="175419"/>
          </a:xfrm>
          <a:prstGeom prst="rect">
            <a:avLst/>
          </a:prstGeom>
        </p:spPr>
      </p:pic>
      <p:pic>
        <p:nvPicPr>
          <p:cNvPr id="21" name="Picture 20">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8468078" y="3251805"/>
            <a:ext cx="143404" cy="175419"/>
          </a:xfrm>
          <a:prstGeom prst="rect">
            <a:avLst/>
          </a:prstGeom>
        </p:spPr>
      </p:pic>
      <p:pic>
        <p:nvPicPr>
          <p:cNvPr id="22" name="Picture 21">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8468078" y="3863577"/>
            <a:ext cx="143404" cy="175419"/>
          </a:xfrm>
          <a:prstGeom prst="rect">
            <a:avLst/>
          </a:prstGeom>
        </p:spPr>
      </p:pic>
      <p:pic>
        <p:nvPicPr>
          <p:cNvPr id="23" name="Picture 22">
            <a:extLst>
              <a:ext uri="{FF2B5EF4-FFF2-40B4-BE49-F238E27FC236}">
                <a16:creationId xmlns="" xmlns:a16="http://schemas.microsoft.com/office/drawing/2014/main" id="{D66A5364-654F-4E6F-807A-3A4493437F92}"/>
              </a:ext>
            </a:extLst>
          </p:cNvPr>
          <p:cNvPicPr>
            <a:picLocks noChangeAspect="1"/>
          </p:cNvPicPr>
          <p:nvPr/>
        </p:nvPicPr>
        <p:blipFill rotWithShape="1">
          <a:blip r:embed="rId5">
            <a:extLst>
              <a:ext uri="{28A0092B-C50C-407E-A947-70E740481C1C}">
                <a14:useLocalDpi xmlns:a14="http://schemas.microsoft.com/office/drawing/2010/main" val="0"/>
              </a:ext>
            </a:extLst>
          </a:blip>
          <a:srcRect l="37211" t="41433" r="61368" b="55479"/>
          <a:stretch/>
        </p:blipFill>
        <p:spPr>
          <a:xfrm>
            <a:off x="8463933" y="4766863"/>
            <a:ext cx="143404" cy="175419"/>
          </a:xfrm>
          <a:prstGeom prst="rect">
            <a:avLst/>
          </a:prstGeom>
        </p:spPr>
      </p:pic>
      <p:pic>
        <p:nvPicPr>
          <p:cNvPr id="2050" name="Picture 2" descr="E:\Arjun\01.02.2019\New Client\Untitled-1.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0582" y="2658129"/>
            <a:ext cx="2611243" cy="257255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1468586" y="1336048"/>
            <a:ext cx="3144978" cy="338554"/>
          </a:xfrm>
          <a:prstGeom prst="rect">
            <a:avLst/>
          </a:prstGeom>
          <a:noFill/>
        </p:spPr>
        <p:txBody>
          <a:bodyPr wrap="square" rtlCol="0">
            <a:spAutoFit/>
          </a:bodyPr>
          <a:lstStyle/>
          <a:p>
            <a:r>
              <a:rPr lang="es-ES" sz="1600" dirty="0">
                <a:solidFill>
                  <a:srgbClr val="003046"/>
                </a:solidFill>
              </a:rPr>
              <a:t>SEA EL</a:t>
            </a:r>
            <a:r>
              <a:rPr lang="es-ES" sz="1600" dirty="0"/>
              <a:t> </a:t>
            </a:r>
            <a:r>
              <a:rPr lang="es-ES" sz="1600" b="1" dirty="0">
                <a:solidFill>
                  <a:srgbClr val="27B0C1"/>
                </a:solidFill>
              </a:rPr>
              <a:t>PLAN DE ACCIÓN</a:t>
            </a:r>
            <a:r>
              <a:rPr lang="es-ES" sz="1600" dirty="0"/>
              <a:t> </a:t>
            </a:r>
            <a:r>
              <a:rPr lang="es-ES" sz="1600" dirty="0">
                <a:solidFill>
                  <a:srgbClr val="003046"/>
                </a:solidFill>
              </a:rPr>
              <a:t>PARA..</a:t>
            </a:r>
            <a:r>
              <a:rPr lang="es-ES" sz="1600" dirty="0"/>
              <a:t>.</a:t>
            </a:r>
            <a:endParaRPr lang="en-US" sz="1600" dirty="0"/>
          </a:p>
        </p:txBody>
      </p:sp>
      <p:sp>
        <p:nvSpPr>
          <p:cNvPr id="25" name="TextBox 24"/>
          <p:cNvSpPr txBox="1"/>
          <p:nvPr/>
        </p:nvSpPr>
        <p:spPr>
          <a:xfrm rot="20348122">
            <a:off x="1266351" y="3142752"/>
            <a:ext cx="2804201" cy="1323439"/>
          </a:xfrm>
          <a:prstGeom prst="rect">
            <a:avLst/>
          </a:prstGeom>
          <a:noFill/>
        </p:spPr>
        <p:txBody>
          <a:bodyPr wrap="square" rtlCol="0">
            <a:spAutoFit/>
          </a:bodyPr>
          <a:lstStyle/>
          <a:p>
            <a:r>
              <a:rPr lang="es-ES" sz="8000" b="1" dirty="0">
                <a:solidFill>
                  <a:srgbClr val="003046"/>
                </a:solidFill>
                <a:latin typeface="Brush Script MT" pitchFamily="66" charset="0"/>
              </a:rPr>
              <a:t>Cambio</a:t>
            </a:r>
            <a:endParaRPr lang="en-US" sz="5400" b="1" dirty="0">
              <a:solidFill>
                <a:srgbClr val="003046"/>
              </a:solidFill>
              <a:latin typeface="Brush Script MT" pitchFamily="66" charset="0"/>
              <a:cs typeface="Adobe Devanagari" pitchFamily="18" charset="0"/>
            </a:endParaRPr>
          </a:p>
        </p:txBody>
      </p:sp>
      <p:sp>
        <p:nvSpPr>
          <p:cNvPr id="26" name="TextBox 25"/>
          <p:cNvSpPr txBox="1"/>
          <p:nvPr/>
        </p:nvSpPr>
        <p:spPr>
          <a:xfrm>
            <a:off x="4378044" y="2290927"/>
            <a:ext cx="1856501" cy="788036"/>
          </a:xfrm>
          <a:prstGeom prst="rect">
            <a:avLst/>
          </a:prstGeom>
          <a:noFill/>
        </p:spPr>
        <p:txBody>
          <a:bodyPr wrap="square" rtlCol="0">
            <a:spAutoFit/>
          </a:bodyPr>
          <a:lstStyle/>
          <a:p>
            <a:pPr>
              <a:lnSpc>
                <a:spcPts val="1800"/>
              </a:lnSpc>
            </a:pPr>
            <a:r>
              <a:rPr lang="es-ES" b="1" dirty="0">
                <a:solidFill>
                  <a:srgbClr val="27B0C1"/>
                </a:solidFill>
              </a:rPr>
              <a:t>EL DESARROLLO ROBUSTO DE LA FUERZA LABORAL</a:t>
            </a:r>
            <a:endParaRPr lang="en-US" b="1" dirty="0">
              <a:solidFill>
                <a:srgbClr val="27B0C1"/>
              </a:solidFill>
            </a:endParaRPr>
          </a:p>
        </p:txBody>
      </p:sp>
      <p:sp>
        <p:nvSpPr>
          <p:cNvPr id="27" name="TextBox 26"/>
          <p:cNvSpPr txBox="1"/>
          <p:nvPr/>
        </p:nvSpPr>
        <p:spPr>
          <a:xfrm>
            <a:off x="4585854" y="3207956"/>
            <a:ext cx="1648691" cy="710066"/>
          </a:xfrm>
          <a:prstGeom prst="rect">
            <a:avLst/>
          </a:prstGeom>
          <a:noFill/>
        </p:spPr>
        <p:txBody>
          <a:bodyPr wrap="square" rtlCol="0">
            <a:spAutoFit/>
          </a:bodyPr>
          <a:lstStyle/>
          <a:p>
            <a:pPr>
              <a:lnSpc>
                <a:spcPts val="1200"/>
              </a:lnSpc>
            </a:pPr>
            <a:r>
              <a:rPr lang="es-ES" sz="1200" dirty="0"/>
              <a:t>Mayor dotación de personal y experiencia-bienestar infantil e independencia familiar</a:t>
            </a:r>
            <a:endParaRPr lang="en-US" sz="1200" dirty="0"/>
          </a:p>
        </p:txBody>
      </p:sp>
      <p:sp>
        <p:nvSpPr>
          <p:cNvPr id="28" name="TextBox 27"/>
          <p:cNvSpPr txBox="1"/>
          <p:nvPr/>
        </p:nvSpPr>
        <p:spPr>
          <a:xfrm>
            <a:off x="4585854" y="4003949"/>
            <a:ext cx="1901024" cy="348813"/>
          </a:xfrm>
          <a:prstGeom prst="rect">
            <a:avLst/>
          </a:prstGeom>
          <a:noFill/>
        </p:spPr>
        <p:txBody>
          <a:bodyPr wrap="square" rtlCol="0">
            <a:spAutoFit/>
          </a:bodyPr>
          <a:lstStyle/>
          <a:p>
            <a:pPr>
              <a:lnSpc>
                <a:spcPts val="1000"/>
              </a:lnSpc>
            </a:pPr>
            <a:r>
              <a:rPr lang="es-ES" sz="1200" dirty="0"/>
              <a:t>Proporción de casos basados en la investigación</a:t>
            </a:r>
            <a:endParaRPr lang="en-US" sz="1200" dirty="0"/>
          </a:p>
        </p:txBody>
      </p:sp>
      <p:sp>
        <p:nvSpPr>
          <p:cNvPr id="29" name="TextBox 28"/>
          <p:cNvSpPr txBox="1"/>
          <p:nvPr/>
        </p:nvSpPr>
        <p:spPr>
          <a:xfrm>
            <a:off x="4585854" y="4433440"/>
            <a:ext cx="1482436" cy="425758"/>
          </a:xfrm>
          <a:prstGeom prst="rect">
            <a:avLst/>
          </a:prstGeom>
          <a:noFill/>
        </p:spPr>
        <p:txBody>
          <a:bodyPr wrap="square" rtlCol="0">
            <a:spAutoFit/>
          </a:bodyPr>
          <a:lstStyle/>
          <a:p>
            <a:pPr>
              <a:lnSpc>
                <a:spcPts val="1300"/>
              </a:lnSpc>
            </a:pPr>
            <a:r>
              <a:rPr lang="es-ES" sz="1200" dirty="0"/>
              <a:t>Guías para supervisores</a:t>
            </a:r>
            <a:endParaRPr lang="en-US" sz="1200" dirty="0"/>
          </a:p>
        </p:txBody>
      </p:sp>
      <p:sp>
        <p:nvSpPr>
          <p:cNvPr id="30" name="TextBox 29"/>
          <p:cNvSpPr txBox="1"/>
          <p:nvPr/>
        </p:nvSpPr>
        <p:spPr>
          <a:xfrm>
            <a:off x="4585854" y="4904495"/>
            <a:ext cx="1648692" cy="553998"/>
          </a:xfrm>
          <a:prstGeom prst="rect">
            <a:avLst/>
          </a:prstGeom>
          <a:noFill/>
        </p:spPr>
        <p:txBody>
          <a:bodyPr wrap="square" rtlCol="0">
            <a:spAutoFit/>
          </a:bodyPr>
          <a:lstStyle/>
          <a:p>
            <a:pPr>
              <a:lnSpc>
                <a:spcPts val="1200"/>
              </a:lnSpc>
            </a:pPr>
            <a:r>
              <a:rPr lang="es-ES" sz="1200" dirty="0"/>
              <a:t>Mejor compensación – en base a la capacidad demostrada</a:t>
            </a:r>
            <a:endParaRPr lang="en-US" sz="1200" dirty="0"/>
          </a:p>
        </p:txBody>
      </p:sp>
      <p:sp>
        <p:nvSpPr>
          <p:cNvPr id="31" name="TextBox 30"/>
          <p:cNvSpPr txBox="1"/>
          <p:nvPr/>
        </p:nvSpPr>
        <p:spPr>
          <a:xfrm>
            <a:off x="4585854" y="5500238"/>
            <a:ext cx="1482436" cy="400110"/>
          </a:xfrm>
          <a:prstGeom prst="rect">
            <a:avLst/>
          </a:prstGeom>
          <a:noFill/>
        </p:spPr>
        <p:txBody>
          <a:bodyPr wrap="square" rtlCol="0">
            <a:spAutoFit/>
          </a:bodyPr>
          <a:lstStyle/>
          <a:p>
            <a:pPr>
              <a:lnSpc>
                <a:spcPts val="1200"/>
              </a:lnSpc>
            </a:pPr>
            <a:r>
              <a:rPr lang="es-ES" sz="1200" dirty="0"/>
              <a:t>Desarrollo de una carrera </a:t>
            </a:r>
            <a:endParaRPr lang="en-US" sz="1200" dirty="0"/>
          </a:p>
        </p:txBody>
      </p:sp>
      <p:sp>
        <p:nvSpPr>
          <p:cNvPr id="32" name="TextBox 31"/>
          <p:cNvSpPr txBox="1"/>
          <p:nvPr/>
        </p:nvSpPr>
        <p:spPr>
          <a:xfrm>
            <a:off x="6411190" y="2291620"/>
            <a:ext cx="1911928" cy="557204"/>
          </a:xfrm>
          <a:prstGeom prst="rect">
            <a:avLst/>
          </a:prstGeom>
          <a:noFill/>
        </p:spPr>
        <p:txBody>
          <a:bodyPr wrap="square" rtlCol="0">
            <a:spAutoFit/>
          </a:bodyPr>
          <a:lstStyle/>
          <a:p>
            <a:pPr>
              <a:lnSpc>
                <a:spcPts val="1800"/>
              </a:lnSpc>
            </a:pPr>
            <a:r>
              <a:rPr lang="es-ES" b="1" dirty="0">
                <a:solidFill>
                  <a:srgbClr val="27B0C1"/>
                </a:solidFill>
              </a:rPr>
              <a:t>MODELO DE PRÁCTICA</a:t>
            </a:r>
            <a:endParaRPr lang="en-US" b="1" dirty="0">
              <a:solidFill>
                <a:srgbClr val="27B0C1"/>
              </a:solidFill>
            </a:endParaRPr>
          </a:p>
        </p:txBody>
      </p:sp>
      <p:sp>
        <p:nvSpPr>
          <p:cNvPr id="33" name="TextBox 32"/>
          <p:cNvSpPr txBox="1"/>
          <p:nvPr/>
        </p:nvSpPr>
        <p:spPr>
          <a:xfrm>
            <a:off x="6627494" y="3222899"/>
            <a:ext cx="1811656" cy="861774"/>
          </a:xfrm>
          <a:prstGeom prst="rect">
            <a:avLst/>
          </a:prstGeom>
          <a:noFill/>
        </p:spPr>
        <p:txBody>
          <a:bodyPr wrap="square" rtlCol="0">
            <a:spAutoFit/>
          </a:bodyPr>
          <a:lstStyle/>
          <a:p>
            <a:pPr>
              <a:lnSpc>
                <a:spcPts val="1200"/>
              </a:lnSpc>
            </a:pPr>
            <a:r>
              <a:rPr lang="es-ES" sz="1200" dirty="0"/>
              <a:t>Adopción de un modelo de práctica que servirá como base para mantener a los niños seguros y fortalecer a las Familias</a:t>
            </a:r>
            <a:endParaRPr lang="en-US" sz="1200" dirty="0"/>
          </a:p>
        </p:txBody>
      </p:sp>
      <p:sp>
        <p:nvSpPr>
          <p:cNvPr id="34" name="TextBox 33"/>
          <p:cNvSpPr txBox="1"/>
          <p:nvPr/>
        </p:nvSpPr>
        <p:spPr>
          <a:xfrm>
            <a:off x="6617969" y="4125773"/>
            <a:ext cx="1695624" cy="556178"/>
          </a:xfrm>
          <a:prstGeom prst="rect">
            <a:avLst/>
          </a:prstGeom>
          <a:noFill/>
        </p:spPr>
        <p:txBody>
          <a:bodyPr wrap="square" rtlCol="0">
            <a:spAutoFit/>
          </a:bodyPr>
          <a:lstStyle/>
          <a:p>
            <a:pPr>
              <a:lnSpc>
                <a:spcPts val="1200"/>
              </a:lnSpc>
            </a:pPr>
            <a:r>
              <a:rPr lang="es-ES" sz="1200" dirty="0"/>
              <a:t>Inclusión de principios rectores, visión y declaración de objetivos</a:t>
            </a:r>
            <a:endParaRPr lang="en-US" sz="1200" dirty="0"/>
          </a:p>
        </p:txBody>
      </p:sp>
      <p:sp>
        <p:nvSpPr>
          <p:cNvPr id="35" name="TextBox 34"/>
          <p:cNvSpPr txBox="1"/>
          <p:nvPr/>
        </p:nvSpPr>
        <p:spPr>
          <a:xfrm>
            <a:off x="8420100" y="2252827"/>
            <a:ext cx="2254988" cy="784830"/>
          </a:xfrm>
          <a:prstGeom prst="rect">
            <a:avLst/>
          </a:prstGeom>
          <a:noFill/>
        </p:spPr>
        <p:txBody>
          <a:bodyPr wrap="square" rtlCol="0">
            <a:spAutoFit/>
          </a:bodyPr>
          <a:lstStyle/>
          <a:p>
            <a:pPr>
              <a:lnSpc>
                <a:spcPts val="1800"/>
              </a:lnSpc>
            </a:pPr>
            <a:r>
              <a:rPr lang="es-ES" b="1" dirty="0" smtClean="0">
                <a:solidFill>
                  <a:srgbClr val="27B0C1"/>
                </a:solidFill>
              </a:rPr>
              <a:t>PARTICIPACIÓN DE QUIENES COMPONEN LA COMUNIDAD</a:t>
            </a:r>
            <a:endParaRPr lang="en-US" b="1" dirty="0">
              <a:solidFill>
                <a:srgbClr val="27B0C1"/>
              </a:solidFill>
            </a:endParaRPr>
          </a:p>
        </p:txBody>
      </p:sp>
      <p:sp>
        <p:nvSpPr>
          <p:cNvPr id="36" name="TextBox 35"/>
          <p:cNvSpPr txBox="1"/>
          <p:nvPr/>
        </p:nvSpPr>
        <p:spPr>
          <a:xfrm>
            <a:off x="8572500" y="3219450"/>
            <a:ext cx="1733550" cy="556178"/>
          </a:xfrm>
          <a:prstGeom prst="rect">
            <a:avLst/>
          </a:prstGeom>
          <a:noFill/>
        </p:spPr>
        <p:txBody>
          <a:bodyPr wrap="square" rtlCol="0">
            <a:spAutoFit/>
          </a:bodyPr>
          <a:lstStyle/>
          <a:p>
            <a:pPr>
              <a:lnSpc>
                <a:spcPts val="1200"/>
              </a:lnSpc>
            </a:pPr>
            <a:r>
              <a:rPr lang="es-ES" sz="1200" dirty="0"/>
              <a:t>Creación de juntas consultivas a nivel estatal y local</a:t>
            </a:r>
            <a:endParaRPr lang="en-US" sz="1200" dirty="0"/>
          </a:p>
        </p:txBody>
      </p:sp>
      <p:sp>
        <p:nvSpPr>
          <p:cNvPr id="37" name="TextBox 36"/>
          <p:cNvSpPr txBox="1"/>
          <p:nvPr/>
        </p:nvSpPr>
        <p:spPr>
          <a:xfrm>
            <a:off x="8572500" y="3817644"/>
            <a:ext cx="1962150" cy="861774"/>
          </a:xfrm>
          <a:prstGeom prst="rect">
            <a:avLst/>
          </a:prstGeom>
          <a:noFill/>
        </p:spPr>
        <p:txBody>
          <a:bodyPr wrap="square" rtlCol="0">
            <a:spAutoFit/>
          </a:bodyPr>
          <a:lstStyle/>
          <a:p>
            <a:pPr>
              <a:lnSpc>
                <a:spcPts val="1200"/>
              </a:lnSpc>
            </a:pPr>
            <a:r>
              <a:rPr lang="es-ES" sz="1200" dirty="0"/>
              <a:t>Organización de </a:t>
            </a:r>
            <a:r>
              <a:rPr lang="es-ES" sz="1200" dirty="0" smtClean="0"/>
              <a:t/>
            </a:r>
            <a:br>
              <a:rPr lang="es-ES" sz="1200" dirty="0" smtClean="0"/>
            </a:br>
            <a:r>
              <a:rPr lang="es-ES" sz="1200" dirty="0"/>
              <a:t>“</a:t>
            </a:r>
            <a:r>
              <a:rPr lang="es-ES" sz="1200" dirty="0" err="1" smtClean="0"/>
              <a:t>Roadshows</a:t>
            </a:r>
            <a:r>
              <a:rPr lang="es-ES" sz="1200" dirty="0"/>
              <a:t>” </a:t>
            </a:r>
            <a:r>
              <a:rPr lang="es-ES" sz="1200" dirty="0"/>
              <a:t>para involucrar al público, </a:t>
            </a:r>
            <a:r>
              <a:rPr lang="es-ES" sz="1200" dirty="0" smtClean="0"/>
              <a:t/>
            </a:r>
            <a:br>
              <a:rPr lang="es-ES" sz="1200" dirty="0" smtClean="0"/>
            </a:br>
            <a:r>
              <a:rPr lang="es-ES" sz="1200" dirty="0" smtClean="0"/>
              <a:t>a </a:t>
            </a:r>
            <a:r>
              <a:rPr lang="es-ES" sz="1200" dirty="0"/>
              <a:t>las partes interesadas locales y los medios</a:t>
            </a:r>
            <a:endParaRPr lang="en-US" sz="1200" dirty="0"/>
          </a:p>
        </p:txBody>
      </p:sp>
      <p:sp>
        <p:nvSpPr>
          <p:cNvPr id="38" name="TextBox 37"/>
          <p:cNvSpPr txBox="1"/>
          <p:nvPr/>
        </p:nvSpPr>
        <p:spPr>
          <a:xfrm>
            <a:off x="8572500" y="4734593"/>
            <a:ext cx="1885950" cy="710066"/>
          </a:xfrm>
          <a:prstGeom prst="rect">
            <a:avLst/>
          </a:prstGeom>
          <a:noFill/>
        </p:spPr>
        <p:txBody>
          <a:bodyPr wrap="square" rtlCol="0">
            <a:spAutoFit/>
          </a:bodyPr>
          <a:lstStyle/>
          <a:p>
            <a:pPr>
              <a:lnSpc>
                <a:spcPts val="1200"/>
              </a:lnSpc>
            </a:pPr>
            <a:r>
              <a:rPr lang="es-ES" sz="1200" dirty="0"/>
              <a:t>Crear consenso y colaboración entre los socios, el personal y las partes interesadas</a:t>
            </a:r>
            <a:endParaRPr lang="en-US" sz="1200" dirty="0"/>
          </a:p>
        </p:txBody>
      </p:sp>
    </p:spTree>
    <p:extLst>
      <p:ext uri="{BB962C8B-B14F-4D97-AF65-F5344CB8AC3E}">
        <p14:creationId xmlns:p14="http://schemas.microsoft.com/office/powerpoint/2010/main" val="1227895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4" y="6102684"/>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pic>
        <p:nvPicPr>
          <p:cNvPr id="11" name="Picture 10">
            <a:extLst>
              <a:ext uri="{FF2B5EF4-FFF2-40B4-BE49-F238E27FC236}">
                <a16:creationId xmlns="" xmlns:a16="http://schemas.microsoft.com/office/drawing/2014/main" id="{BFAF07F4-B736-4342-95EB-9F0CCEFB02C2}"/>
              </a:ext>
            </a:extLst>
          </p:cNvPr>
          <p:cNvPicPr>
            <a:picLocks noChangeAspect="1"/>
          </p:cNvPicPr>
          <p:nvPr/>
        </p:nvPicPr>
        <p:blipFill>
          <a:blip r:embed="rId6"/>
          <a:stretch>
            <a:fillRect/>
          </a:stretch>
        </p:blipFill>
        <p:spPr>
          <a:xfrm>
            <a:off x="4042795" y="1507556"/>
            <a:ext cx="4945380" cy="3274756"/>
          </a:xfrm>
          <a:prstGeom prst="rect">
            <a:avLst/>
          </a:prstGeom>
        </p:spPr>
      </p:pic>
      <p:sp>
        <p:nvSpPr>
          <p:cNvPr id="12" name="TextBox 11"/>
          <p:cNvSpPr txBox="1"/>
          <p:nvPr/>
        </p:nvSpPr>
        <p:spPr>
          <a:xfrm>
            <a:off x="2272175" y="4942504"/>
            <a:ext cx="8631352" cy="569387"/>
          </a:xfrm>
          <a:prstGeom prst="rect">
            <a:avLst/>
          </a:prstGeom>
          <a:noFill/>
        </p:spPr>
        <p:txBody>
          <a:bodyPr wrap="square" rtlCol="0">
            <a:spAutoFit/>
          </a:bodyPr>
          <a:lstStyle/>
          <a:p>
            <a:r>
              <a:rPr lang="en-US" sz="3100" b="1" dirty="0">
                <a:solidFill>
                  <a:srgbClr val="003046"/>
                </a:solidFill>
                <a:cs typeface="Arial" pitchFamily="34" charset="0"/>
              </a:rPr>
              <a:t>BLUEPRINT FOR </a:t>
            </a:r>
            <a:r>
              <a:rPr lang="en-US" sz="3100" b="1" dirty="0" smtClean="0">
                <a:solidFill>
                  <a:srgbClr val="003046"/>
                </a:solidFill>
                <a:cs typeface="Arial" pitchFamily="34" charset="0"/>
              </a:rPr>
              <a:t>CHANGE     A STATE </a:t>
            </a:r>
            <a:r>
              <a:rPr lang="en-US" sz="3100" b="1" dirty="0">
                <a:solidFill>
                  <a:srgbClr val="003046"/>
                </a:solidFill>
                <a:cs typeface="Arial" pitchFamily="34" charset="0"/>
              </a:rPr>
              <a:t>OF </a:t>
            </a:r>
            <a:r>
              <a:rPr lang="en-US" sz="3100" b="1" dirty="0" smtClean="0">
                <a:solidFill>
                  <a:srgbClr val="003046"/>
                </a:solidFill>
                <a:cs typeface="Arial" pitchFamily="34" charset="0"/>
              </a:rPr>
              <a:t>HOPE</a:t>
            </a:r>
            <a:endParaRPr lang="en-US" sz="3100" b="1" dirty="0">
              <a:solidFill>
                <a:srgbClr val="003046"/>
              </a:solidFill>
              <a:cs typeface="Arial" pitchFamily="34" charset="0"/>
            </a:endParaRPr>
          </a:p>
        </p:txBody>
      </p:sp>
      <p:sp>
        <p:nvSpPr>
          <p:cNvPr id="13" name="TextBox 12"/>
          <p:cNvSpPr txBox="1"/>
          <p:nvPr/>
        </p:nvSpPr>
        <p:spPr>
          <a:xfrm>
            <a:off x="318691" y="5375077"/>
            <a:ext cx="3073095" cy="523220"/>
          </a:xfrm>
          <a:prstGeom prst="rect">
            <a:avLst/>
          </a:prstGeom>
          <a:noFill/>
        </p:spPr>
        <p:txBody>
          <a:bodyPr wrap="square" rtlCol="0">
            <a:spAutoFit/>
          </a:bodyPr>
          <a:lstStyle/>
          <a:p>
            <a:r>
              <a:rPr lang="en-US" sz="2800" b="1" spc="150" dirty="0">
                <a:solidFill>
                  <a:srgbClr val="003046"/>
                </a:solidFill>
              </a:rPr>
              <a:t>NIÑOS SEGUROS.</a:t>
            </a:r>
          </a:p>
        </p:txBody>
      </p:sp>
      <p:sp>
        <p:nvSpPr>
          <p:cNvPr id="14" name="TextBox 13"/>
          <p:cNvSpPr txBox="1"/>
          <p:nvPr/>
        </p:nvSpPr>
        <p:spPr>
          <a:xfrm>
            <a:off x="3498756" y="5347104"/>
            <a:ext cx="4894501" cy="523220"/>
          </a:xfrm>
          <a:prstGeom prst="rect">
            <a:avLst/>
          </a:prstGeom>
          <a:noFill/>
        </p:spPr>
        <p:txBody>
          <a:bodyPr wrap="square" rtlCol="0">
            <a:spAutoFit/>
          </a:bodyPr>
          <a:lstStyle/>
          <a:p>
            <a:r>
              <a:rPr lang="es-ES" sz="2800" b="1" spc="150" dirty="0" smtClean="0">
                <a:solidFill>
                  <a:srgbClr val="003046"/>
                </a:solidFill>
              </a:rPr>
              <a:t>FAMILIAS FORTALECIDAS</a:t>
            </a:r>
            <a:r>
              <a:rPr lang="es-ES" sz="2800" b="1" spc="150" dirty="0">
                <a:solidFill>
                  <a:srgbClr val="003046"/>
                </a:solidFill>
              </a:rPr>
              <a:t>.</a:t>
            </a:r>
            <a:endParaRPr lang="en-US" sz="2800" b="1" spc="150" dirty="0">
              <a:solidFill>
                <a:srgbClr val="003046"/>
              </a:solidFill>
            </a:endParaRPr>
          </a:p>
        </p:txBody>
      </p:sp>
      <p:sp>
        <p:nvSpPr>
          <p:cNvPr id="15" name="TextBox 14"/>
          <p:cNvSpPr txBox="1"/>
          <p:nvPr/>
        </p:nvSpPr>
        <p:spPr>
          <a:xfrm>
            <a:off x="8261260" y="5357736"/>
            <a:ext cx="4204528" cy="523220"/>
          </a:xfrm>
          <a:prstGeom prst="rect">
            <a:avLst/>
          </a:prstGeom>
          <a:noFill/>
        </p:spPr>
        <p:txBody>
          <a:bodyPr wrap="square" rtlCol="0">
            <a:spAutoFit/>
          </a:bodyPr>
          <a:lstStyle/>
          <a:p>
            <a:r>
              <a:rPr lang="es-ES" sz="2800" b="1" spc="150" dirty="0">
                <a:solidFill>
                  <a:srgbClr val="003046"/>
                </a:solidFill>
              </a:rPr>
              <a:t>GEORGIA MÁS FUERTE</a:t>
            </a:r>
            <a:endParaRPr lang="en-US" sz="2800" b="1" spc="150" dirty="0">
              <a:solidFill>
                <a:srgbClr val="003046"/>
              </a:solidFill>
            </a:endParaRPr>
          </a:p>
        </p:txBody>
      </p:sp>
      <p:pic>
        <p:nvPicPr>
          <p:cNvPr id="16" name="Picture 2" descr="C:\Users\LOC-User4\Desktop\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0298" y="5069380"/>
            <a:ext cx="390525" cy="342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LOC-User4\Desktop\d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4531" y="5069380"/>
            <a:ext cx="361950" cy="2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3577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4" y="6102684"/>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0" name="Content Placeholder 2">
            <a:extLst>
              <a:ext uri="{FF2B5EF4-FFF2-40B4-BE49-F238E27FC236}">
                <a16:creationId xmlns="" xmlns:a16="http://schemas.microsoft.com/office/drawing/2014/main" id="{E41B39B5-B3DC-4472-BB9A-DDF428A3D2D6}"/>
              </a:ext>
            </a:extLst>
          </p:cNvPr>
          <p:cNvSpPr txBox="1">
            <a:spLocks/>
          </p:cNvSpPr>
          <p:nvPr/>
        </p:nvSpPr>
        <p:spPr>
          <a:xfrm>
            <a:off x="151215" y="1941907"/>
            <a:ext cx="11651851" cy="4342374"/>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ctr">
              <a:buNone/>
              <a:defRPr/>
            </a:pPr>
            <a:r>
              <a:rPr lang="es-ES" sz="4600" dirty="0">
                <a:solidFill>
                  <a:prstClr val="black"/>
                </a:solidFill>
                <a:latin typeface="Arial" panose="020B0604020202020204" pitchFamily="34" charset="0"/>
                <a:cs typeface="Arial" panose="020B0604020202020204" pitchFamily="34" charset="0"/>
              </a:rPr>
              <a:t>Hope es necesaria en cada comunidad de Georgia ya que las familias merecen estar seguras, y contar con los recursos que estén diseñados con su aporte. Además, hay una cifra histórica de menores en hogares de crianza temporal, los recursos son limitados y muchas personas y familias están en crisis. Nuestras comunidades locales normalmente tienen la mejor respuesta para responder a las necesidades locales.</a:t>
            </a:r>
            <a:endParaRPr kumimoji="0" lang="en-US" sz="4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gn="ctr">
              <a:buNone/>
              <a:defRPr/>
            </a:pPr>
            <a:r>
              <a:rPr lang="es-ES" sz="4000" i="1" dirty="0" smtClean="0">
                <a:solidFill>
                  <a:srgbClr val="00B0F0"/>
                </a:solidFill>
                <a:latin typeface="Arial" panose="020B0604020202020204" pitchFamily="34" charset="0"/>
                <a:cs typeface="Arial" panose="020B0604020202020204" pitchFamily="34" charset="0"/>
              </a:rPr>
              <a:t>« Para </a:t>
            </a:r>
            <a:r>
              <a:rPr lang="es-ES" sz="4000" i="1" dirty="0">
                <a:solidFill>
                  <a:srgbClr val="00B0F0"/>
                </a:solidFill>
                <a:latin typeface="Arial" panose="020B0604020202020204" pitchFamily="34" charset="0"/>
                <a:cs typeface="Arial" panose="020B0604020202020204" pitchFamily="34" charset="0"/>
              </a:rPr>
              <a:t>que el mal tenga éxito, todo lo que necesita es que los hombres buenos no hagan </a:t>
            </a:r>
            <a:r>
              <a:rPr lang="es-ES" sz="4000" i="1" dirty="0" smtClean="0">
                <a:solidFill>
                  <a:srgbClr val="00B0F0"/>
                </a:solidFill>
                <a:latin typeface="Arial" panose="020B0604020202020204" pitchFamily="34" charset="0"/>
                <a:cs typeface="Arial" panose="020B0604020202020204" pitchFamily="34" charset="0"/>
              </a:rPr>
              <a:t>nada ».</a:t>
            </a:r>
            <a:r>
              <a:rPr lang="es-ES" sz="4000" i="1" dirty="0">
                <a:solidFill>
                  <a:srgbClr val="00B0F0"/>
                </a:solidFill>
                <a:latin typeface="Arial" panose="020B0604020202020204" pitchFamily="34" charset="0"/>
                <a:cs typeface="Arial" panose="020B0604020202020204" pitchFamily="34" charset="0"/>
              </a:rPr>
              <a:t>Reverendo Dr. Martin Luther King, Jr.</a:t>
            </a:r>
            <a:endParaRPr kumimoji="0" lang="en-US" sz="4000" b="0" i="1"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 xmlns:a16="http://schemas.microsoft.com/office/drawing/2014/main" id="{5BE197B5-A2ED-4728-B3D8-21A194D4BC02}"/>
              </a:ext>
            </a:extLst>
          </p:cNvPr>
          <p:cNvSpPr/>
          <p:nvPr/>
        </p:nvSpPr>
        <p:spPr>
          <a:xfrm>
            <a:off x="292100" y="1018576"/>
            <a:ext cx="10883899" cy="830997"/>
          </a:xfrm>
          <a:prstGeom prst="rect">
            <a:avLst/>
          </a:prstGeom>
        </p:spPr>
        <p:txBody>
          <a:bodyPr wrap="square">
            <a:spAutoFit/>
          </a:bodyPr>
          <a:lstStyle/>
          <a:p>
            <a:pPr lvl="0" defTabSz="609585">
              <a:defRPr/>
            </a:pPr>
            <a:r>
              <a:rPr lang="en-US" sz="4800" b="1" dirty="0">
                <a:solidFill>
                  <a:srgbClr val="4472C4">
                    <a:lumMod val="50000"/>
                  </a:srgbClr>
                </a:solidFill>
                <a:latin typeface="Museo Sans 700" panose="02000000000000000000" pitchFamily="50" charset="0"/>
                <a:ea typeface="Museo Sans 900" charset="0"/>
                <a:cs typeface="Museo Sans 900" charset="0"/>
              </a:rPr>
              <a:t>¿</a:t>
            </a:r>
            <a:r>
              <a:rPr lang="en-US" sz="4800" b="1" dirty="0" err="1">
                <a:solidFill>
                  <a:srgbClr val="4472C4">
                    <a:lumMod val="50000"/>
                  </a:srgbClr>
                </a:solidFill>
                <a:latin typeface="Museo Sans 700" panose="02000000000000000000" pitchFamily="50" charset="0"/>
                <a:ea typeface="Museo Sans 900" charset="0"/>
                <a:cs typeface="Museo Sans 900" charset="0"/>
              </a:rPr>
              <a:t>Por</a:t>
            </a:r>
            <a:r>
              <a:rPr lang="en-US" sz="4800" b="1" dirty="0">
                <a:solidFill>
                  <a:srgbClr val="4472C4">
                    <a:lumMod val="50000"/>
                  </a:srgbClr>
                </a:solidFill>
                <a:latin typeface="Museo Sans 700" panose="02000000000000000000" pitchFamily="50" charset="0"/>
                <a:ea typeface="Museo Sans 900" charset="0"/>
                <a:cs typeface="Museo Sans 900" charset="0"/>
              </a:rPr>
              <a:t> </a:t>
            </a:r>
            <a:r>
              <a:rPr lang="en-US" sz="4800" b="1" dirty="0" err="1">
                <a:solidFill>
                  <a:srgbClr val="4472C4">
                    <a:lumMod val="50000"/>
                  </a:srgbClr>
                </a:solidFill>
                <a:latin typeface="Museo Sans 700" panose="02000000000000000000" pitchFamily="50" charset="0"/>
                <a:ea typeface="Museo Sans 900" charset="0"/>
                <a:cs typeface="Museo Sans 900" charset="0"/>
              </a:rPr>
              <a:t>qué</a:t>
            </a:r>
            <a:r>
              <a:rPr lang="en-US" sz="4800" b="1" dirty="0">
                <a:solidFill>
                  <a:srgbClr val="4472C4">
                    <a:lumMod val="50000"/>
                  </a:srgbClr>
                </a:solidFill>
                <a:latin typeface="Museo Sans 700" panose="02000000000000000000" pitchFamily="50" charset="0"/>
                <a:ea typeface="Museo Sans 900" charset="0"/>
                <a:cs typeface="Museo Sans 900" charset="0"/>
              </a:rPr>
              <a:t> Hope for Georgia?</a:t>
            </a:r>
            <a:endParaRPr kumimoji="0" lang="en-US" sz="48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endParaRPr>
          </a:p>
        </p:txBody>
      </p:sp>
    </p:spTree>
    <p:extLst>
      <p:ext uri="{BB962C8B-B14F-4D97-AF65-F5344CB8AC3E}">
        <p14:creationId xmlns:p14="http://schemas.microsoft.com/office/powerpoint/2010/main" val="308295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18" name="Picture 2" descr="C:\Users\LinlaxAccounts\Documents\My Received Files\LOC-Dinesh\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060" y="2566112"/>
            <a:ext cx="10713109" cy="2258568"/>
          </a:xfrm>
          <a:prstGeom prst="rect">
            <a:avLst/>
          </a:prstGeom>
          <a:noFill/>
          <a:extLst>
            <a:ext uri="{909E8E84-426E-40DD-AFC4-6F175D3DCCD1}">
              <a14:hiddenFill xmlns:a14="http://schemas.microsoft.com/office/drawing/2010/main">
                <a:solidFill>
                  <a:srgbClr val="FFFFFF"/>
                </a:solidFill>
              </a14:hiddenFill>
            </a:ext>
          </a:extLst>
        </p:spPr>
      </p:pic>
      <p:pic>
        <p:nvPicPr>
          <p:cNvPr id="229" name="Google Shape;229;p38"/>
          <p:cNvPicPr preferRelativeResize="0"/>
          <p:nvPr/>
        </p:nvPicPr>
        <p:blipFill rotWithShape="1">
          <a:blip r:embed="rId4">
            <a:alphaModFix amt="50000"/>
          </a:blip>
          <a:srcRect/>
          <a:stretch/>
        </p:blipFill>
        <p:spPr>
          <a:xfrm>
            <a:off x="10993120" y="6455868"/>
            <a:ext cx="461773" cy="105677"/>
          </a:xfrm>
          <a:prstGeom prst="rect">
            <a:avLst/>
          </a:prstGeom>
          <a:noFill/>
          <a:ln>
            <a:noFill/>
          </a:ln>
        </p:spPr>
      </p:pic>
      <p:sp>
        <p:nvSpPr>
          <p:cNvPr id="9" name="Rectangle 8">
            <a:extLst>
              <a:ext uri="{FF2B5EF4-FFF2-40B4-BE49-F238E27FC236}">
                <a16:creationId xmlns="" xmlns:a16="http://schemas.microsoft.com/office/drawing/2014/main" id="{24521656-126C-4289-996C-E8CD55EE1F64}"/>
              </a:ext>
            </a:extLst>
          </p:cNvPr>
          <p:cNvSpPr/>
          <p:nvPr/>
        </p:nvSpPr>
        <p:spPr>
          <a:xfrm>
            <a:off x="533080" y="1138648"/>
            <a:ext cx="10642919" cy="923330"/>
          </a:xfrm>
          <a:prstGeom prst="rect">
            <a:avLst/>
          </a:prstGeom>
        </p:spPr>
        <p:txBody>
          <a:bodyPr wrap="square">
            <a:spAutoFit/>
          </a:bodyPr>
          <a:lstStyle/>
          <a:p>
            <a:pPr lvl="0" defTabSz="609585">
              <a:defRPr/>
            </a:pPr>
            <a:r>
              <a:rPr lang="en-US" sz="5400" b="1" dirty="0">
                <a:solidFill>
                  <a:srgbClr val="4472C4">
                    <a:lumMod val="50000"/>
                  </a:srgbClr>
                </a:solidFill>
                <a:latin typeface="Museo Sans 700" panose="02000000000000000000" pitchFamily="50" charset="0"/>
                <a:ea typeface="Museo Sans 900" charset="0"/>
                <a:cs typeface="Museo Sans 900" charset="0"/>
              </a:rPr>
              <a:t>¿</a:t>
            </a:r>
            <a:r>
              <a:rPr lang="en-US" sz="5400" b="1" dirty="0" err="1">
                <a:solidFill>
                  <a:srgbClr val="4472C4">
                    <a:lumMod val="50000"/>
                  </a:srgbClr>
                </a:solidFill>
                <a:latin typeface="Museo Sans 700" panose="02000000000000000000" pitchFamily="50" charset="0"/>
                <a:ea typeface="Museo Sans 900" charset="0"/>
                <a:cs typeface="Museo Sans 900" charset="0"/>
              </a:rPr>
              <a:t>Por</a:t>
            </a:r>
            <a:r>
              <a:rPr lang="en-US" sz="5400" b="1" dirty="0">
                <a:solidFill>
                  <a:srgbClr val="4472C4">
                    <a:lumMod val="50000"/>
                  </a:srgbClr>
                </a:solidFill>
                <a:latin typeface="Museo Sans 700" panose="02000000000000000000" pitchFamily="50" charset="0"/>
                <a:ea typeface="Museo Sans 900" charset="0"/>
                <a:cs typeface="Museo Sans 900" charset="0"/>
              </a:rPr>
              <a:t> </a:t>
            </a:r>
            <a:r>
              <a:rPr lang="en-US" sz="5400" b="1" dirty="0" err="1">
                <a:solidFill>
                  <a:srgbClr val="4472C4">
                    <a:lumMod val="50000"/>
                  </a:srgbClr>
                </a:solidFill>
                <a:latin typeface="Museo Sans 700" panose="02000000000000000000" pitchFamily="50" charset="0"/>
                <a:ea typeface="Museo Sans 900" charset="0"/>
                <a:cs typeface="Museo Sans 900" charset="0"/>
              </a:rPr>
              <a:t>qué</a:t>
            </a:r>
            <a:r>
              <a:rPr lang="en-US" sz="5400" b="1" dirty="0">
                <a:solidFill>
                  <a:srgbClr val="4472C4">
                    <a:lumMod val="50000"/>
                  </a:srgbClr>
                </a:solidFill>
                <a:latin typeface="Museo Sans 700" panose="02000000000000000000" pitchFamily="50" charset="0"/>
                <a:ea typeface="Museo Sans 900" charset="0"/>
                <a:cs typeface="Museo Sans 900" charset="0"/>
              </a:rPr>
              <a:t> Hope for Georgia?</a:t>
            </a:r>
            <a:endParaRPr kumimoji="0" lang="en-US" sz="54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endParaRPr>
          </a:p>
        </p:txBody>
      </p:sp>
      <p:pic>
        <p:nvPicPr>
          <p:cNvPr id="11" name="Picture 10" descr="ThinBlueHeader.png">
            <a:extLst>
              <a:ext uri="{FF2B5EF4-FFF2-40B4-BE49-F238E27FC236}">
                <a16:creationId xmlns="" xmlns:a16="http://schemas.microsoft.com/office/drawing/2014/main" id="{A6BA9F1E-AC86-4213-9D05-36622BCDD9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12" name="Picture 11">
            <a:extLst>
              <a:ext uri="{FF2B5EF4-FFF2-40B4-BE49-F238E27FC236}">
                <a16:creationId xmlns="" xmlns:a16="http://schemas.microsoft.com/office/drawing/2014/main" id="{E55CC6EC-374F-4997-A762-C30BB593C8FB}"/>
              </a:ext>
            </a:extLst>
          </p:cNvPr>
          <p:cNvPicPr>
            <a:picLocks noChangeAspect="1"/>
          </p:cNvPicPr>
          <p:nvPr/>
        </p:nvPicPr>
        <p:blipFill>
          <a:blip r:embed="rId6"/>
          <a:stretch>
            <a:fillRect/>
          </a:stretch>
        </p:blipFill>
        <p:spPr>
          <a:xfrm>
            <a:off x="11339884" y="87409"/>
            <a:ext cx="638073" cy="641761"/>
          </a:xfrm>
          <a:prstGeom prst="rect">
            <a:avLst/>
          </a:prstGeom>
        </p:spPr>
      </p:pic>
      <p:cxnSp>
        <p:nvCxnSpPr>
          <p:cNvPr id="13" name="Straight Connector 12">
            <a:extLst>
              <a:ext uri="{FF2B5EF4-FFF2-40B4-BE49-F238E27FC236}">
                <a16:creationId xmlns="" xmlns:a16="http://schemas.microsoft.com/office/drawing/2014/main" id="{D8DC110B-C3A3-40A3-8782-8D277B933A84}"/>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 xmlns:a16="http://schemas.microsoft.com/office/drawing/2014/main" id="{82D25F16-13C4-4C27-8845-BB7A4754D220}"/>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2" name="TextBox 1"/>
          <p:cNvSpPr txBox="1"/>
          <p:nvPr/>
        </p:nvSpPr>
        <p:spPr>
          <a:xfrm>
            <a:off x="1592123" y="2927690"/>
            <a:ext cx="2339622" cy="1785104"/>
          </a:xfrm>
          <a:prstGeom prst="rect">
            <a:avLst/>
          </a:prstGeom>
          <a:noFill/>
        </p:spPr>
        <p:txBody>
          <a:bodyPr wrap="square" rtlCol="0">
            <a:spAutoFit/>
          </a:bodyPr>
          <a:lstStyle/>
          <a:p>
            <a:pPr algn="ctr"/>
            <a:r>
              <a:rPr lang="en-US" sz="1400" dirty="0">
                <a:solidFill>
                  <a:schemeClr val="bg1"/>
                </a:solidFill>
              </a:rPr>
              <a:t>En </a:t>
            </a:r>
            <a:r>
              <a:rPr lang="en-US" sz="1400" dirty="0" smtClean="0">
                <a:solidFill>
                  <a:schemeClr val="bg1"/>
                </a:solidFill>
              </a:rPr>
              <a:t>2015</a:t>
            </a:r>
          </a:p>
          <a:p>
            <a:pPr algn="ctr"/>
            <a:r>
              <a:rPr lang="es-ES" sz="3600" b="1" dirty="0">
                <a:solidFill>
                  <a:schemeClr val="bg1"/>
                </a:solidFill>
              </a:rPr>
              <a:t>465.000</a:t>
            </a:r>
            <a:endParaRPr lang="es-ES" b="1" dirty="0">
              <a:solidFill>
                <a:schemeClr val="bg1"/>
              </a:solidFill>
            </a:endParaRPr>
          </a:p>
          <a:p>
            <a:pPr algn="ctr"/>
            <a:r>
              <a:rPr lang="es-ES" sz="1400" dirty="0">
                <a:solidFill>
                  <a:schemeClr val="bg1"/>
                </a:solidFill>
              </a:rPr>
              <a:t>niños menores de 18 no tienen certeza de que tendrán comida.</a:t>
            </a:r>
          </a:p>
          <a:p>
            <a:pPr algn="ctr"/>
            <a:endParaRPr lang="en-US" dirty="0">
              <a:solidFill>
                <a:schemeClr val="bg1"/>
              </a:solidFill>
            </a:endParaRPr>
          </a:p>
        </p:txBody>
      </p:sp>
      <p:sp>
        <p:nvSpPr>
          <p:cNvPr id="10" name="TextBox 9"/>
          <p:cNvSpPr txBox="1"/>
          <p:nvPr/>
        </p:nvSpPr>
        <p:spPr>
          <a:xfrm>
            <a:off x="3910479" y="3012968"/>
            <a:ext cx="2339622" cy="1569660"/>
          </a:xfrm>
          <a:prstGeom prst="rect">
            <a:avLst/>
          </a:prstGeom>
          <a:noFill/>
        </p:spPr>
        <p:txBody>
          <a:bodyPr wrap="square" rtlCol="0">
            <a:spAutoFit/>
          </a:bodyPr>
          <a:lstStyle/>
          <a:p>
            <a:pPr algn="ctr"/>
            <a:r>
              <a:rPr lang="en-US" sz="1400" dirty="0" err="1">
                <a:solidFill>
                  <a:schemeClr val="bg1"/>
                </a:solidFill>
              </a:rPr>
              <a:t>Más</a:t>
            </a:r>
            <a:r>
              <a:rPr lang="en-US" sz="1400" dirty="0">
                <a:solidFill>
                  <a:schemeClr val="bg1"/>
                </a:solidFill>
              </a:rPr>
              <a:t> de</a:t>
            </a:r>
            <a:endParaRPr lang="en-US" sz="1400" dirty="0" smtClean="0">
              <a:solidFill>
                <a:schemeClr val="bg1"/>
              </a:solidFill>
            </a:endParaRPr>
          </a:p>
          <a:p>
            <a:pPr algn="ctr"/>
            <a:r>
              <a:rPr lang="es-ES" sz="3600" b="1" dirty="0">
                <a:solidFill>
                  <a:schemeClr val="bg1"/>
                </a:solidFill>
              </a:rPr>
              <a:t>15.000</a:t>
            </a:r>
            <a:endParaRPr lang="es-ES" b="1" dirty="0">
              <a:solidFill>
                <a:schemeClr val="bg1"/>
              </a:solidFill>
            </a:endParaRPr>
          </a:p>
          <a:p>
            <a:pPr algn="ctr"/>
            <a:r>
              <a:rPr lang="es-ES" sz="1400" dirty="0">
                <a:solidFill>
                  <a:schemeClr val="bg1"/>
                </a:solidFill>
              </a:rPr>
              <a:t>niños no dormirán en </a:t>
            </a:r>
            <a:r>
              <a:rPr lang="es-ES" sz="1400" dirty="0" smtClean="0">
                <a:solidFill>
                  <a:schemeClr val="bg1"/>
                </a:solidFill>
              </a:rPr>
              <a:t/>
            </a:r>
            <a:br>
              <a:rPr lang="es-ES" sz="1400" dirty="0" smtClean="0">
                <a:solidFill>
                  <a:schemeClr val="bg1"/>
                </a:solidFill>
              </a:rPr>
            </a:br>
            <a:r>
              <a:rPr lang="es-ES" sz="1400" dirty="0" smtClean="0">
                <a:solidFill>
                  <a:schemeClr val="bg1"/>
                </a:solidFill>
              </a:rPr>
              <a:t>sus </a:t>
            </a:r>
            <a:r>
              <a:rPr lang="es-ES" sz="1400" dirty="0">
                <a:solidFill>
                  <a:schemeClr val="bg1"/>
                </a:solidFill>
              </a:rPr>
              <a:t>camas esta noche.</a:t>
            </a:r>
          </a:p>
          <a:p>
            <a:pPr algn="ctr"/>
            <a:endParaRPr lang="en-US" dirty="0">
              <a:solidFill>
                <a:schemeClr val="bg1"/>
              </a:solidFill>
            </a:endParaRPr>
          </a:p>
        </p:txBody>
      </p:sp>
      <p:sp>
        <p:nvSpPr>
          <p:cNvPr id="15" name="TextBox 14"/>
          <p:cNvSpPr txBox="1"/>
          <p:nvPr/>
        </p:nvSpPr>
        <p:spPr>
          <a:xfrm>
            <a:off x="6118685" y="2720966"/>
            <a:ext cx="2461260" cy="2123658"/>
          </a:xfrm>
          <a:prstGeom prst="rect">
            <a:avLst/>
          </a:prstGeom>
          <a:noFill/>
        </p:spPr>
        <p:txBody>
          <a:bodyPr wrap="square" rtlCol="0">
            <a:spAutoFit/>
          </a:bodyPr>
          <a:lstStyle/>
          <a:p>
            <a:pPr algn="ctr"/>
            <a:r>
              <a:rPr lang="es-ES" sz="3600" b="1" dirty="0">
                <a:solidFill>
                  <a:schemeClr val="bg1"/>
                </a:solidFill>
              </a:rPr>
              <a:t>Sólo </a:t>
            </a:r>
            <a:r>
              <a:rPr lang="es-ES" sz="3600" b="1" dirty="0" smtClean="0">
                <a:solidFill>
                  <a:schemeClr val="bg1"/>
                </a:solidFill>
              </a:rPr>
              <a:t/>
            </a:r>
            <a:br>
              <a:rPr lang="es-ES" sz="3600" b="1" dirty="0" smtClean="0">
                <a:solidFill>
                  <a:schemeClr val="bg1"/>
                </a:solidFill>
              </a:rPr>
            </a:br>
            <a:r>
              <a:rPr lang="es-ES" sz="3600" b="1" dirty="0" smtClean="0">
                <a:solidFill>
                  <a:schemeClr val="bg1"/>
                </a:solidFill>
              </a:rPr>
              <a:t>el 11</a:t>
            </a:r>
            <a:r>
              <a:rPr lang="es-ES" sz="3600" b="1" dirty="0">
                <a:solidFill>
                  <a:schemeClr val="bg1"/>
                </a:solidFill>
              </a:rPr>
              <a:t>% </a:t>
            </a:r>
            <a:endParaRPr lang="es-ES" b="1" dirty="0">
              <a:solidFill>
                <a:schemeClr val="bg1"/>
              </a:solidFill>
            </a:endParaRPr>
          </a:p>
          <a:p>
            <a:pPr algn="ctr"/>
            <a:r>
              <a:rPr lang="es-ES" sz="1400" dirty="0">
                <a:solidFill>
                  <a:schemeClr val="bg1"/>
                </a:solidFill>
              </a:rPr>
              <a:t>niños no dormirán </a:t>
            </a:r>
            <a:r>
              <a:rPr lang="es-ES" sz="1400" dirty="0" smtClean="0">
                <a:solidFill>
                  <a:schemeClr val="bg1"/>
                </a:solidFill>
              </a:rPr>
              <a:t/>
            </a:r>
            <a:br>
              <a:rPr lang="es-ES" sz="1400" dirty="0" smtClean="0">
                <a:solidFill>
                  <a:schemeClr val="bg1"/>
                </a:solidFill>
              </a:rPr>
            </a:br>
            <a:r>
              <a:rPr lang="es-ES" sz="1400" dirty="0" smtClean="0">
                <a:solidFill>
                  <a:schemeClr val="bg1"/>
                </a:solidFill>
              </a:rPr>
              <a:t>en </a:t>
            </a:r>
            <a:r>
              <a:rPr lang="es-ES" sz="1400" dirty="0">
                <a:solidFill>
                  <a:schemeClr val="bg1"/>
                </a:solidFill>
              </a:rPr>
              <a:t>sus camas </a:t>
            </a:r>
            <a:r>
              <a:rPr lang="es-ES" sz="1400" dirty="0" smtClean="0">
                <a:solidFill>
                  <a:schemeClr val="bg1"/>
                </a:solidFill>
              </a:rPr>
              <a:t/>
            </a:r>
            <a:br>
              <a:rPr lang="es-ES" sz="1400" dirty="0" smtClean="0">
                <a:solidFill>
                  <a:schemeClr val="bg1"/>
                </a:solidFill>
              </a:rPr>
            </a:br>
            <a:r>
              <a:rPr lang="es-ES" sz="1400" dirty="0" smtClean="0">
                <a:solidFill>
                  <a:schemeClr val="bg1"/>
                </a:solidFill>
              </a:rPr>
              <a:t>esta </a:t>
            </a:r>
            <a:r>
              <a:rPr lang="es-ES" sz="1400" dirty="0">
                <a:solidFill>
                  <a:schemeClr val="bg1"/>
                </a:solidFill>
              </a:rPr>
              <a:t>noche.</a:t>
            </a:r>
          </a:p>
          <a:p>
            <a:pPr algn="ctr"/>
            <a:endParaRPr lang="en-US" dirty="0">
              <a:solidFill>
                <a:schemeClr val="bg1"/>
              </a:solidFill>
            </a:endParaRPr>
          </a:p>
        </p:txBody>
      </p:sp>
      <p:sp>
        <p:nvSpPr>
          <p:cNvPr id="17" name="TextBox 16"/>
          <p:cNvSpPr txBox="1"/>
          <p:nvPr/>
        </p:nvSpPr>
        <p:spPr>
          <a:xfrm>
            <a:off x="8411251" y="2909736"/>
            <a:ext cx="2461260" cy="2031325"/>
          </a:xfrm>
          <a:prstGeom prst="rect">
            <a:avLst/>
          </a:prstGeom>
          <a:noFill/>
        </p:spPr>
        <p:txBody>
          <a:bodyPr wrap="square" rtlCol="0">
            <a:spAutoFit/>
          </a:bodyPr>
          <a:lstStyle/>
          <a:p>
            <a:pPr algn="ctr">
              <a:lnSpc>
                <a:spcPct val="80000"/>
              </a:lnSpc>
            </a:pPr>
            <a:r>
              <a:rPr lang="es-ES" sz="3600" b="1" dirty="0">
                <a:solidFill>
                  <a:schemeClr val="bg1"/>
                </a:solidFill>
              </a:rPr>
              <a:t>163.000 niños </a:t>
            </a:r>
            <a:endParaRPr lang="es-ES" b="1" dirty="0">
              <a:solidFill>
                <a:schemeClr val="bg1"/>
              </a:solidFill>
            </a:endParaRPr>
          </a:p>
          <a:p>
            <a:pPr algn="ctr">
              <a:lnSpc>
                <a:spcPct val="90000"/>
              </a:lnSpc>
            </a:pPr>
            <a:r>
              <a:rPr lang="es-ES" sz="1400" dirty="0">
                <a:solidFill>
                  <a:schemeClr val="bg1"/>
                </a:solidFill>
              </a:rPr>
              <a:t>han sido atendidos </a:t>
            </a:r>
            <a:r>
              <a:rPr lang="es-ES" sz="1400" dirty="0" smtClean="0">
                <a:solidFill>
                  <a:schemeClr val="bg1"/>
                </a:solidFill>
              </a:rPr>
              <a:t/>
            </a:r>
            <a:br>
              <a:rPr lang="es-ES" sz="1400" dirty="0" smtClean="0">
                <a:solidFill>
                  <a:schemeClr val="bg1"/>
                </a:solidFill>
              </a:rPr>
            </a:br>
            <a:r>
              <a:rPr lang="es-ES" sz="1400" dirty="0" smtClean="0">
                <a:solidFill>
                  <a:schemeClr val="bg1"/>
                </a:solidFill>
              </a:rPr>
              <a:t>por </a:t>
            </a:r>
            <a:r>
              <a:rPr lang="es-ES" sz="1400" dirty="0">
                <a:solidFill>
                  <a:schemeClr val="bg1"/>
                </a:solidFill>
              </a:rPr>
              <a:t>funcionarios de </a:t>
            </a:r>
            <a:r>
              <a:rPr lang="es-ES" sz="1400" dirty="0" smtClean="0">
                <a:solidFill>
                  <a:schemeClr val="bg1"/>
                </a:solidFill>
              </a:rPr>
              <a:t/>
            </a:r>
            <a:br>
              <a:rPr lang="es-ES" sz="1400" dirty="0" smtClean="0">
                <a:solidFill>
                  <a:schemeClr val="bg1"/>
                </a:solidFill>
              </a:rPr>
            </a:br>
            <a:r>
              <a:rPr lang="es-ES" sz="1400" dirty="0" smtClean="0">
                <a:solidFill>
                  <a:schemeClr val="bg1"/>
                </a:solidFill>
              </a:rPr>
              <a:t>bienestar </a:t>
            </a:r>
            <a:r>
              <a:rPr lang="es-ES" sz="1400" dirty="0">
                <a:solidFill>
                  <a:schemeClr val="bg1"/>
                </a:solidFill>
              </a:rPr>
              <a:t>infantil </a:t>
            </a:r>
            <a:r>
              <a:rPr lang="es-ES" sz="1400" dirty="0" smtClean="0">
                <a:solidFill>
                  <a:schemeClr val="bg1"/>
                </a:solidFill>
              </a:rPr>
              <a:t/>
            </a:r>
            <a:br>
              <a:rPr lang="es-ES" sz="1400" dirty="0" smtClean="0">
                <a:solidFill>
                  <a:schemeClr val="bg1"/>
                </a:solidFill>
              </a:rPr>
            </a:br>
            <a:r>
              <a:rPr lang="es-ES" sz="1400" dirty="0" smtClean="0">
                <a:solidFill>
                  <a:schemeClr val="bg1"/>
                </a:solidFill>
              </a:rPr>
              <a:t>anualmente</a:t>
            </a:r>
            <a:r>
              <a:rPr lang="es-ES" sz="1400" dirty="0">
                <a:solidFill>
                  <a:schemeClr val="bg1"/>
                </a:solidFill>
              </a:rPr>
              <a:t>. </a:t>
            </a:r>
          </a:p>
          <a:p>
            <a:pPr algn="ctr"/>
            <a:endParaRPr lang="en-US" dirty="0">
              <a:solidFill>
                <a:schemeClr val="bg1"/>
              </a:solidFill>
            </a:endParaRPr>
          </a:p>
        </p:txBody>
      </p:sp>
    </p:spTree>
    <p:extLst>
      <p:ext uri="{BB962C8B-B14F-4D97-AF65-F5344CB8AC3E}">
        <p14:creationId xmlns:p14="http://schemas.microsoft.com/office/powerpoint/2010/main" val="28518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4" y="6102684"/>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r>
              <a:rPr lang="en-US" sz="2133" b="1" dirty="0">
                <a:solidFill>
                  <a:srgbClr val="27B0C1"/>
                </a:solidFill>
                <a:latin typeface="Arial" charset="0"/>
                <a:ea typeface="Arial" charset="0"/>
                <a:cs typeface="Arial" charset="0"/>
              </a:rPr>
              <a:t>State of Hope</a:t>
            </a:r>
          </a:p>
        </p:txBody>
      </p:sp>
      <p:sp>
        <p:nvSpPr>
          <p:cNvPr id="10" name="Title 1">
            <a:extLst>
              <a:ext uri="{FF2B5EF4-FFF2-40B4-BE49-F238E27FC236}">
                <a16:creationId xmlns="" xmlns:a16="http://schemas.microsoft.com/office/drawing/2014/main" id="{44240822-2CBA-44DD-AC28-2742012BF3EF}"/>
              </a:ext>
            </a:extLst>
          </p:cNvPr>
          <p:cNvSpPr txBox="1">
            <a:spLocks/>
          </p:cNvSpPr>
          <p:nvPr/>
        </p:nvSpPr>
        <p:spPr>
          <a:xfrm>
            <a:off x="151215" y="1193886"/>
            <a:ext cx="6986185" cy="8690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Bef>
                <a:spcPts val="0"/>
              </a:spcBef>
              <a:buClr>
                <a:srgbClr val="000000"/>
              </a:buClr>
              <a:buSzPts val="1100"/>
            </a:pPr>
            <a:r>
              <a:rPr lang="en-US" sz="4000" b="1" dirty="0">
                <a:latin typeface="Arial" panose="020B0604020202020204" pitchFamily="34" charset="0"/>
                <a:ea typeface="Domine"/>
                <a:cs typeface="Arial" panose="020B0604020202020204" pitchFamily="34" charset="0"/>
                <a:sym typeface="Domine"/>
              </a:rPr>
              <a:t>¿QUÉ ES STATE OF HOPE?</a:t>
            </a:r>
          </a:p>
        </p:txBody>
      </p:sp>
      <p:sp>
        <p:nvSpPr>
          <p:cNvPr id="11" name="Shape 764">
            <a:extLst>
              <a:ext uri="{FF2B5EF4-FFF2-40B4-BE49-F238E27FC236}">
                <a16:creationId xmlns="" xmlns:a16="http://schemas.microsoft.com/office/drawing/2014/main" id="{E1B8F2F1-D51B-453A-9D3A-A55AD26AA7B7}"/>
              </a:ext>
            </a:extLst>
          </p:cNvPr>
          <p:cNvSpPr txBox="1">
            <a:spLocks/>
          </p:cNvSpPr>
          <p:nvPr/>
        </p:nvSpPr>
        <p:spPr>
          <a:xfrm>
            <a:off x="151215" y="2428876"/>
            <a:ext cx="11826742" cy="2624384"/>
          </a:xfrm>
          <a:prstGeom prst="rect">
            <a:avLst/>
          </a:prstGeom>
          <a:noFill/>
          <a:ln>
            <a:noFill/>
          </a:ln>
        </p:spPr>
        <p:txBody>
          <a:bodyPr spcFirstLastPara="1" vert="horz" wrap="square" lIns="0" tIns="0" rIns="0" bIns="0" rtlCol="0" anchor="t" anchorCtr="0">
            <a:noAutofit/>
          </a:bodyPr>
          <a:lstStyle>
            <a:lvl1pPr marR="0" lvl="0" algn="l" defTabSz="914400" rtl="0" eaLnBrk="1" latinLnBrk="0" hangingPunct="1">
              <a:lnSpc>
                <a:spcPct val="90000"/>
              </a:lnSpc>
              <a:spcBef>
                <a:spcPts val="1300"/>
              </a:spcBef>
              <a:spcAft>
                <a:spcPts val="0"/>
              </a:spcAft>
              <a:buClr>
                <a:srgbClr val="F2694E"/>
              </a:buClr>
              <a:buSzPts val="7600"/>
              <a:buNone/>
              <a:defRPr sz="3800" i="0" u="none" strike="noStrike" kern="1200" cap="none">
                <a:solidFill>
                  <a:srgbClr val="F2694E"/>
                </a:solidFill>
                <a:latin typeface="+mj-lt"/>
                <a:ea typeface="+mj-ea"/>
                <a:cs typeface="+mj-cs"/>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pPr lvl="0" algn="just">
              <a:lnSpc>
                <a:spcPct val="100000"/>
              </a:lnSpc>
              <a:spcBef>
                <a:spcPts val="0"/>
              </a:spcBef>
              <a:buClrTx/>
              <a:buSzTx/>
            </a:pPr>
            <a:r>
              <a:rPr lang="es-ES" sz="3200" b="1" i="1" dirty="0" err="1">
                <a:solidFill>
                  <a:prstClr val="black"/>
                </a:solidFill>
                <a:latin typeface="Arial Narrow" panose="020B0606020202030204" pitchFamily="34" charset="0"/>
                <a:ea typeface="Times New Roman" panose="02020603050405020304" pitchFamily="18" charset="0"/>
                <a:cs typeface="Arial" panose="020B0604020202020204" pitchFamily="34" charset="0"/>
              </a:rPr>
              <a:t>State</a:t>
            </a:r>
            <a:r>
              <a:rPr lang="es-ES" sz="3200" b="1"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 of Hope es un movimiento a lo largo del estado de Georgia para crear comunidades en las cuales los niños vivan seguros, prosperando y llenos de esperanza. </a:t>
            </a:r>
            <a:r>
              <a:rPr lang="es-ES" sz="3200" b="1" i="1" dirty="0" smtClean="0">
                <a:solidFill>
                  <a:prstClr val="black"/>
                </a:solidFill>
                <a:latin typeface="Arial Narrow" panose="020B0606020202030204" pitchFamily="34" charset="0"/>
                <a:ea typeface="Times New Roman" panose="02020603050405020304" pitchFamily="18" charset="0"/>
                <a:cs typeface="Arial" panose="020B0604020202020204" pitchFamily="34" charset="0"/>
              </a:rPr>
              <a:t>Nuestra </a:t>
            </a:r>
            <a:r>
              <a:rPr lang="es-ES" sz="3200" b="1" i="1" dirty="0">
                <a:solidFill>
                  <a:prstClr val="black"/>
                </a:solidFill>
                <a:latin typeface="Arial Narrow" panose="020B0606020202030204" pitchFamily="34" charset="0"/>
                <a:ea typeface="Times New Roman" panose="02020603050405020304" pitchFamily="18" charset="0"/>
                <a:cs typeface="Arial" panose="020B0604020202020204" pitchFamily="34" charset="0"/>
              </a:rPr>
              <a:t>misión es crear sistemas de apoyo centrados en la familia mediante la conexión, equipamiento y promoción de diversos colaboradores comunitarios.</a:t>
            </a:r>
            <a:endParaRPr lang="en-US" sz="32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533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Shape 244"/>
        <p:cNvGrpSpPr/>
        <p:nvPr/>
      </p:nvGrpSpPr>
      <p:grpSpPr>
        <a:xfrm>
          <a:off x="0" y="0"/>
          <a:ext cx="0" cy="0"/>
          <a:chOff x="0" y="0"/>
          <a:chExt cx="0" cy="0"/>
        </a:xfrm>
      </p:grpSpPr>
      <p:pic>
        <p:nvPicPr>
          <p:cNvPr id="4098" name="Picture 2" descr="E:\Arjun\01.02.2019\New Client\Untitled-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463" y="3018976"/>
            <a:ext cx="1082040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245" name="Google Shape;245;p40"/>
          <p:cNvPicPr preferRelativeResize="0"/>
          <p:nvPr/>
        </p:nvPicPr>
        <p:blipFill rotWithShape="1">
          <a:blip r:embed="rId4">
            <a:alphaModFix amt="50000"/>
          </a:blip>
          <a:srcRect/>
          <a:stretch/>
        </p:blipFill>
        <p:spPr>
          <a:xfrm>
            <a:off x="10993120" y="6455868"/>
            <a:ext cx="461773" cy="105677"/>
          </a:xfrm>
          <a:prstGeom prst="rect">
            <a:avLst/>
          </a:prstGeom>
          <a:noFill/>
          <a:ln>
            <a:noFill/>
          </a:ln>
        </p:spPr>
      </p:pic>
      <p:sp>
        <p:nvSpPr>
          <p:cNvPr id="8" name="Rectangle 7">
            <a:extLst>
              <a:ext uri="{FF2B5EF4-FFF2-40B4-BE49-F238E27FC236}">
                <a16:creationId xmlns="" xmlns:a16="http://schemas.microsoft.com/office/drawing/2014/main" id="{C6F37048-12CA-4420-B622-FDC7057C237B}"/>
              </a:ext>
            </a:extLst>
          </p:cNvPr>
          <p:cNvSpPr/>
          <p:nvPr/>
        </p:nvSpPr>
        <p:spPr>
          <a:xfrm>
            <a:off x="533080" y="1018576"/>
            <a:ext cx="10642919" cy="923330"/>
          </a:xfrm>
          <a:prstGeom prst="rect">
            <a:avLst/>
          </a:prstGeom>
        </p:spPr>
        <p:txBody>
          <a:bodyPr wrap="square">
            <a:spAutoFit/>
          </a:bodyPr>
          <a:lstStyle/>
          <a:p>
            <a:pPr lvl="0" defTabSz="609585">
              <a:defRPr/>
            </a:pPr>
            <a:r>
              <a:rPr lang="en-US" sz="5400" b="1" dirty="0">
                <a:solidFill>
                  <a:srgbClr val="4472C4">
                    <a:lumMod val="50000"/>
                  </a:srgbClr>
                </a:solidFill>
                <a:latin typeface="Museo Sans 700" panose="02000000000000000000" pitchFamily="50" charset="0"/>
                <a:ea typeface="Museo Sans 900" charset="0"/>
                <a:cs typeface="Museo Sans 900" charset="0"/>
              </a:rPr>
              <a:t>¿</a:t>
            </a:r>
            <a:r>
              <a:rPr lang="en-US" sz="5400" b="1" dirty="0" err="1">
                <a:solidFill>
                  <a:srgbClr val="4472C4">
                    <a:lumMod val="50000"/>
                  </a:srgbClr>
                </a:solidFill>
                <a:latin typeface="Museo Sans 700" panose="02000000000000000000" pitchFamily="50" charset="0"/>
                <a:ea typeface="Museo Sans 900" charset="0"/>
                <a:cs typeface="Museo Sans 900" charset="0"/>
              </a:rPr>
              <a:t>Qué</a:t>
            </a:r>
            <a:r>
              <a:rPr lang="en-US" sz="5400" b="1" dirty="0">
                <a:solidFill>
                  <a:srgbClr val="4472C4">
                    <a:lumMod val="50000"/>
                  </a:srgbClr>
                </a:solidFill>
                <a:latin typeface="Museo Sans 700" panose="02000000000000000000" pitchFamily="50" charset="0"/>
                <a:ea typeface="Museo Sans 900" charset="0"/>
                <a:cs typeface="Museo Sans 900" charset="0"/>
              </a:rPr>
              <a:t> </a:t>
            </a:r>
            <a:r>
              <a:rPr lang="en-US" sz="5400" b="1" dirty="0" err="1">
                <a:solidFill>
                  <a:srgbClr val="4472C4">
                    <a:lumMod val="50000"/>
                  </a:srgbClr>
                </a:solidFill>
                <a:latin typeface="Museo Sans 700" panose="02000000000000000000" pitchFamily="50" charset="0"/>
                <a:ea typeface="Museo Sans 900" charset="0"/>
                <a:cs typeface="Museo Sans 900" charset="0"/>
              </a:rPr>
              <a:t>es</a:t>
            </a:r>
            <a:r>
              <a:rPr lang="en-US" sz="5400" b="1" dirty="0">
                <a:solidFill>
                  <a:srgbClr val="4472C4">
                    <a:lumMod val="50000"/>
                  </a:srgbClr>
                </a:solidFill>
                <a:latin typeface="Museo Sans 700" panose="02000000000000000000" pitchFamily="50" charset="0"/>
                <a:ea typeface="Museo Sans 900" charset="0"/>
                <a:cs typeface="Museo Sans 900" charset="0"/>
              </a:rPr>
              <a:t> State of Hope?</a:t>
            </a:r>
            <a:endParaRPr kumimoji="0" lang="en-US" sz="54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endParaRPr>
          </a:p>
        </p:txBody>
      </p:sp>
      <p:pic>
        <p:nvPicPr>
          <p:cNvPr id="9" name="Picture 8" descr="ThinBlueHeader.png">
            <a:extLst>
              <a:ext uri="{FF2B5EF4-FFF2-40B4-BE49-F238E27FC236}">
                <a16:creationId xmlns="" xmlns:a16="http://schemas.microsoft.com/office/drawing/2014/main" id="{91FB2E7D-9036-4739-B3C2-583773CDC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10" name="Picture 9">
            <a:extLst>
              <a:ext uri="{FF2B5EF4-FFF2-40B4-BE49-F238E27FC236}">
                <a16:creationId xmlns="" xmlns:a16="http://schemas.microsoft.com/office/drawing/2014/main" id="{AB194238-4FC4-462C-80DB-8995AF3BDAB8}"/>
              </a:ext>
            </a:extLst>
          </p:cNvPr>
          <p:cNvPicPr>
            <a:picLocks noChangeAspect="1"/>
          </p:cNvPicPr>
          <p:nvPr/>
        </p:nvPicPr>
        <p:blipFill>
          <a:blip r:embed="rId6"/>
          <a:stretch>
            <a:fillRect/>
          </a:stretch>
        </p:blipFill>
        <p:spPr>
          <a:xfrm>
            <a:off x="11339884" y="87409"/>
            <a:ext cx="638073" cy="641761"/>
          </a:xfrm>
          <a:prstGeom prst="rect">
            <a:avLst/>
          </a:prstGeom>
        </p:spPr>
      </p:pic>
      <p:cxnSp>
        <p:nvCxnSpPr>
          <p:cNvPr id="11" name="Straight Connector 10">
            <a:extLst>
              <a:ext uri="{FF2B5EF4-FFF2-40B4-BE49-F238E27FC236}">
                <a16:creationId xmlns="" xmlns:a16="http://schemas.microsoft.com/office/drawing/2014/main" id="{1403912F-2C85-4477-B0A1-0157E6734F4D}"/>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 xmlns:a16="http://schemas.microsoft.com/office/drawing/2014/main" id="{D71E9125-E0F9-47B1-A1BE-73E0C31488A0}"/>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3" name="TextBox 12"/>
          <p:cNvSpPr txBox="1"/>
          <p:nvPr/>
        </p:nvSpPr>
        <p:spPr>
          <a:xfrm>
            <a:off x="1301891" y="2278118"/>
            <a:ext cx="10026704" cy="830997"/>
          </a:xfrm>
          <a:prstGeom prst="rect">
            <a:avLst/>
          </a:prstGeom>
          <a:noFill/>
        </p:spPr>
        <p:txBody>
          <a:bodyPr wrap="square" rtlCol="0">
            <a:spAutoFit/>
          </a:bodyPr>
          <a:lstStyle/>
          <a:p>
            <a:r>
              <a:rPr lang="es-ES" sz="1600" dirty="0" err="1"/>
              <a:t>State</a:t>
            </a:r>
            <a:r>
              <a:rPr lang="es-ES" sz="1600" dirty="0"/>
              <a:t> of Hope se concentra en cuatro áreas prioritarias que creemos tendrán el mayor impacto para mantener a los niños a salvo, fortalecer a las familias y empoderar a las comunidades.  Queremos postulaciones para proyectos de </a:t>
            </a:r>
            <a:r>
              <a:rPr lang="es-ES" sz="1600" dirty="0" err="1"/>
              <a:t>State</a:t>
            </a:r>
            <a:r>
              <a:rPr lang="es-ES" sz="1600" dirty="0"/>
              <a:t> of Hope que se enfoquen en una o más de estas áreas.</a:t>
            </a:r>
            <a:endParaRPr lang="en-US" sz="2000" dirty="0"/>
          </a:p>
        </p:txBody>
      </p:sp>
      <p:sp>
        <p:nvSpPr>
          <p:cNvPr id="14" name="TextBox 13"/>
          <p:cNvSpPr txBox="1"/>
          <p:nvPr/>
        </p:nvSpPr>
        <p:spPr>
          <a:xfrm>
            <a:off x="1437357" y="3393159"/>
            <a:ext cx="2339622" cy="492443"/>
          </a:xfrm>
          <a:prstGeom prst="rect">
            <a:avLst/>
          </a:prstGeom>
          <a:noFill/>
        </p:spPr>
        <p:txBody>
          <a:bodyPr wrap="square" rtlCol="0">
            <a:spAutoFit/>
          </a:bodyPr>
          <a:lstStyle/>
          <a:p>
            <a:pPr algn="ctr"/>
            <a:r>
              <a:rPr lang="en-US" sz="2600" b="1" dirty="0">
                <a:solidFill>
                  <a:schemeClr val="bg1"/>
                </a:solidFill>
              </a:rPr>
              <a:t>EDUCACIÓN</a:t>
            </a:r>
          </a:p>
        </p:txBody>
      </p:sp>
      <p:sp>
        <p:nvSpPr>
          <p:cNvPr id="15" name="TextBox 14"/>
          <p:cNvSpPr txBox="1"/>
          <p:nvPr/>
        </p:nvSpPr>
        <p:spPr>
          <a:xfrm>
            <a:off x="3803677" y="3268980"/>
            <a:ext cx="2339622" cy="812530"/>
          </a:xfrm>
          <a:prstGeom prst="rect">
            <a:avLst/>
          </a:prstGeom>
          <a:noFill/>
        </p:spPr>
        <p:txBody>
          <a:bodyPr wrap="square" rtlCol="0">
            <a:spAutoFit/>
          </a:bodyPr>
          <a:lstStyle/>
          <a:p>
            <a:pPr algn="ctr">
              <a:lnSpc>
                <a:spcPct val="90000"/>
              </a:lnSpc>
            </a:pPr>
            <a:r>
              <a:rPr lang="en-US" sz="2600" b="1" dirty="0">
                <a:solidFill>
                  <a:schemeClr val="bg1"/>
                </a:solidFill>
              </a:rPr>
              <a:t>TRAUMAS INFORMADOS</a:t>
            </a:r>
          </a:p>
        </p:txBody>
      </p:sp>
      <p:sp>
        <p:nvSpPr>
          <p:cNvPr id="16" name="TextBox 15"/>
          <p:cNvSpPr txBox="1"/>
          <p:nvPr/>
        </p:nvSpPr>
        <p:spPr>
          <a:xfrm>
            <a:off x="6248165" y="3246402"/>
            <a:ext cx="2339622" cy="812530"/>
          </a:xfrm>
          <a:prstGeom prst="rect">
            <a:avLst/>
          </a:prstGeom>
          <a:noFill/>
        </p:spPr>
        <p:txBody>
          <a:bodyPr wrap="square" rtlCol="0">
            <a:spAutoFit/>
          </a:bodyPr>
          <a:lstStyle/>
          <a:p>
            <a:pPr algn="ctr">
              <a:lnSpc>
                <a:spcPct val="90000"/>
              </a:lnSpc>
            </a:pPr>
            <a:r>
              <a:rPr lang="en-US" sz="2600" b="1" dirty="0">
                <a:solidFill>
                  <a:schemeClr val="bg1"/>
                </a:solidFill>
              </a:rPr>
              <a:t>CUIDADOS </a:t>
            </a:r>
            <a:r>
              <a:rPr lang="en-US" sz="2600" b="1" dirty="0" smtClean="0">
                <a:solidFill>
                  <a:schemeClr val="bg1"/>
                </a:solidFill>
              </a:rPr>
              <a:t/>
            </a:r>
            <a:br>
              <a:rPr lang="en-US" sz="2600" b="1" dirty="0" smtClean="0">
                <a:solidFill>
                  <a:schemeClr val="bg1"/>
                </a:solidFill>
              </a:rPr>
            </a:br>
            <a:r>
              <a:rPr lang="en-US" sz="2600" b="1" dirty="0" smtClean="0">
                <a:solidFill>
                  <a:schemeClr val="bg1"/>
                </a:solidFill>
              </a:rPr>
              <a:t>DE </a:t>
            </a:r>
            <a:r>
              <a:rPr lang="en-US" sz="2600" b="1" dirty="0">
                <a:solidFill>
                  <a:schemeClr val="bg1"/>
                </a:solidFill>
              </a:rPr>
              <a:t>CALIDAD</a:t>
            </a:r>
          </a:p>
        </p:txBody>
      </p:sp>
      <p:sp>
        <p:nvSpPr>
          <p:cNvPr id="17" name="TextBox 16"/>
          <p:cNvSpPr txBox="1"/>
          <p:nvPr/>
        </p:nvSpPr>
        <p:spPr>
          <a:xfrm>
            <a:off x="8518029" y="3219690"/>
            <a:ext cx="2522501" cy="812530"/>
          </a:xfrm>
          <a:prstGeom prst="rect">
            <a:avLst/>
          </a:prstGeom>
          <a:noFill/>
        </p:spPr>
        <p:txBody>
          <a:bodyPr wrap="square" rtlCol="0">
            <a:spAutoFit/>
          </a:bodyPr>
          <a:lstStyle/>
          <a:p>
            <a:pPr algn="ctr">
              <a:lnSpc>
                <a:spcPct val="90000"/>
              </a:lnSpc>
            </a:pPr>
            <a:r>
              <a:rPr lang="en-US" sz="2600" b="1" dirty="0">
                <a:solidFill>
                  <a:schemeClr val="bg1"/>
                </a:solidFill>
              </a:rPr>
              <a:t>AUTOSUFICIENCIA ECONÓMICA </a:t>
            </a:r>
          </a:p>
        </p:txBody>
      </p:sp>
      <p:sp>
        <p:nvSpPr>
          <p:cNvPr id="18" name="TextBox 17"/>
          <p:cNvSpPr txBox="1"/>
          <p:nvPr/>
        </p:nvSpPr>
        <p:spPr>
          <a:xfrm>
            <a:off x="8518028" y="4862223"/>
            <a:ext cx="2522501" cy="757130"/>
          </a:xfrm>
          <a:prstGeom prst="rect">
            <a:avLst/>
          </a:prstGeom>
          <a:noFill/>
        </p:spPr>
        <p:txBody>
          <a:bodyPr wrap="square" rtlCol="0">
            <a:spAutoFit/>
          </a:bodyPr>
          <a:lstStyle/>
          <a:p>
            <a:pPr algn="ctr">
              <a:lnSpc>
                <a:spcPct val="90000"/>
              </a:lnSpc>
            </a:pPr>
            <a:r>
              <a:rPr lang="es-ES" sz="1600" dirty="0">
                <a:solidFill>
                  <a:schemeClr val="bg1"/>
                </a:solidFill>
              </a:rPr>
              <a:t>Fortalecer y apoyar a las personas y las familias a lograr la independencia</a:t>
            </a:r>
            <a:endParaRPr lang="en-US" sz="1600" dirty="0">
              <a:solidFill>
                <a:schemeClr val="bg1"/>
              </a:solidFill>
            </a:endParaRPr>
          </a:p>
        </p:txBody>
      </p:sp>
      <p:sp>
        <p:nvSpPr>
          <p:cNvPr id="19" name="TextBox 18"/>
          <p:cNvSpPr txBox="1"/>
          <p:nvPr/>
        </p:nvSpPr>
        <p:spPr>
          <a:xfrm>
            <a:off x="1333790" y="4973022"/>
            <a:ext cx="2522501" cy="535531"/>
          </a:xfrm>
          <a:prstGeom prst="rect">
            <a:avLst/>
          </a:prstGeom>
          <a:noFill/>
        </p:spPr>
        <p:txBody>
          <a:bodyPr wrap="square" rtlCol="0">
            <a:spAutoFit/>
          </a:bodyPr>
          <a:lstStyle/>
          <a:p>
            <a:pPr algn="ctr">
              <a:lnSpc>
                <a:spcPct val="90000"/>
              </a:lnSpc>
            </a:pPr>
            <a:r>
              <a:rPr lang="es-ES" sz="1600" dirty="0">
                <a:solidFill>
                  <a:schemeClr val="bg1"/>
                </a:solidFill>
              </a:rPr>
              <a:t>Desarrollar niños y jóvenes que están listos para la vida</a:t>
            </a:r>
            <a:endParaRPr lang="en-US" sz="1600" dirty="0">
              <a:solidFill>
                <a:schemeClr val="bg1"/>
              </a:solidFill>
            </a:endParaRPr>
          </a:p>
        </p:txBody>
      </p:sp>
      <p:sp>
        <p:nvSpPr>
          <p:cNvPr id="20" name="TextBox 19"/>
          <p:cNvSpPr txBox="1"/>
          <p:nvPr/>
        </p:nvSpPr>
        <p:spPr>
          <a:xfrm>
            <a:off x="3669434" y="4824416"/>
            <a:ext cx="2610716" cy="885114"/>
          </a:xfrm>
          <a:prstGeom prst="rect">
            <a:avLst/>
          </a:prstGeom>
          <a:noFill/>
        </p:spPr>
        <p:txBody>
          <a:bodyPr wrap="square" rtlCol="0">
            <a:spAutoFit/>
          </a:bodyPr>
          <a:lstStyle/>
          <a:p>
            <a:pPr algn="ctr">
              <a:lnSpc>
                <a:spcPct val="80000"/>
              </a:lnSpc>
            </a:pPr>
            <a:r>
              <a:rPr lang="es-ES" sz="1600" dirty="0">
                <a:solidFill>
                  <a:schemeClr val="bg1"/>
                </a:solidFill>
              </a:rPr>
              <a:t>Construir comunidades </a:t>
            </a:r>
            <a:r>
              <a:rPr lang="es-ES" sz="1600" dirty="0" smtClean="0">
                <a:solidFill>
                  <a:schemeClr val="bg1"/>
                </a:solidFill>
              </a:rPr>
              <a:t/>
            </a:r>
            <a:br>
              <a:rPr lang="es-ES" sz="1600" dirty="0" smtClean="0">
                <a:solidFill>
                  <a:schemeClr val="bg1"/>
                </a:solidFill>
              </a:rPr>
            </a:br>
            <a:r>
              <a:rPr lang="es-ES" sz="1600" dirty="0" smtClean="0">
                <a:solidFill>
                  <a:schemeClr val="bg1"/>
                </a:solidFill>
              </a:rPr>
              <a:t>que </a:t>
            </a:r>
            <a:r>
              <a:rPr lang="es-ES" sz="1600" dirty="0">
                <a:solidFill>
                  <a:schemeClr val="bg1"/>
                </a:solidFill>
              </a:rPr>
              <a:t>sean informadas del cuidado de traumas y capacidad de reacción</a:t>
            </a:r>
            <a:endParaRPr lang="en-US" sz="1600" dirty="0">
              <a:solidFill>
                <a:schemeClr val="bg1"/>
              </a:solidFill>
            </a:endParaRPr>
          </a:p>
        </p:txBody>
      </p:sp>
      <p:sp>
        <p:nvSpPr>
          <p:cNvPr id="21" name="TextBox 20"/>
          <p:cNvSpPr txBox="1"/>
          <p:nvPr/>
        </p:nvSpPr>
        <p:spPr>
          <a:xfrm>
            <a:off x="6141720" y="4825405"/>
            <a:ext cx="2522501" cy="885114"/>
          </a:xfrm>
          <a:prstGeom prst="rect">
            <a:avLst/>
          </a:prstGeom>
          <a:noFill/>
        </p:spPr>
        <p:txBody>
          <a:bodyPr wrap="square" rtlCol="0">
            <a:spAutoFit/>
          </a:bodyPr>
          <a:lstStyle/>
          <a:p>
            <a:pPr algn="ctr">
              <a:lnSpc>
                <a:spcPct val="80000"/>
              </a:lnSpc>
            </a:pPr>
            <a:r>
              <a:rPr lang="es-ES" sz="1600" dirty="0">
                <a:solidFill>
                  <a:schemeClr val="bg1"/>
                </a:solidFill>
              </a:rPr>
              <a:t>Brindar relaciones estables a través de cuidadores </a:t>
            </a:r>
            <a:r>
              <a:rPr lang="es-ES" sz="1600" dirty="0" smtClean="0">
                <a:solidFill>
                  <a:schemeClr val="bg1"/>
                </a:solidFill>
              </a:rPr>
              <a:t/>
            </a:r>
            <a:br>
              <a:rPr lang="es-ES" sz="1600" dirty="0" smtClean="0">
                <a:solidFill>
                  <a:schemeClr val="bg1"/>
                </a:solidFill>
              </a:rPr>
            </a:br>
            <a:r>
              <a:rPr lang="es-ES" sz="1600" dirty="0" smtClean="0">
                <a:solidFill>
                  <a:schemeClr val="bg1"/>
                </a:solidFill>
              </a:rPr>
              <a:t>con </a:t>
            </a:r>
            <a:r>
              <a:rPr lang="es-ES" sz="1600" dirty="0">
                <a:solidFill>
                  <a:schemeClr val="bg1"/>
                </a:solidFill>
              </a:rPr>
              <a:t>capacidad de </a:t>
            </a:r>
            <a:r>
              <a:rPr lang="es-ES" sz="1600" dirty="0" smtClean="0">
                <a:solidFill>
                  <a:schemeClr val="bg1"/>
                </a:solidFill>
              </a:rPr>
              <a:t/>
            </a:r>
            <a:br>
              <a:rPr lang="es-ES" sz="1600" dirty="0" smtClean="0">
                <a:solidFill>
                  <a:schemeClr val="bg1"/>
                </a:solidFill>
              </a:rPr>
            </a:br>
            <a:r>
              <a:rPr lang="es-ES" sz="1600" dirty="0" smtClean="0">
                <a:solidFill>
                  <a:schemeClr val="bg1"/>
                </a:solidFill>
              </a:rPr>
              <a:t>respuesta </a:t>
            </a:r>
            <a:r>
              <a:rPr lang="es-ES" sz="1600" dirty="0">
                <a:solidFill>
                  <a:schemeClr val="bg1"/>
                </a:solidFill>
              </a:rPr>
              <a:t>y apoyo</a:t>
            </a:r>
            <a:endParaRPr lang="en-US" sz="1600" dirty="0">
              <a:solidFill>
                <a:schemeClr val="bg1"/>
              </a:solidFill>
            </a:endParaRPr>
          </a:p>
        </p:txBody>
      </p:sp>
    </p:spTree>
    <p:extLst>
      <p:ext uri="{BB962C8B-B14F-4D97-AF65-F5344CB8AC3E}">
        <p14:creationId xmlns:p14="http://schemas.microsoft.com/office/powerpoint/2010/main" val="376788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17" name="Picture 3" descr="C:\Users\LinlaxAccounts\Documents\My Received Files\LOC-Dinesh\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79" y="2480388"/>
            <a:ext cx="10983913" cy="2428875"/>
          </a:xfrm>
          <a:prstGeom prst="rect">
            <a:avLst/>
          </a:prstGeom>
          <a:noFill/>
          <a:extLst>
            <a:ext uri="{909E8E84-426E-40DD-AFC4-6F175D3DCCD1}">
              <a14:hiddenFill xmlns:a14="http://schemas.microsoft.com/office/drawing/2010/main">
                <a:solidFill>
                  <a:srgbClr val="FFFFFF"/>
                </a:solidFill>
              </a14:hiddenFill>
            </a:ext>
          </a:extLst>
        </p:spPr>
      </p:pic>
      <p:pic>
        <p:nvPicPr>
          <p:cNvPr id="237" name="Google Shape;237;p39"/>
          <p:cNvPicPr preferRelativeResize="0"/>
          <p:nvPr/>
        </p:nvPicPr>
        <p:blipFill rotWithShape="1">
          <a:blip r:embed="rId4">
            <a:alphaModFix amt="50000"/>
          </a:blip>
          <a:srcRect/>
          <a:stretch/>
        </p:blipFill>
        <p:spPr>
          <a:xfrm>
            <a:off x="10993120" y="6455868"/>
            <a:ext cx="461773" cy="105677"/>
          </a:xfrm>
          <a:prstGeom prst="rect">
            <a:avLst/>
          </a:prstGeom>
          <a:noFill/>
          <a:ln>
            <a:noFill/>
          </a:ln>
        </p:spPr>
      </p:pic>
      <p:sp>
        <p:nvSpPr>
          <p:cNvPr id="8" name="Rectangle 7">
            <a:extLst>
              <a:ext uri="{FF2B5EF4-FFF2-40B4-BE49-F238E27FC236}">
                <a16:creationId xmlns="" xmlns:a16="http://schemas.microsoft.com/office/drawing/2014/main" id="{412CAA47-A7BA-4BA5-BD60-67E60B9D7B23}"/>
              </a:ext>
            </a:extLst>
          </p:cNvPr>
          <p:cNvSpPr/>
          <p:nvPr/>
        </p:nvSpPr>
        <p:spPr>
          <a:xfrm>
            <a:off x="533080" y="1018576"/>
            <a:ext cx="10642919" cy="923330"/>
          </a:xfrm>
          <a:prstGeom prst="rect">
            <a:avLst/>
          </a:prstGeom>
        </p:spPr>
        <p:txBody>
          <a:bodyPr wrap="square">
            <a:spAutoFit/>
          </a:bodyPr>
          <a:lstStyle/>
          <a:p>
            <a:pPr lvl="0" defTabSz="609585">
              <a:defRPr/>
            </a:pPr>
            <a:r>
              <a:rPr lang="en-US" sz="5400" b="1" dirty="0">
                <a:solidFill>
                  <a:srgbClr val="4472C4">
                    <a:lumMod val="50000"/>
                  </a:srgbClr>
                </a:solidFill>
                <a:latin typeface="Museo Sans 700" panose="02000000000000000000" pitchFamily="50" charset="0"/>
                <a:ea typeface="Museo Sans 900" charset="0"/>
                <a:cs typeface="Museo Sans 900" charset="0"/>
              </a:rPr>
              <a:t>¿</a:t>
            </a:r>
            <a:r>
              <a:rPr lang="en-US" sz="5400" b="1" dirty="0" err="1">
                <a:solidFill>
                  <a:srgbClr val="4472C4">
                    <a:lumMod val="50000"/>
                  </a:srgbClr>
                </a:solidFill>
                <a:latin typeface="Museo Sans 700" panose="02000000000000000000" pitchFamily="50" charset="0"/>
                <a:ea typeface="Museo Sans 900" charset="0"/>
                <a:cs typeface="Museo Sans 900" charset="0"/>
              </a:rPr>
              <a:t>Qué</a:t>
            </a:r>
            <a:r>
              <a:rPr lang="en-US" sz="5400" b="1" dirty="0">
                <a:solidFill>
                  <a:srgbClr val="4472C4">
                    <a:lumMod val="50000"/>
                  </a:srgbClr>
                </a:solidFill>
                <a:latin typeface="Museo Sans 700" panose="02000000000000000000" pitchFamily="50" charset="0"/>
                <a:ea typeface="Museo Sans 900" charset="0"/>
                <a:cs typeface="Museo Sans 900" charset="0"/>
              </a:rPr>
              <a:t> </a:t>
            </a:r>
            <a:r>
              <a:rPr lang="en-US" sz="5400" b="1" dirty="0" err="1">
                <a:solidFill>
                  <a:srgbClr val="4472C4">
                    <a:lumMod val="50000"/>
                  </a:srgbClr>
                </a:solidFill>
                <a:latin typeface="Museo Sans 700" panose="02000000000000000000" pitchFamily="50" charset="0"/>
                <a:ea typeface="Museo Sans 900" charset="0"/>
                <a:cs typeface="Museo Sans 900" charset="0"/>
              </a:rPr>
              <a:t>es</a:t>
            </a:r>
            <a:r>
              <a:rPr lang="en-US" sz="5400" b="1" dirty="0">
                <a:solidFill>
                  <a:srgbClr val="4472C4">
                    <a:lumMod val="50000"/>
                  </a:srgbClr>
                </a:solidFill>
                <a:latin typeface="Museo Sans 700" panose="02000000000000000000" pitchFamily="50" charset="0"/>
                <a:ea typeface="Museo Sans 900" charset="0"/>
                <a:cs typeface="Museo Sans 900" charset="0"/>
              </a:rPr>
              <a:t> State of Hope?</a:t>
            </a:r>
            <a:endParaRPr kumimoji="0" lang="en-US" sz="5400" b="1" i="0" u="none" strike="noStrike" kern="1200" cap="none" spc="0" normalizeH="0" baseline="0" noProof="0" dirty="0">
              <a:ln>
                <a:noFill/>
              </a:ln>
              <a:solidFill>
                <a:srgbClr val="4472C4">
                  <a:lumMod val="50000"/>
                </a:srgbClr>
              </a:solidFill>
              <a:effectLst/>
              <a:uLnTx/>
              <a:uFillTx/>
              <a:latin typeface="Museo Sans 700" panose="02000000000000000000" pitchFamily="50" charset="0"/>
              <a:ea typeface="Museo Sans 900" charset="0"/>
              <a:cs typeface="Museo Sans 900" charset="0"/>
            </a:endParaRPr>
          </a:p>
        </p:txBody>
      </p:sp>
      <p:pic>
        <p:nvPicPr>
          <p:cNvPr id="9" name="Picture 8" descr="ThinBlueHeader.png">
            <a:extLst>
              <a:ext uri="{FF2B5EF4-FFF2-40B4-BE49-F238E27FC236}">
                <a16:creationId xmlns="" xmlns:a16="http://schemas.microsoft.com/office/drawing/2014/main" id="{FD090D89-9009-4AF7-A6E6-3E1F8CB2F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10" name="Picture 9">
            <a:extLst>
              <a:ext uri="{FF2B5EF4-FFF2-40B4-BE49-F238E27FC236}">
                <a16:creationId xmlns="" xmlns:a16="http://schemas.microsoft.com/office/drawing/2014/main" id="{38CB84B2-FCBE-4897-8BB1-CE8700FC1642}"/>
              </a:ext>
            </a:extLst>
          </p:cNvPr>
          <p:cNvPicPr>
            <a:picLocks noChangeAspect="1"/>
          </p:cNvPicPr>
          <p:nvPr/>
        </p:nvPicPr>
        <p:blipFill>
          <a:blip r:embed="rId6"/>
          <a:stretch>
            <a:fillRect/>
          </a:stretch>
        </p:blipFill>
        <p:spPr>
          <a:xfrm>
            <a:off x="11339884" y="87409"/>
            <a:ext cx="638073" cy="641761"/>
          </a:xfrm>
          <a:prstGeom prst="rect">
            <a:avLst/>
          </a:prstGeom>
        </p:spPr>
      </p:pic>
      <p:cxnSp>
        <p:nvCxnSpPr>
          <p:cNvPr id="11" name="Straight Connector 10">
            <a:extLst>
              <a:ext uri="{FF2B5EF4-FFF2-40B4-BE49-F238E27FC236}">
                <a16:creationId xmlns="" xmlns:a16="http://schemas.microsoft.com/office/drawing/2014/main" id="{E03739C5-ADB6-4593-9AAA-59FE2CDA55CD}"/>
              </a:ext>
            </a:extLst>
          </p:cNvPr>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 xmlns:a16="http://schemas.microsoft.com/office/drawing/2014/main" id="{1CABA065-F1E4-4CBF-BBB7-973592E760FD}"/>
              </a:ext>
            </a:extLst>
          </p:cNvPr>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3" name="TextBox 12"/>
          <p:cNvSpPr txBox="1"/>
          <p:nvPr/>
        </p:nvSpPr>
        <p:spPr>
          <a:xfrm>
            <a:off x="908847" y="4069910"/>
            <a:ext cx="2522501" cy="535531"/>
          </a:xfrm>
          <a:prstGeom prst="rect">
            <a:avLst/>
          </a:prstGeom>
          <a:noFill/>
        </p:spPr>
        <p:txBody>
          <a:bodyPr wrap="square" rtlCol="0">
            <a:spAutoFit/>
          </a:bodyPr>
          <a:lstStyle/>
          <a:p>
            <a:pPr algn="ctr">
              <a:lnSpc>
                <a:spcPct val="90000"/>
              </a:lnSpc>
            </a:pPr>
            <a:r>
              <a:rPr lang="es-ES" sz="1600" dirty="0">
                <a:solidFill>
                  <a:schemeClr val="bg1"/>
                </a:solidFill>
              </a:rPr>
              <a:t>Promoviendo la toma de decisiones comunitarias.</a:t>
            </a:r>
            <a:endParaRPr lang="en-US" sz="1600" dirty="0">
              <a:solidFill>
                <a:schemeClr val="bg1"/>
              </a:solidFill>
            </a:endParaRPr>
          </a:p>
        </p:txBody>
      </p:sp>
      <p:sp>
        <p:nvSpPr>
          <p:cNvPr id="14" name="TextBox 13"/>
          <p:cNvSpPr txBox="1"/>
          <p:nvPr/>
        </p:nvSpPr>
        <p:spPr>
          <a:xfrm>
            <a:off x="3652794" y="3229057"/>
            <a:ext cx="2522501" cy="535531"/>
          </a:xfrm>
          <a:prstGeom prst="rect">
            <a:avLst/>
          </a:prstGeom>
          <a:noFill/>
        </p:spPr>
        <p:txBody>
          <a:bodyPr wrap="square" rtlCol="0">
            <a:spAutoFit/>
          </a:bodyPr>
          <a:lstStyle/>
          <a:p>
            <a:pPr algn="ctr">
              <a:lnSpc>
                <a:spcPct val="90000"/>
              </a:lnSpc>
            </a:pPr>
            <a:r>
              <a:rPr lang="es-ES" sz="1600" dirty="0">
                <a:solidFill>
                  <a:schemeClr val="bg1"/>
                </a:solidFill>
              </a:rPr>
              <a:t>Apoyando a los líderes comunitarios</a:t>
            </a:r>
            <a:endParaRPr lang="en-US" sz="1600" dirty="0">
              <a:solidFill>
                <a:schemeClr val="bg1"/>
              </a:solidFill>
            </a:endParaRPr>
          </a:p>
        </p:txBody>
      </p:sp>
      <p:sp>
        <p:nvSpPr>
          <p:cNvPr id="15" name="TextBox 14"/>
          <p:cNvSpPr txBox="1"/>
          <p:nvPr/>
        </p:nvSpPr>
        <p:spPr>
          <a:xfrm>
            <a:off x="6371539" y="4024753"/>
            <a:ext cx="2522501" cy="535531"/>
          </a:xfrm>
          <a:prstGeom prst="rect">
            <a:avLst/>
          </a:prstGeom>
          <a:noFill/>
        </p:spPr>
        <p:txBody>
          <a:bodyPr wrap="square" rtlCol="0">
            <a:spAutoFit/>
          </a:bodyPr>
          <a:lstStyle/>
          <a:p>
            <a:pPr algn="ctr">
              <a:lnSpc>
                <a:spcPct val="90000"/>
              </a:lnSpc>
            </a:pPr>
            <a:r>
              <a:rPr lang="es-ES" sz="1600" dirty="0">
                <a:solidFill>
                  <a:schemeClr val="bg1"/>
                </a:solidFill>
              </a:rPr>
              <a:t>Aprovechando las fortalezas de la comunidad</a:t>
            </a:r>
            <a:endParaRPr lang="en-US" sz="1600" dirty="0">
              <a:solidFill>
                <a:schemeClr val="bg1"/>
              </a:solidFill>
            </a:endParaRPr>
          </a:p>
        </p:txBody>
      </p:sp>
      <p:sp>
        <p:nvSpPr>
          <p:cNvPr id="16" name="TextBox 15"/>
          <p:cNvSpPr txBox="1"/>
          <p:nvPr/>
        </p:nvSpPr>
        <p:spPr>
          <a:xfrm>
            <a:off x="9133475" y="3036975"/>
            <a:ext cx="2522501" cy="757130"/>
          </a:xfrm>
          <a:prstGeom prst="rect">
            <a:avLst/>
          </a:prstGeom>
          <a:noFill/>
        </p:spPr>
        <p:txBody>
          <a:bodyPr wrap="square" rtlCol="0">
            <a:spAutoFit/>
          </a:bodyPr>
          <a:lstStyle/>
          <a:p>
            <a:pPr algn="ctr">
              <a:lnSpc>
                <a:spcPct val="90000"/>
              </a:lnSpc>
            </a:pPr>
            <a:r>
              <a:rPr lang="es-ES" sz="1600" dirty="0">
                <a:solidFill>
                  <a:schemeClr val="bg1"/>
                </a:solidFill>
              </a:rPr>
              <a:t>Arrojando la luz sobre </a:t>
            </a:r>
            <a:r>
              <a:rPr lang="es-ES" sz="1600" dirty="0" smtClean="0">
                <a:solidFill>
                  <a:schemeClr val="bg1"/>
                </a:solidFill>
              </a:rPr>
              <a:t/>
            </a:r>
            <a:br>
              <a:rPr lang="es-ES" sz="1600" dirty="0" smtClean="0">
                <a:solidFill>
                  <a:schemeClr val="bg1"/>
                </a:solidFill>
              </a:rPr>
            </a:br>
            <a:r>
              <a:rPr lang="es-ES" sz="1600" dirty="0" smtClean="0">
                <a:solidFill>
                  <a:schemeClr val="bg1"/>
                </a:solidFill>
              </a:rPr>
              <a:t>la </a:t>
            </a:r>
            <a:r>
              <a:rPr lang="es-ES" sz="1600" dirty="0">
                <a:solidFill>
                  <a:schemeClr val="bg1"/>
                </a:solidFill>
              </a:rPr>
              <a:t>colaboración positiva </a:t>
            </a:r>
            <a:r>
              <a:rPr lang="es-ES" sz="1600" dirty="0" smtClean="0">
                <a:solidFill>
                  <a:schemeClr val="bg1"/>
                </a:solidFill>
              </a:rPr>
              <a:t/>
            </a:r>
            <a:br>
              <a:rPr lang="es-ES" sz="1600" dirty="0" smtClean="0">
                <a:solidFill>
                  <a:schemeClr val="bg1"/>
                </a:solidFill>
              </a:rPr>
            </a:br>
            <a:r>
              <a:rPr lang="es-ES" sz="1600" dirty="0" smtClean="0">
                <a:solidFill>
                  <a:schemeClr val="bg1"/>
                </a:solidFill>
              </a:rPr>
              <a:t>de </a:t>
            </a:r>
            <a:r>
              <a:rPr lang="es-ES" sz="1600" dirty="0">
                <a:solidFill>
                  <a:schemeClr val="bg1"/>
                </a:solidFill>
              </a:rPr>
              <a:t>la comunidad</a:t>
            </a:r>
            <a:endParaRPr lang="en-US" sz="1600" dirty="0">
              <a:solidFill>
                <a:schemeClr val="bg1"/>
              </a:solidFill>
            </a:endParaRPr>
          </a:p>
        </p:txBody>
      </p:sp>
    </p:spTree>
    <p:extLst>
      <p:ext uri="{BB962C8B-B14F-4D97-AF65-F5344CB8AC3E}">
        <p14:creationId xmlns:p14="http://schemas.microsoft.com/office/powerpoint/2010/main" val="805423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nBlueHead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58"/>
            <a:ext cx="12192000" cy="8191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934" y="6102684"/>
            <a:ext cx="1439865" cy="379393"/>
          </a:xfrm>
          <a:prstGeom prst="rect">
            <a:avLst/>
          </a:prstGeom>
        </p:spPr>
      </p:pic>
      <p:pic>
        <p:nvPicPr>
          <p:cNvPr id="7" name="Picture 6"/>
          <p:cNvPicPr>
            <a:picLocks noChangeAspect="1"/>
          </p:cNvPicPr>
          <p:nvPr/>
        </p:nvPicPr>
        <p:blipFill>
          <a:blip r:embed="rId5"/>
          <a:stretch>
            <a:fillRect/>
          </a:stretch>
        </p:blipFill>
        <p:spPr>
          <a:xfrm>
            <a:off x="11339884" y="87409"/>
            <a:ext cx="638073" cy="641761"/>
          </a:xfrm>
          <a:prstGeom prst="rect">
            <a:avLst/>
          </a:prstGeom>
        </p:spPr>
      </p:pic>
      <p:cxnSp>
        <p:nvCxnSpPr>
          <p:cNvPr id="8" name="Straight Connector 7"/>
          <p:cNvCxnSpPr/>
          <p:nvPr/>
        </p:nvCxnSpPr>
        <p:spPr>
          <a:xfrm>
            <a:off x="0" y="874888"/>
            <a:ext cx="12192000" cy="0"/>
          </a:xfrm>
          <a:prstGeom prst="line">
            <a:avLst/>
          </a:prstGeom>
          <a:ln w="19050" cmpd="sng">
            <a:solidFill>
              <a:srgbClr val="192028"/>
            </a:solidFill>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151215" y="199423"/>
            <a:ext cx="2064039" cy="4205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dirty="0">
                <a:ln>
                  <a:noFill/>
                </a:ln>
                <a:solidFill>
                  <a:srgbClr val="27B0C1"/>
                </a:solidFill>
                <a:effectLst/>
                <a:uLnTx/>
                <a:uFillTx/>
                <a:latin typeface="Arial" charset="0"/>
                <a:ea typeface="Arial" charset="0"/>
                <a:cs typeface="Arial" charset="0"/>
              </a:rPr>
              <a:t>State of Hope</a:t>
            </a:r>
          </a:p>
        </p:txBody>
      </p:sp>
      <p:sp>
        <p:nvSpPr>
          <p:cNvPr id="10" name="Title 1">
            <a:extLst>
              <a:ext uri="{FF2B5EF4-FFF2-40B4-BE49-F238E27FC236}">
                <a16:creationId xmlns="" xmlns:a16="http://schemas.microsoft.com/office/drawing/2014/main" id="{44240822-2CBA-44DD-AC28-2742012BF3EF}"/>
              </a:ext>
            </a:extLst>
          </p:cNvPr>
          <p:cNvSpPr txBox="1">
            <a:spLocks/>
          </p:cNvSpPr>
          <p:nvPr/>
        </p:nvSpPr>
        <p:spPr>
          <a:xfrm>
            <a:off x="388934" y="1018574"/>
            <a:ext cx="11193466" cy="10443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buClr>
                <a:srgbClr val="000000"/>
              </a:buClr>
              <a:buSzPts val="1100"/>
              <a:defRPr/>
            </a:pPr>
            <a:r>
              <a:rPr lang="en-US" sz="4000" b="1" dirty="0">
                <a:latin typeface="Arial" panose="020B0604020202020204" pitchFamily="34" charset="0"/>
                <a:ea typeface="Domine"/>
                <a:cs typeface="Arial" panose="020B0604020202020204" pitchFamily="34" charset="0"/>
                <a:sym typeface="Domine"/>
              </a:rPr>
              <a:t>¿QUÉ ES STATE OF HOPE?</a:t>
            </a:r>
            <a:endParaRPr kumimoji="0" lang="en-US" sz="4000" b="1" i="0" u="none" strike="noStrike" kern="1200" cap="none" spc="0" normalizeH="0" baseline="0" noProof="0" dirty="0">
              <a:ln>
                <a:noFill/>
              </a:ln>
              <a:effectLst/>
              <a:uLnTx/>
              <a:uFillTx/>
              <a:latin typeface="Arial" panose="020B0604020202020204" pitchFamily="34" charset="0"/>
              <a:ea typeface="Domine"/>
              <a:cs typeface="Arial" panose="020B0604020202020204" pitchFamily="34" charset="0"/>
              <a:sym typeface="Domine"/>
            </a:endParaRPr>
          </a:p>
        </p:txBody>
      </p:sp>
      <p:sp>
        <p:nvSpPr>
          <p:cNvPr id="11" name="Shape 764">
            <a:extLst>
              <a:ext uri="{FF2B5EF4-FFF2-40B4-BE49-F238E27FC236}">
                <a16:creationId xmlns="" xmlns:a16="http://schemas.microsoft.com/office/drawing/2014/main" id="{E1B8F2F1-D51B-453A-9D3A-A55AD26AA7B7}"/>
              </a:ext>
            </a:extLst>
          </p:cNvPr>
          <p:cNvSpPr txBox="1">
            <a:spLocks/>
          </p:cNvSpPr>
          <p:nvPr/>
        </p:nvSpPr>
        <p:spPr>
          <a:xfrm>
            <a:off x="275394" y="2144906"/>
            <a:ext cx="11537378" cy="2074643"/>
          </a:xfrm>
          <a:prstGeom prst="rect">
            <a:avLst/>
          </a:prstGeom>
          <a:noFill/>
          <a:ln>
            <a:noFill/>
          </a:ln>
        </p:spPr>
        <p:txBody>
          <a:bodyPr spcFirstLastPara="1" vert="horz" wrap="square" lIns="0" tIns="0" rIns="0" bIns="0" rtlCol="0" anchor="t" anchorCtr="0">
            <a:noAutofit/>
          </a:bodyPr>
          <a:lstStyle>
            <a:lvl1pPr marR="0" lvl="0" algn="l" defTabSz="914400" rtl="0" eaLnBrk="1" latinLnBrk="0" hangingPunct="1">
              <a:lnSpc>
                <a:spcPct val="90000"/>
              </a:lnSpc>
              <a:spcBef>
                <a:spcPts val="1300"/>
              </a:spcBef>
              <a:spcAft>
                <a:spcPts val="0"/>
              </a:spcAft>
              <a:buClr>
                <a:srgbClr val="F2694E"/>
              </a:buClr>
              <a:buSzPts val="7600"/>
              <a:buNone/>
              <a:defRPr sz="3800" i="0" u="none" strike="noStrike" kern="1200" cap="none">
                <a:solidFill>
                  <a:srgbClr val="F2694E"/>
                </a:solidFill>
                <a:latin typeface="+mj-lt"/>
                <a:ea typeface="+mj-ea"/>
                <a:cs typeface="+mj-cs"/>
              </a:defRPr>
            </a:lvl1pPr>
            <a:lvl2pPr marR="0" lvl="1"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2pPr>
            <a:lvl3pPr marR="0" lvl="2"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3pPr>
            <a:lvl4pPr marR="0" lvl="3"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4pPr>
            <a:lvl5pPr marR="0" lvl="4"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5pPr>
            <a:lvl6pPr marR="0" lvl="5"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6pPr>
            <a:lvl7pPr marR="0" lvl="6"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7pPr>
            <a:lvl8pPr marR="0" lvl="7"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8pPr>
            <a:lvl9pPr marR="0" lvl="8" algn="l" rtl="0">
              <a:lnSpc>
                <a:spcPct val="90000"/>
              </a:lnSpc>
              <a:spcBef>
                <a:spcPts val="0"/>
              </a:spcBef>
              <a:spcAft>
                <a:spcPts val="0"/>
              </a:spcAft>
              <a:buClr>
                <a:srgbClr val="3C4E57"/>
              </a:buClr>
              <a:buSzPts val="7000"/>
              <a:buFont typeface="Arial"/>
              <a:buNone/>
              <a:defRPr sz="3500" b="0" i="0" u="none" strike="noStrike" cap="none">
                <a:solidFill>
                  <a:srgbClr val="3C4E57"/>
                </a:solidFill>
                <a:latin typeface="Arial"/>
                <a:ea typeface="Arial"/>
                <a:cs typeface="Arial"/>
                <a:sym typeface="Arial"/>
              </a:defRPr>
            </a:lvl9pPr>
          </a:lstStyle>
          <a:p>
            <a:pPr lvl="0" algn="ctr">
              <a:defRPr/>
            </a:pPr>
            <a:r>
              <a:rPr lang="es-ES" sz="2800" dirty="0" err="1">
                <a:solidFill>
                  <a:prstClr val="black"/>
                </a:solidFill>
                <a:latin typeface="Arial" panose="020B0604020202020204" pitchFamily="34" charset="0"/>
                <a:ea typeface="Domine"/>
                <a:cs typeface="Arial" panose="020B0604020202020204" pitchFamily="34" charset="0"/>
                <a:sym typeface="Domine"/>
              </a:rPr>
              <a:t>State</a:t>
            </a:r>
            <a:r>
              <a:rPr lang="es-ES" sz="2800" dirty="0">
                <a:solidFill>
                  <a:prstClr val="black"/>
                </a:solidFill>
                <a:latin typeface="Arial" panose="020B0604020202020204" pitchFamily="34" charset="0"/>
                <a:ea typeface="Domine"/>
                <a:cs typeface="Arial" panose="020B0604020202020204" pitchFamily="34" charset="0"/>
                <a:sym typeface="Domine"/>
              </a:rPr>
              <a:t> of Hope es una iniciativa que busca activar a organizaciones </a:t>
            </a:r>
            <a:r>
              <a:rPr lang="es-ES" sz="2800" dirty="0" smtClean="0">
                <a:solidFill>
                  <a:prstClr val="black"/>
                </a:solidFill>
                <a:latin typeface="Arial" panose="020B0604020202020204" pitchFamily="34" charset="0"/>
                <a:ea typeface="Domine"/>
                <a:cs typeface="Arial" panose="020B0604020202020204" pitchFamily="34" charset="0"/>
                <a:sym typeface="Domine"/>
              </a:rPr>
              <a:t/>
            </a:r>
            <a:br>
              <a:rPr lang="es-ES" sz="2800" dirty="0" smtClean="0">
                <a:solidFill>
                  <a:prstClr val="black"/>
                </a:solidFill>
                <a:latin typeface="Arial" panose="020B0604020202020204" pitchFamily="34" charset="0"/>
                <a:ea typeface="Domine"/>
                <a:cs typeface="Arial" panose="020B0604020202020204" pitchFamily="34" charset="0"/>
                <a:sym typeface="Domine"/>
              </a:rPr>
            </a:br>
            <a:r>
              <a:rPr lang="es-ES" sz="2800" dirty="0" smtClean="0">
                <a:solidFill>
                  <a:prstClr val="black"/>
                </a:solidFill>
                <a:latin typeface="Arial" panose="020B0604020202020204" pitchFamily="34" charset="0"/>
                <a:ea typeface="Domine"/>
                <a:cs typeface="Arial" panose="020B0604020202020204" pitchFamily="34" charset="0"/>
                <a:sym typeface="Domine"/>
              </a:rPr>
              <a:t>sin </a:t>
            </a:r>
            <a:r>
              <a:rPr lang="es-ES" sz="2800" dirty="0">
                <a:solidFill>
                  <a:prstClr val="black"/>
                </a:solidFill>
                <a:latin typeface="Arial" panose="020B0604020202020204" pitchFamily="34" charset="0"/>
                <a:ea typeface="Domine"/>
                <a:cs typeface="Arial" panose="020B0604020202020204" pitchFamily="34" charset="0"/>
                <a:sym typeface="Domine"/>
              </a:rPr>
              <a:t>fines de lucro, filantrópicas, gubernamentales, empresas y otros miembros de la comunidad para trabajar conjuntamente y construir redes locales de seguridad que impidan la creación de condiciones </a:t>
            </a:r>
            <a:r>
              <a:rPr lang="es-ES" sz="2800" dirty="0" smtClean="0">
                <a:solidFill>
                  <a:prstClr val="black"/>
                </a:solidFill>
                <a:latin typeface="Arial" panose="020B0604020202020204" pitchFamily="34" charset="0"/>
                <a:ea typeface="Domine"/>
                <a:cs typeface="Arial" panose="020B0604020202020204" pitchFamily="34" charset="0"/>
                <a:sym typeface="Domine"/>
              </a:rPr>
              <a:t/>
            </a:r>
            <a:br>
              <a:rPr lang="es-ES" sz="2800" dirty="0" smtClean="0">
                <a:solidFill>
                  <a:prstClr val="black"/>
                </a:solidFill>
                <a:latin typeface="Arial" panose="020B0604020202020204" pitchFamily="34" charset="0"/>
                <a:ea typeface="Domine"/>
                <a:cs typeface="Arial" panose="020B0604020202020204" pitchFamily="34" charset="0"/>
                <a:sym typeface="Domine"/>
              </a:rPr>
            </a:br>
            <a:r>
              <a:rPr lang="es-ES" sz="2800" dirty="0" smtClean="0">
                <a:solidFill>
                  <a:prstClr val="black"/>
                </a:solidFill>
                <a:latin typeface="Arial" panose="020B0604020202020204" pitchFamily="34" charset="0"/>
                <a:ea typeface="Domine"/>
                <a:cs typeface="Arial" panose="020B0604020202020204" pitchFamily="34" charset="0"/>
                <a:sym typeface="Domine"/>
              </a:rPr>
              <a:t>que </a:t>
            </a:r>
            <a:r>
              <a:rPr lang="es-ES" sz="2800" dirty="0">
                <a:solidFill>
                  <a:prstClr val="black"/>
                </a:solidFill>
                <a:latin typeface="Arial" panose="020B0604020202020204" pitchFamily="34" charset="0"/>
                <a:ea typeface="Domine"/>
                <a:cs typeface="Arial" panose="020B0604020202020204" pitchFamily="34" charset="0"/>
                <a:sym typeface="Domine"/>
              </a:rPr>
              <a:t>causan disparidades en la educación y amenazan la </a:t>
            </a:r>
            <a:r>
              <a:rPr lang="es-ES" sz="2800" dirty="0" smtClean="0">
                <a:solidFill>
                  <a:prstClr val="black"/>
                </a:solidFill>
                <a:latin typeface="Arial" panose="020B0604020202020204" pitchFamily="34" charset="0"/>
                <a:ea typeface="Domine"/>
                <a:cs typeface="Arial" panose="020B0604020202020204" pitchFamily="34" charset="0"/>
                <a:sym typeface="Domine"/>
              </a:rPr>
              <a:t>autosuficiencia </a:t>
            </a:r>
            <a:r>
              <a:rPr lang="es-ES" sz="2800" dirty="0">
                <a:solidFill>
                  <a:prstClr val="black"/>
                </a:solidFill>
                <a:latin typeface="Arial" panose="020B0604020202020204" pitchFamily="34" charset="0"/>
                <a:ea typeface="Domine"/>
                <a:cs typeface="Arial" panose="020B0604020202020204" pitchFamily="34" charset="0"/>
                <a:sym typeface="Domine"/>
              </a:rPr>
              <a:t>de una familia y podrían conducir al maltrato y abandono infantil.</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Domine"/>
                <a:cs typeface="Arial" panose="020B0604020202020204" pitchFamily="34" charset="0"/>
                <a:sym typeface="Domine"/>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Domine"/>
              <a:cs typeface="Arial" panose="020B0604020202020204" pitchFamily="34" charset="0"/>
              <a:sym typeface="Domine"/>
            </a:endParaRPr>
          </a:p>
          <a:p>
            <a:pPr marL="0" marR="0" lvl="0" indent="0" algn="ctr" defTabSz="914400" rtl="0" eaLnBrk="1" fontAlgn="auto" latinLnBrk="0" hangingPunct="1">
              <a:lnSpc>
                <a:spcPct val="90000"/>
              </a:lnSpc>
              <a:spcBef>
                <a:spcPts val="1300"/>
              </a:spcBef>
              <a:spcAft>
                <a:spcPts val="0"/>
              </a:spcAft>
              <a:buClr>
                <a:srgbClr val="F2694E"/>
              </a:buClr>
              <a:buSzPts val="7600"/>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Domine"/>
              <a:cs typeface="Arial" panose="020B0604020202020204" pitchFamily="34" charset="0"/>
              <a:sym typeface="Domine"/>
            </a:endParaRPr>
          </a:p>
          <a:p>
            <a:pPr lvl="0" algn="ctr">
              <a:defRPr/>
            </a:pPr>
            <a:r>
              <a:rPr lang="es-ES" sz="2800" dirty="0">
                <a:solidFill>
                  <a:prstClr val="black"/>
                </a:solidFill>
                <a:latin typeface="Arial" panose="020B0604020202020204" pitchFamily="34" charset="0"/>
                <a:ea typeface="Domine"/>
                <a:cs typeface="Arial" panose="020B0604020202020204" pitchFamily="34" charset="0"/>
                <a:sym typeface="Domine"/>
              </a:rPr>
              <a:t>Nuestra visión fundamental es que haya uno o más centros de </a:t>
            </a:r>
            <a:r>
              <a:rPr lang="es-ES" sz="2800" dirty="0" smtClean="0">
                <a:solidFill>
                  <a:prstClr val="black"/>
                </a:solidFill>
                <a:latin typeface="Arial" panose="020B0604020202020204" pitchFamily="34" charset="0"/>
                <a:ea typeface="Domine"/>
                <a:cs typeface="Arial" panose="020B0604020202020204" pitchFamily="34" charset="0"/>
                <a:sym typeface="Domine"/>
              </a:rPr>
              <a:t/>
            </a:r>
            <a:br>
              <a:rPr lang="es-ES" sz="2800" dirty="0" smtClean="0">
                <a:solidFill>
                  <a:prstClr val="black"/>
                </a:solidFill>
                <a:latin typeface="Arial" panose="020B0604020202020204" pitchFamily="34" charset="0"/>
                <a:ea typeface="Domine"/>
                <a:cs typeface="Arial" panose="020B0604020202020204" pitchFamily="34" charset="0"/>
                <a:sym typeface="Domine"/>
              </a:rPr>
            </a:br>
            <a:r>
              <a:rPr lang="es-ES" sz="2800" dirty="0" err="1" smtClean="0">
                <a:solidFill>
                  <a:prstClr val="black"/>
                </a:solidFill>
                <a:latin typeface="Arial" panose="020B0604020202020204" pitchFamily="34" charset="0"/>
                <a:ea typeface="Domine"/>
                <a:cs typeface="Arial" panose="020B0604020202020204" pitchFamily="34" charset="0"/>
                <a:sym typeface="Domine"/>
              </a:rPr>
              <a:t>State</a:t>
            </a:r>
            <a:r>
              <a:rPr lang="es-ES" sz="2800" dirty="0" smtClean="0">
                <a:solidFill>
                  <a:prstClr val="black"/>
                </a:solidFill>
                <a:latin typeface="Arial" panose="020B0604020202020204" pitchFamily="34" charset="0"/>
                <a:ea typeface="Domine"/>
                <a:cs typeface="Arial" panose="020B0604020202020204" pitchFamily="34" charset="0"/>
                <a:sym typeface="Domine"/>
              </a:rPr>
              <a:t> </a:t>
            </a:r>
            <a:r>
              <a:rPr lang="es-ES" sz="2800" dirty="0">
                <a:solidFill>
                  <a:prstClr val="black"/>
                </a:solidFill>
                <a:latin typeface="Arial" panose="020B0604020202020204" pitchFamily="34" charset="0"/>
                <a:ea typeface="Domine"/>
                <a:cs typeface="Arial" panose="020B0604020202020204" pitchFamily="34" charset="0"/>
                <a:sym typeface="Domine"/>
              </a:rPr>
              <a:t>of Hope en cada una de las 14 regiones de Georgia.</a:t>
            </a:r>
            <a:endParaRPr kumimoji="0" lang="en-US" sz="2800" b="0" i="0" u="none" strike="noStrike" kern="1200" cap="none" spc="0" normalizeH="0" baseline="0" noProof="0" dirty="0">
              <a:ln>
                <a:noFill/>
              </a:ln>
              <a:solidFill>
                <a:prstClr val="black"/>
              </a:solidFill>
              <a:effectLst/>
              <a:highlight>
                <a:srgbClr val="A5A5A5"/>
              </a:highlight>
              <a:uLnTx/>
              <a:uFillTx/>
              <a:latin typeface="Arial" panose="020B0604020202020204" pitchFamily="34" charset="0"/>
              <a:ea typeface="Domine"/>
              <a:cs typeface="Arial" panose="020B0604020202020204" pitchFamily="34" charset="0"/>
              <a:sym typeface="Domine"/>
            </a:endParaRPr>
          </a:p>
        </p:txBody>
      </p:sp>
    </p:spTree>
    <p:extLst>
      <p:ext uri="{BB962C8B-B14F-4D97-AF65-F5344CB8AC3E}">
        <p14:creationId xmlns:p14="http://schemas.microsoft.com/office/powerpoint/2010/main" val="1520576257"/>
      </p:ext>
    </p:extLst>
  </p:cSld>
  <p:clrMapOvr>
    <a:masterClrMapping/>
  </p:clrMapOvr>
</p:sld>
</file>

<file path=ppt/theme/theme1.xml><?xml version="1.0" encoding="utf-8"?>
<a:theme xmlns:a="http://schemas.openxmlformats.org/drawingml/2006/main" name="1_NEW DFCS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NEW DFCS Theme" id="{61570A0D-7164-4A46-9245-60771DF03967}" vid="{6F372D87-A18B-4334-8FDF-ADB777E60F7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1341</TotalTime>
  <Words>1481</Words>
  <Application>Microsoft Office PowerPoint</Application>
  <PresentationFormat>Custom</PresentationFormat>
  <Paragraphs>177</Paragraphs>
  <Slides>19</Slides>
  <Notes>19</Notes>
  <HiddenSlides>1</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1_NEW DFCS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Ivory, LaMarva E</dc:creator>
  <cp:lastModifiedBy>ismail - [2010]</cp:lastModifiedBy>
  <cp:revision>42</cp:revision>
  <dcterms:created xsi:type="dcterms:W3CDTF">2019-01-09T01:58:20Z</dcterms:created>
  <dcterms:modified xsi:type="dcterms:W3CDTF">2019-02-01T18:52:04Z</dcterms:modified>
</cp:coreProperties>
</file>